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0" r:id="rId1"/>
  </p:sldMasterIdLst>
  <p:notesMasterIdLst>
    <p:notesMasterId r:id="rId9"/>
  </p:notesMasterIdLst>
  <p:sldIdLst>
    <p:sldId id="256" r:id="rId2"/>
    <p:sldId id="259" r:id="rId3"/>
    <p:sldId id="260" r:id="rId4"/>
    <p:sldId id="261" r:id="rId5"/>
    <p:sldId id="262" r:id="rId6"/>
    <p:sldId id="263" r:id="rId7"/>
    <p:sldId id="258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251"/>
    <p:restoredTop sz="82848"/>
  </p:normalViewPr>
  <p:slideViewPr>
    <p:cSldViewPr snapToGrid="0">
      <p:cViewPr varScale="1">
        <p:scale>
          <a:sx n="140" d="100"/>
          <a:sy n="140" d="100"/>
        </p:scale>
        <p:origin x="107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737DAB-597A-6245-AD4E-5232EF7B64E3}" type="datetimeFigureOut">
              <a:rPr lang="en-US" smtClean="0"/>
              <a:t>6/29/25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24A4BA-6F3C-DE41-BD2B-44EE0949F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19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the Smart Skills directions on the Teacher Tech Website for </a:t>
            </a:r>
            <a:r>
              <a:rPr lang="en-US" i="1" dirty="0"/>
              <a:t>West Virginia: Our Beautiful Home</a:t>
            </a:r>
            <a:r>
              <a:rPr lang="en-US" i="0" dirty="0"/>
              <a:t> for teaching suggestions. </a:t>
            </a:r>
          </a:p>
          <a:p>
            <a:endParaRPr lang="en-US" i="0" dirty="0"/>
          </a:p>
          <a:p>
            <a:r>
              <a:rPr lang="en-US" dirty="0"/>
              <a:t>Teacher notes and answers will display in this space.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155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Answers will vary. Students should list only what they see and refrain from voicing an interpretation of the cartoon.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opener lets students view the image without a specific question to answer. A one- or two-minute silent study helps students notice details they might miss otherwise. Discuss responses as a group, and let students physically point out their findings on the projection to ensure all students see the details being discussed. </a:t>
            </a:r>
          </a:p>
          <a:p>
            <a:endParaRPr lang="en-US" dirty="0"/>
          </a:p>
          <a:p>
            <a:r>
              <a:rPr lang="en-US" dirty="0"/>
              <a:t>TEACHER NOTE: Depending on your projection system, you may have to view the cartoon link while the PowerPoint presentation is hidden.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921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Mike Luckovich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September 7, 2014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Wages of low-income workers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344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Answers may vary, but should be at least humorous. Have students explain their thinking. Political cartoons often feature abstract components that can be difficult for adolescents to understand.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8784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Answers will vary. It will be most important for students to defend their thinking in their responses.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2458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Answers may vary.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TEACHER NOTE: Students need to learn to decode and appreciate political cartoons in social studies because they provide insights into historical events, public opinion, and the social and political climate of a particular era. They are visual primary sources that encourage higher-level thinking, interpretation of symbolism, and understanding of persuasive techniques used by cartoonists.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6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403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E2DBC60F-F21C-6B41-9401-FA27236B0017}" type="datetime1">
              <a:rPr lang="en-US" smtClean="0"/>
              <a:t>6/29/25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r>
              <a:rPr lang="en-US" dirty="0"/>
              <a:t>©Clairmont Press, Inc.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976C402E-B1C0-B342-B143-8B01E77D075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08D26F-4A15-7A3B-29F5-DF8B46497BE0}"/>
              </a:ext>
            </a:extLst>
          </p:cNvPr>
          <p:cNvSpPr txBox="1"/>
          <p:nvPr userDrawn="1"/>
        </p:nvSpPr>
        <p:spPr>
          <a:xfrm>
            <a:off x="200278" y="6488668"/>
            <a:ext cx="609734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/>
              <a:t> </a:t>
            </a:r>
            <a:r>
              <a:rPr lang="en-US" sz="1000" b="1" dirty="0">
                <a:solidFill>
                  <a:schemeClr val="bg1"/>
                </a:solidFill>
              </a:rPr>
              <a:t>©Clairmont Press, Inc. 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167525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69289-1BA7-424F-B9C5-7D0862685863}" type="datetime1">
              <a:rPr lang="en-US" smtClean="0"/>
              <a:t>6/29/25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©Clairmont Press, Inc.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C402E-B1C0-B342-B143-8B01E77D075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A flag with a blue border&#10;&#10;AI-generated content may be incorrect.">
            <a:extLst>
              <a:ext uri="{FF2B5EF4-FFF2-40B4-BE49-F238E27FC236}">
                <a16:creationId xmlns:a16="http://schemas.microsoft.com/office/drawing/2014/main" id="{058634D9-9F6F-7B07-5DCE-5DC6FD84D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5800" y="6099958"/>
            <a:ext cx="608495" cy="32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07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alphaModFix amt="28292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D4BF-E760-AB47-B626-07C36D0A0C06}" type="datetime1">
              <a:rPr lang="en-US" smtClean="0"/>
              <a:t>6/29/25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©Clairmont Press, Inc.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C402E-B1C0-B342-B143-8B01E77D075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Picture 10" descr="A flag with a blue border&#10;&#10;AI-generated content may be incorrect.">
            <a:extLst>
              <a:ext uri="{FF2B5EF4-FFF2-40B4-BE49-F238E27FC236}">
                <a16:creationId xmlns:a16="http://schemas.microsoft.com/office/drawing/2014/main" id="{1149CCA8-C5E8-78A9-C8A7-B23751CB95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5800" y="6099958"/>
            <a:ext cx="608495" cy="32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52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58A28-C61A-D040-9DF4-D6019F7DEB6C}" type="datetime1">
              <a:rPr lang="en-US" smtClean="0"/>
              <a:t>6/29/25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©Clairmont Press, Inc.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6C402E-B1C0-B342-B143-8B01E77D07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99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4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1.bp.blogspot.com/-MAtU8k7wwlo/VA4b3WXxJII/AAAAAAAAAho/3GorrlVMkD0/s1600/lk090714_color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1.bp.blogspot.com/-MAtU8k7wwlo/VA4b3WXxJII/AAAAAAAAAho/3GorrlVMkD0/s1600/lk090714_color.jp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1.bp.blogspot.com/-MAtU8k7wwlo/VA4b3WXxJII/AAAAAAAAAho/3GorrlVMkD0/s1600/lk090714_color.jp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1.bp.blogspot.com/-MAtU8k7wwlo/VA4b3WXxJII/AAAAAAAAAho/3GorrlVMkD0/s1600/lk090714_color.jp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1.bp.blogspot.com/-MAtU8k7wwlo/VA4b3WXxJII/AAAAAAAAAho/3GorrlVMkD0/s1600/lk090714_color.j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0C864-B288-0E05-F3C9-A099EA91730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/>
          </p:nvPr>
        </p:nvSpPr>
        <p:spPr>
          <a:xfrm>
            <a:off x="2743200" y="2482337"/>
            <a:ext cx="9448800" cy="1033582"/>
          </a:xfrm>
        </p:spPr>
        <p:txBody>
          <a:bodyPr/>
          <a:lstStyle/>
          <a:p>
            <a:pPr algn="r"/>
            <a:r>
              <a:rPr lang="en-US" b="1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Smart Skills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B5F76E-4E17-C190-779E-E0D19810A16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/>
          </p:nvPr>
        </p:nvSpPr>
        <p:spPr>
          <a:xfrm>
            <a:off x="2743200" y="3429000"/>
            <a:ext cx="9448800" cy="1691640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Week</a:t>
            </a:r>
            <a:r>
              <a:rPr lang="en-US" sz="3200" b="1" dirty="0">
                <a:solidFill>
                  <a:schemeClr val="bg1"/>
                </a:solidFill>
              </a:rPr>
              <a:t> 5</a:t>
            </a:r>
          </a:p>
          <a:p>
            <a:pPr algn="r"/>
            <a:r>
              <a:rPr lang="en-US" sz="3200" b="1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Political Cartoon 1:</a:t>
            </a:r>
            <a:br>
              <a:rPr lang="en-US" sz="3200" b="1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</a:br>
            <a:r>
              <a:rPr lang="en-US" sz="3200" b="1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Pizza Delivery</a:t>
            </a:r>
          </a:p>
        </p:txBody>
      </p:sp>
      <p:pic>
        <p:nvPicPr>
          <p:cNvPr id="4" name="Picture 3" descr="A close up of a sign&#10;&#10;AI-generated content may be incorrect.">
            <a:extLst>
              <a:ext uri="{FF2B5EF4-FFF2-40B4-BE49-F238E27FC236}">
                <a16:creationId xmlns:a16="http://schemas.microsoft.com/office/drawing/2014/main" id="{08CEE149-AD41-A7F7-3BC4-D9D1D954930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8421" y="0"/>
            <a:ext cx="3857126" cy="99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38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9389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0B7E2-CF97-D03E-756C-ABFFD3B68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139533"/>
            <a:ext cx="2316480" cy="37862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Monday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82DF1BF-566B-FBA2-B902-12BF21B6EE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" y="1416937"/>
            <a:ext cx="3048000" cy="4024125"/>
          </a:xfrm>
        </p:spPr>
        <p:txBody>
          <a:bodyPr/>
          <a:lstStyle/>
          <a:p>
            <a:r>
              <a:rPr lang="en-US" b="1" dirty="0"/>
              <a:t>As you study the political cartoon, make a jot list of what you observe. </a:t>
            </a:r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C1E49E-FC28-2FD9-7517-04B2DE897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©Clairmont Press, Inc.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5979A1-BB93-3EF6-D0E0-1FB2A41CE8F5}"/>
              </a:ext>
            </a:extLst>
          </p:cNvPr>
          <p:cNvSpPr/>
          <p:nvPr/>
        </p:nvSpPr>
        <p:spPr>
          <a:xfrm>
            <a:off x="4321021" y="2869651"/>
            <a:ext cx="77074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Click this to go to the </a:t>
            </a:r>
            <a:r>
              <a:rPr lang="en-US" b="1" dirty="0">
                <a:hlinkClick r:id="rId4"/>
              </a:rPr>
              <a:t>Political Cartoon link</a:t>
            </a:r>
            <a:r>
              <a:rPr lang="en-US" b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3121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9389"/>
          </a:blip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9BFAB5-C820-CFB4-92AF-12EC72759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8CC8D-5BCB-C137-2BCB-847C9D98FC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1" y="1444752"/>
            <a:ext cx="4321021" cy="4398264"/>
          </a:xfrm>
        </p:spPr>
        <p:txBody>
          <a:bodyPr>
            <a:normAutofit/>
          </a:bodyPr>
          <a:lstStyle/>
          <a:p>
            <a:r>
              <a:rPr lang="en-US" b="1" dirty="0"/>
              <a:t>Who is the author of the political cartoon?</a:t>
            </a:r>
          </a:p>
          <a:p>
            <a:endParaRPr lang="en-US" b="1" dirty="0"/>
          </a:p>
          <a:p>
            <a:r>
              <a:rPr lang="en-US" b="1" dirty="0"/>
              <a:t>What is the date of the political cartoon?</a:t>
            </a:r>
          </a:p>
          <a:p>
            <a:endParaRPr lang="en-US" b="1" dirty="0"/>
          </a:p>
          <a:p>
            <a:r>
              <a:rPr lang="en-US" b="1" dirty="0"/>
              <a:t>Who or what is the subject of the cartoon?</a:t>
            </a:r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79B6C73-1AE5-2602-3DA8-BA06122FE618}"/>
              </a:ext>
            </a:extLst>
          </p:cNvPr>
          <p:cNvSpPr txBox="1">
            <a:spLocks/>
          </p:cNvSpPr>
          <p:nvPr/>
        </p:nvSpPr>
        <p:spPr>
          <a:xfrm>
            <a:off x="76200" y="139533"/>
            <a:ext cx="3745992" cy="499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/>
              <a:t>TUESDAY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F4EFF82-E630-E480-0C64-BC5CF3F36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©Clairmont Press, Inc.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133C7F-4583-7B2D-5AAF-17389D13F1CD}"/>
              </a:ext>
            </a:extLst>
          </p:cNvPr>
          <p:cNvSpPr/>
          <p:nvPr/>
        </p:nvSpPr>
        <p:spPr>
          <a:xfrm>
            <a:off x="4321021" y="2878795"/>
            <a:ext cx="77074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Click this to go to the </a:t>
            </a:r>
            <a:r>
              <a:rPr lang="en-US" b="1" dirty="0">
                <a:hlinkClick r:id="rId4"/>
              </a:rPr>
              <a:t>Political Cartoon link</a:t>
            </a:r>
            <a:r>
              <a:rPr lang="en-US" b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1949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9389"/>
          </a:blip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DA3423-C308-3424-3FEF-EFCD68F2D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98DA5-68BF-CBC2-8C1B-899FDF85CB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426464"/>
            <a:ext cx="4032504" cy="3218687"/>
          </a:xfrm>
        </p:spPr>
        <p:txBody>
          <a:bodyPr>
            <a:normAutofit/>
          </a:bodyPr>
          <a:lstStyle/>
          <a:p>
            <a:r>
              <a:rPr lang="en-US" b="1" dirty="0"/>
              <a:t>What is the cartoon meant to signify: humor, anger, sarcasm, or disgust? </a:t>
            </a:r>
          </a:p>
          <a:p>
            <a:endParaRPr lang="en-US" b="1" dirty="0"/>
          </a:p>
          <a:p>
            <a:r>
              <a:rPr lang="en-US" b="1" dirty="0"/>
              <a:t>What emotions does the cartoon stir in you?</a:t>
            </a:r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B370504-26AF-7234-9434-484C1DC66638}"/>
              </a:ext>
            </a:extLst>
          </p:cNvPr>
          <p:cNvSpPr txBox="1">
            <a:spLocks/>
          </p:cNvSpPr>
          <p:nvPr/>
        </p:nvSpPr>
        <p:spPr>
          <a:xfrm>
            <a:off x="76200" y="139533"/>
            <a:ext cx="3745992" cy="499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/>
              <a:t>WEDNESDAY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AC2D503-7E5C-4308-22B5-D6F508BB1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©Clairmont Press, Inc.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E4456A-DCED-9A8E-4D77-FB363CA81C94}"/>
              </a:ext>
            </a:extLst>
          </p:cNvPr>
          <p:cNvSpPr/>
          <p:nvPr/>
        </p:nvSpPr>
        <p:spPr>
          <a:xfrm>
            <a:off x="4321021" y="2869651"/>
            <a:ext cx="77074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Click this to go to the </a:t>
            </a:r>
            <a:r>
              <a:rPr lang="en-US" b="1" dirty="0">
                <a:hlinkClick r:id="rId4"/>
              </a:rPr>
              <a:t>Political Cartoon link</a:t>
            </a:r>
            <a:r>
              <a:rPr lang="en-US" b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8040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9389"/>
          </a:blip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26F67C-BEDE-F2DF-9F6A-3D7AE0CFD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7DFF6-FB3F-9999-E5A4-AC9CC14A97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455112"/>
            <a:ext cx="3886200" cy="3884984"/>
          </a:xfrm>
        </p:spPr>
        <p:txBody>
          <a:bodyPr>
            <a:normAutofit/>
          </a:bodyPr>
          <a:lstStyle/>
          <a:p>
            <a:r>
              <a:rPr lang="en-US" b="1" dirty="0"/>
              <a:t>Does the cartoonist choose a political side in this cartoon?</a:t>
            </a:r>
          </a:p>
          <a:p>
            <a:endParaRPr lang="en-US" b="1" dirty="0"/>
          </a:p>
          <a:p>
            <a:r>
              <a:rPr lang="en-US" b="1" dirty="0"/>
              <a:t>Is the cartoonist making a fair statement? Explain your thinking with evidence. </a:t>
            </a:r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22CAD7D-08FD-6869-C6F4-124E062E85D0}"/>
              </a:ext>
            </a:extLst>
          </p:cNvPr>
          <p:cNvSpPr txBox="1">
            <a:spLocks/>
          </p:cNvSpPr>
          <p:nvPr/>
        </p:nvSpPr>
        <p:spPr>
          <a:xfrm>
            <a:off x="76200" y="139533"/>
            <a:ext cx="3745992" cy="499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/>
              <a:t>THURSDAY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9040C43-9329-EF6B-5DB1-E800A31A2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©Clairmont Press, Inc.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FD57C8-1B83-2A6D-13F4-7A655E2C29E3}"/>
              </a:ext>
            </a:extLst>
          </p:cNvPr>
          <p:cNvSpPr/>
          <p:nvPr/>
        </p:nvSpPr>
        <p:spPr>
          <a:xfrm>
            <a:off x="4321021" y="2869651"/>
            <a:ext cx="77074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Click this to go to the </a:t>
            </a:r>
            <a:r>
              <a:rPr lang="en-US" b="1" dirty="0">
                <a:hlinkClick r:id="rId4"/>
              </a:rPr>
              <a:t>Political Cartoon link</a:t>
            </a:r>
            <a:r>
              <a:rPr lang="en-US" b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7984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9389"/>
          </a:blip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0AD7E1-CA8A-067D-0766-D1900035F2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F0B99-CB22-AACC-654A-EDB042980B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3549" y="1485518"/>
            <a:ext cx="3675888" cy="4024125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How can a cartoonist be an influential citizen in society?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Why is it important to analyze the political standpoint of the cartoon?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E7516C2-7794-6CA8-8ECC-9CD02110C8C5}"/>
              </a:ext>
            </a:extLst>
          </p:cNvPr>
          <p:cNvSpPr txBox="1">
            <a:spLocks/>
          </p:cNvSpPr>
          <p:nvPr/>
        </p:nvSpPr>
        <p:spPr>
          <a:xfrm>
            <a:off x="76200" y="139533"/>
            <a:ext cx="3745992" cy="499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/>
              <a:t>FRIDAY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F6E996C-2D9F-C12C-54AA-45290DCAB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©Clairmont Press, Inc.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8AFEF2-5B93-23F6-1C9B-294E72CCA9CC}"/>
              </a:ext>
            </a:extLst>
          </p:cNvPr>
          <p:cNvSpPr/>
          <p:nvPr/>
        </p:nvSpPr>
        <p:spPr>
          <a:xfrm>
            <a:off x="4321021" y="2869651"/>
            <a:ext cx="77074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Click this to go to the </a:t>
            </a:r>
            <a:r>
              <a:rPr lang="en-US" b="1" dirty="0">
                <a:hlinkClick r:id="rId4"/>
              </a:rPr>
              <a:t>Political Cartoon link</a:t>
            </a:r>
            <a:r>
              <a:rPr lang="en-US" b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2425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2B5F551-EAAA-B872-683C-6B7A8FEFC36E}"/>
              </a:ext>
            </a:extLst>
          </p:cNvPr>
          <p:cNvSpPr txBox="1"/>
          <p:nvPr/>
        </p:nvSpPr>
        <p:spPr>
          <a:xfrm>
            <a:off x="8291549" y="6020300"/>
            <a:ext cx="3900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venir Light" panose="020B0402020203020204" pitchFamily="34" charset="77"/>
              </a:rPr>
              <a:t>Image credits: Title slide, West Virginia State Capitol, Charleston, WV, ©Shutterstock; End slide, Williams River Valley Overlook, Black Mountain, Monongahela National Forest, West Virginia, ©Shutterstock.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EA308A-644B-6CDE-6972-DD967FFFC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©Clairmont Press, Inc. </a:t>
            </a:r>
          </a:p>
        </p:txBody>
      </p:sp>
    </p:spTree>
    <p:extLst>
      <p:ext uri="{BB962C8B-B14F-4D97-AF65-F5344CB8AC3E}">
        <p14:creationId xmlns:p14="http://schemas.microsoft.com/office/powerpoint/2010/main" val="311626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886</TotalTime>
  <Words>525</Words>
  <Application>Microsoft Macintosh PowerPoint</Application>
  <PresentationFormat>Widescreen</PresentationFormat>
  <Paragraphs>58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Aptos</vt:lpstr>
      <vt:lpstr>Arial</vt:lpstr>
      <vt:lpstr>Avenir Light</vt:lpstr>
      <vt:lpstr>Century Gothic</vt:lpstr>
      <vt:lpstr>Vapor Trail</vt:lpstr>
      <vt:lpstr>Smart Skills</vt:lpstr>
      <vt:lpstr>Monday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(c)2025 Clairmont Press, Inc 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Smart Skills </dc:title>
  <dc:subject>West Virginia: Our Beautiful Home </dc:subject>
  <dc:creator/>
  <cp:keywords/>
  <dc:description/>
  <cp:lastModifiedBy>Emmett Mullins</cp:lastModifiedBy>
  <cp:revision>20</cp:revision>
  <dcterms:created xsi:type="dcterms:W3CDTF">2025-06-26T12:29:05Z</dcterms:created>
  <dcterms:modified xsi:type="dcterms:W3CDTF">2025-06-29T22:57:49Z</dcterms:modified>
  <cp:category/>
</cp:coreProperties>
</file>