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9"/>
  </p:notesMasterIdLst>
  <p:sldIdLst>
    <p:sldId id="256" r:id="rId2"/>
    <p:sldId id="259" r:id="rId3"/>
    <p:sldId id="260" r:id="rId4"/>
    <p:sldId id="261" r:id="rId5"/>
    <p:sldId id="262" r:id="rId6"/>
    <p:sldId id="263" r:id="rId7"/>
    <p:sldId id="258"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700"/>
    <p:restoredTop sz="82900"/>
  </p:normalViewPr>
  <p:slideViewPr>
    <p:cSldViewPr snapToGrid="0">
      <p:cViewPr varScale="1">
        <p:scale>
          <a:sx n="140" d="100"/>
          <a:sy n="140" d="100"/>
        </p:scale>
        <p:origin x="1104"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37DAB-597A-6245-AD4E-5232EF7B64E3}" type="datetimeFigureOut">
              <a:rPr lang="en-US" smtClean="0"/>
              <a:t>6/29/25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4A4BA-6F3C-DE41-BD2B-44EE0949FA88}" type="slidenum">
              <a:rPr lang="en-US" smtClean="0"/>
              <a:t>‹#›</a:t>
            </a:fld>
            <a:endParaRPr lang="en-US" dirty="0"/>
          </a:p>
        </p:txBody>
      </p:sp>
    </p:spTree>
    <p:extLst>
      <p:ext uri="{BB962C8B-B14F-4D97-AF65-F5344CB8AC3E}">
        <p14:creationId xmlns:p14="http://schemas.microsoft.com/office/powerpoint/2010/main" val="14191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Smart Skills directions on the Teacher Tech Website for </a:t>
            </a:r>
            <a:r>
              <a:rPr lang="en-US" i="1" dirty="0"/>
              <a:t>West Virginia: Our Beautiful Home</a:t>
            </a:r>
            <a:r>
              <a:rPr lang="en-US" i="0" dirty="0"/>
              <a:t> for teaching suggestions. </a:t>
            </a:r>
          </a:p>
          <a:p>
            <a:endParaRPr lang="en-US" i="0" dirty="0"/>
          </a:p>
          <a:p>
            <a:r>
              <a:rPr lang="en-US" dirty="0"/>
              <a:t>Teacher notes and answers will display in this space. </a:t>
            </a:r>
          </a:p>
        </p:txBody>
      </p:sp>
      <p:sp>
        <p:nvSpPr>
          <p:cNvPr id="4" name="Slide Number Placeholder 3"/>
          <p:cNvSpPr>
            <a:spLocks noGrp="1"/>
          </p:cNvSpPr>
          <p:nvPr>
            <p:ph type="sldNum" sz="quarter" idx="5"/>
          </p:nvPr>
        </p:nvSpPr>
        <p:spPr/>
        <p:txBody>
          <a:bodyPr/>
          <a:lstStyle/>
          <a:p>
            <a:fld id="{BE24A4BA-6F3C-DE41-BD2B-44EE0949FA88}" type="slidenum">
              <a:rPr lang="en-US" smtClean="0"/>
              <a:t>1</a:t>
            </a:fld>
            <a:endParaRPr lang="en-US" dirty="0"/>
          </a:p>
        </p:txBody>
      </p:sp>
    </p:spTree>
    <p:extLst>
      <p:ext uri="{BB962C8B-B14F-4D97-AF65-F5344CB8AC3E}">
        <p14:creationId xmlns:p14="http://schemas.microsoft.com/office/powerpoint/2010/main" val="236815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opener allows students to view the map with no specific question to answer.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Allow at least one minute for students to silently study the image and create a jot list before discussing responses as a group. </a:t>
            </a:r>
          </a:p>
          <a:p>
            <a:r>
              <a:rPr lang="en-US" dirty="0"/>
              <a:t>Students may notice the bumpy texture, the apparent crack, the color, and so on. They may wonder about its size, which is not given. Point out that it would be helpful to have that before determining the purpose of the artifact. </a:t>
            </a:r>
          </a:p>
        </p:txBody>
      </p:sp>
      <p:sp>
        <p:nvSpPr>
          <p:cNvPr id="4" name="Slide Number Placeholder 3"/>
          <p:cNvSpPr>
            <a:spLocks noGrp="1"/>
          </p:cNvSpPr>
          <p:nvPr>
            <p:ph type="sldNum" sz="quarter" idx="5"/>
          </p:nvPr>
        </p:nvSpPr>
        <p:spPr/>
        <p:txBody>
          <a:bodyPr/>
          <a:lstStyle/>
          <a:p>
            <a:fld id="{BE24A4BA-6F3C-DE41-BD2B-44EE0949FA88}" type="slidenum">
              <a:rPr lang="en-US" smtClean="0"/>
              <a:t>2</a:t>
            </a:fld>
            <a:endParaRPr lang="en-US" dirty="0"/>
          </a:p>
        </p:txBody>
      </p:sp>
    </p:spTree>
    <p:extLst>
      <p:ext uri="{BB962C8B-B14F-4D97-AF65-F5344CB8AC3E}">
        <p14:creationId xmlns:p14="http://schemas.microsoft.com/office/powerpoint/2010/main" val="2551966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may vary, but should include that there is a decorative pattern in the material. It would take a skilled person to make it, etc.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3</a:t>
            </a:fld>
            <a:endParaRPr lang="en-US" dirty="0"/>
          </a:p>
        </p:txBody>
      </p:sp>
    </p:spTree>
    <p:extLst>
      <p:ext uri="{BB962C8B-B14F-4D97-AF65-F5344CB8AC3E}">
        <p14:creationId xmlns:p14="http://schemas.microsoft.com/office/powerpoint/2010/main" val="1817826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Students might suggest that knowing its size or three-dimensional shape would be helpful. Also, is it hollow? Are there openings? </a:t>
            </a:r>
          </a:p>
        </p:txBody>
      </p:sp>
      <p:sp>
        <p:nvSpPr>
          <p:cNvPr id="4" name="Slide Number Placeholder 3"/>
          <p:cNvSpPr>
            <a:spLocks noGrp="1"/>
          </p:cNvSpPr>
          <p:nvPr>
            <p:ph type="sldNum" sz="quarter" idx="5"/>
          </p:nvPr>
        </p:nvSpPr>
        <p:spPr/>
        <p:txBody>
          <a:bodyPr/>
          <a:lstStyle/>
          <a:p>
            <a:fld id="{BE24A4BA-6F3C-DE41-BD2B-44EE0949FA88}" type="slidenum">
              <a:rPr lang="en-US" smtClean="0"/>
              <a:t>4</a:t>
            </a:fld>
            <a:endParaRPr lang="en-US" dirty="0"/>
          </a:p>
        </p:txBody>
      </p:sp>
    </p:spTree>
    <p:extLst>
      <p:ext uri="{BB962C8B-B14F-4D97-AF65-F5344CB8AC3E}">
        <p14:creationId xmlns:p14="http://schemas.microsoft.com/office/powerpoint/2010/main" val="681185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a:t>
            </a:r>
          </a:p>
        </p:txBody>
      </p:sp>
      <p:sp>
        <p:nvSpPr>
          <p:cNvPr id="4" name="Slide Number Placeholder 3"/>
          <p:cNvSpPr>
            <a:spLocks noGrp="1"/>
          </p:cNvSpPr>
          <p:nvPr>
            <p:ph type="sldNum" sz="quarter" idx="5"/>
          </p:nvPr>
        </p:nvSpPr>
        <p:spPr/>
        <p:txBody>
          <a:bodyPr/>
          <a:lstStyle/>
          <a:p>
            <a:fld id="{BE24A4BA-6F3C-DE41-BD2B-44EE0949FA88}" type="slidenum">
              <a:rPr lang="en-US" smtClean="0"/>
              <a:t>5</a:t>
            </a:fld>
            <a:endParaRPr lang="en-US" dirty="0"/>
          </a:p>
        </p:txBody>
      </p:sp>
    </p:spTree>
    <p:extLst>
      <p:ext uri="{BB962C8B-B14F-4D97-AF65-F5344CB8AC3E}">
        <p14:creationId xmlns:p14="http://schemas.microsoft.com/office/powerpoint/2010/main" val="1927014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a:t>
            </a:r>
          </a:p>
          <a:p>
            <a:r>
              <a:rPr lang="en-US" dirty="0"/>
              <a:t>Sample responses: It may indicate that the people traded with other tribes or had the skills to grow crops like tobacco. The pipe suggests that the person who made it had time to create something artistic. </a:t>
            </a:r>
          </a:p>
        </p:txBody>
      </p:sp>
      <p:sp>
        <p:nvSpPr>
          <p:cNvPr id="4" name="Slide Number Placeholder 3"/>
          <p:cNvSpPr>
            <a:spLocks noGrp="1"/>
          </p:cNvSpPr>
          <p:nvPr>
            <p:ph type="sldNum" sz="quarter" idx="5"/>
          </p:nvPr>
        </p:nvSpPr>
        <p:spPr/>
        <p:txBody>
          <a:bodyPr/>
          <a:lstStyle/>
          <a:p>
            <a:fld id="{BE24A4BA-6F3C-DE41-BD2B-44EE0949FA88}" type="slidenum">
              <a:rPr lang="en-US" smtClean="0"/>
              <a:t>6</a:t>
            </a:fld>
            <a:endParaRPr lang="en-US" dirty="0"/>
          </a:p>
        </p:txBody>
      </p:sp>
    </p:spTree>
    <p:extLst>
      <p:ext uri="{BB962C8B-B14F-4D97-AF65-F5344CB8AC3E}">
        <p14:creationId xmlns:p14="http://schemas.microsoft.com/office/powerpoint/2010/main" val="4101802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7</a:t>
            </a:fld>
            <a:endParaRPr lang="en-US" dirty="0"/>
          </a:p>
        </p:txBody>
      </p:sp>
    </p:spTree>
    <p:extLst>
      <p:ext uri="{BB962C8B-B14F-4D97-AF65-F5344CB8AC3E}">
        <p14:creationId xmlns:p14="http://schemas.microsoft.com/office/powerpoint/2010/main" val="2723403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2DBC60F-F21C-6B41-9401-FA27236B0017}" type="datetime1">
              <a:rPr lang="en-US" smtClean="0"/>
              <a:t>6/29/25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r>
              <a:rPr lang="en-US" dirty="0"/>
              <a:t>©Clairmont Press, Inc. </a:t>
            </a:r>
          </a:p>
        </p:txBody>
      </p:sp>
      <p:sp>
        <p:nvSpPr>
          <p:cNvPr id="6" name="Slide Number Placeholder 5"/>
          <p:cNvSpPr>
            <a:spLocks noGrp="1"/>
          </p:cNvSpPr>
          <p:nvPr>
            <p:ph type="sldNum" sz="quarter" idx="12"/>
          </p:nvPr>
        </p:nvSpPr>
        <p:spPr>
          <a:xfrm>
            <a:off x="8077200" y="1430866"/>
            <a:ext cx="2743200" cy="365125"/>
          </a:xfrm>
        </p:spPr>
        <p:txBody>
          <a:bodyPr/>
          <a:lstStyle/>
          <a:p>
            <a:fld id="{976C402E-B1C0-B342-B143-8B01E77D075E}" type="slidenum">
              <a:rPr lang="en-US" smtClean="0"/>
              <a:t>‹#›</a:t>
            </a:fld>
            <a:endParaRPr lang="en-US" dirty="0"/>
          </a:p>
        </p:txBody>
      </p:sp>
      <p:sp>
        <p:nvSpPr>
          <p:cNvPr id="9" name="TextBox 8">
            <a:extLst>
              <a:ext uri="{FF2B5EF4-FFF2-40B4-BE49-F238E27FC236}">
                <a16:creationId xmlns:a16="http://schemas.microsoft.com/office/drawing/2014/main" id="{8808D26F-4A15-7A3B-29F5-DF8B46497BE0}"/>
              </a:ext>
            </a:extLst>
          </p:cNvPr>
          <p:cNvSpPr txBox="1"/>
          <p:nvPr userDrawn="1"/>
        </p:nvSpPr>
        <p:spPr>
          <a:xfrm>
            <a:off x="200278" y="6488668"/>
            <a:ext cx="6097348" cy="246221"/>
          </a:xfrm>
          <a:prstGeom prst="rect">
            <a:avLst/>
          </a:prstGeom>
          <a:noFill/>
        </p:spPr>
        <p:txBody>
          <a:bodyPr wrap="square">
            <a:spAutoFit/>
          </a:bodyPr>
          <a:lstStyle/>
          <a:p>
            <a:r>
              <a:rPr lang="en-US" sz="1000" b="1" dirty="0"/>
              <a:t> </a:t>
            </a:r>
            <a:r>
              <a:rPr lang="en-US" sz="1000" b="1" dirty="0">
                <a:solidFill>
                  <a:schemeClr val="bg1"/>
                </a:solidFill>
              </a:rPr>
              <a:t>©Clairmont Press, Inc. </a:t>
            </a:r>
            <a:endParaRPr lang="en-US" sz="1000" b="1" dirty="0"/>
          </a:p>
        </p:txBody>
      </p:sp>
    </p:spTree>
    <p:extLst>
      <p:ext uri="{BB962C8B-B14F-4D97-AF65-F5344CB8AC3E}">
        <p14:creationId xmlns:p14="http://schemas.microsoft.com/office/powerpoint/2010/main" val="16752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69289-1BA7-424F-B9C5-7D0862685863}" type="datetime1">
              <a:rPr lang="en-US" smtClean="0"/>
              <a:t>6/29/25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6" name="Slide Number Placeholder 5"/>
          <p:cNvSpPr>
            <a:spLocks noGrp="1"/>
          </p:cNvSpPr>
          <p:nvPr>
            <p:ph type="sldNum" sz="quarter" idx="12"/>
          </p:nvPr>
        </p:nvSpPr>
        <p:spPr/>
        <p:txBody>
          <a:bodyPr/>
          <a:lstStyle/>
          <a:p>
            <a:fld id="{976C402E-B1C0-B342-B143-8B01E77D075E}" type="slidenum">
              <a:rPr lang="en-US" smtClean="0"/>
              <a:t>‹#›</a:t>
            </a:fld>
            <a:endParaRPr lang="en-US" dirty="0"/>
          </a:p>
        </p:txBody>
      </p:sp>
      <p:pic>
        <p:nvPicPr>
          <p:cNvPr id="7" name="Picture 6" descr="A flag with a blue border&#10;&#10;AI-generated content may be incorrect.">
            <a:extLst>
              <a:ext uri="{FF2B5EF4-FFF2-40B4-BE49-F238E27FC236}">
                <a16:creationId xmlns:a16="http://schemas.microsoft.com/office/drawing/2014/main" id="{058634D9-9F6F-7B07-5DCE-5DC6FD84D96A}"/>
              </a:ext>
            </a:extLst>
          </p:cNvPr>
          <p:cNvPicPr>
            <a:picLocks noChangeAspect="1"/>
          </p:cNvPicPr>
          <p:nvPr userDrawn="1"/>
        </p:nvPicPr>
        <p:blipFill>
          <a:blip r:embed="rId2"/>
          <a:stretch>
            <a:fillRect/>
          </a:stretch>
        </p:blipFill>
        <p:spPr>
          <a:xfrm>
            <a:off x="685800" y="6099958"/>
            <a:ext cx="608495" cy="320260"/>
          </a:xfrm>
          <a:prstGeom prst="rect">
            <a:avLst/>
          </a:prstGeom>
        </p:spPr>
      </p:pic>
    </p:spTree>
    <p:extLst>
      <p:ext uri="{BB962C8B-B14F-4D97-AF65-F5344CB8AC3E}">
        <p14:creationId xmlns:p14="http://schemas.microsoft.com/office/powerpoint/2010/main" val="392007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2829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96D4BF-E760-AB47-B626-07C36D0A0C06}" type="datetime1">
              <a:rPr lang="en-US" smtClean="0"/>
              <a:t>6/29/25</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7" name="Slide Number Placeholder 6"/>
          <p:cNvSpPr>
            <a:spLocks noGrp="1"/>
          </p:cNvSpPr>
          <p:nvPr>
            <p:ph type="sldNum" sz="quarter" idx="12"/>
          </p:nvPr>
        </p:nvSpPr>
        <p:spPr/>
        <p:txBody>
          <a:bodyPr/>
          <a:lstStyle/>
          <a:p>
            <a:fld id="{976C402E-B1C0-B342-B143-8B01E77D075E}" type="slidenum">
              <a:rPr lang="en-US" smtClean="0"/>
              <a:t>‹#›</a:t>
            </a:fld>
            <a:endParaRPr lang="en-US" dirty="0"/>
          </a:p>
        </p:txBody>
      </p:sp>
      <p:pic>
        <p:nvPicPr>
          <p:cNvPr id="11" name="Picture 10" descr="A flag with a blue border&#10;&#10;AI-generated content may be incorrect.">
            <a:extLst>
              <a:ext uri="{FF2B5EF4-FFF2-40B4-BE49-F238E27FC236}">
                <a16:creationId xmlns:a16="http://schemas.microsoft.com/office/drawing/2014/main" id="{1149CCA8-C5E8-78A9-C8A7-B23751CB9593}"/>
              </a:ext>
            </a:extLst>
          </p:cNvPr>
          <p:cNvPicPr>
            <a:picLocks noChangeAspect="1"/>
          </p:cNvPicPr>
          <p:nvPr userDrawn="1"/>
        </p:nvPicPr>
        <p:blipFill>
          <a:blip r:embed="rId3"/>
          <a:stretch>
            <a:fillRect/>
          </a:stretch>
        </p:blipFill>
        <p:spPr>
          <a:xfrm>
            <a:off x="685800" y="6099958"/>
            <a:ext cx="608495" cy="320260"/>
          </a:xfrm>
          <a:prstGeom prst="rect">
            <a:avLst/>
          </a:prstGeom>
        </p:spPr>
      </p:pic>
    </p:spTree>
    <p:extLst>
      <p:ext uri="{BB962C8B-B14F-4D97-AF65-F5344CB8AC3E}">
        <p14:creationId xmlns:p14="http://schemas.microsoft.com/office/powerpoint/2010/main" val="11025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CB58A28-C61A-D040-9DF4-D6019F7DEB6C}" type="datetime1">
              <a:rPr lang="en-US" smtClean="0"/>
              <a:t>6/29/25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©Clairmont Press, Inc. </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6C402E-B1C0-B342-B143-8B01E77D075E}" type="slidenum">
              <a:rPr lang="en-US" smtClean="0"/>
              <a:t>‹#›</a:t>
            </a:fld>
            <a:endParaRPr lang="en-US" dirty="0"/>
          </a:p>
        </p:txBody>
      </p:sp>
    </p:spTree>
    <p:extLst>
      <p:ext uri="{BB962C8B-B14F-4D97-AF65-F5344CB8AC3E}">
        <p14:creationId xmlns:p14="http://schemas.microsoft.com/office/powerpoint/2010/main" val="22679958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C864-B288-0E05-F3C9-A099EA917303}"/>
              </a:ext>
            </a:extLst>
          </p:cNvPr>
          <p:cNvSpPr>
            <a:spLocks noGrp="1" noRot="1" noMove="1" noResize="1" noEditPoints="1" noAdjustHandles="1" noChangeArrowheads="1" noChangeShapeType="1"/>
          </p:cNvSpPr>
          <p:nvPr>
            <p:ph type="ctrTitle"/>
          </p:nvPr>
        </p:nvSpPr>
        <p:spPr>
          <a:xfrm>
            <a:off x="2743200" y="2482337"/>
            <a:ext cx="9448800" cy="1033582"/>
          </a:xfrm>
        </p:spPr>
        <p:txBody>
          <a:bodyPr/>
          <a:lstStyle/>
          <a:p>
            <a:pPr algn="r"/>
            <a:r>
              <a:rPr lang="en-US" b="1" dirty="0">
                <a:ln>
                  <a:solidFill>
                    <a:schemeClr val="accent1"/>
                  </a:solidFill>
                </a:ln>
                <a:solidFill>
                  <a:schemeClr val="bg1"/>
                </a:solidFill>
              </a:rPr>
              <a:t>Smart Skills</a:t>
            </a:r>
          </a:p>
        </p:txBody>
      </p:sp>
      <p:sp>
        <p:nvSpPr>
          <p:cNvPr id="3" name="Subtitle 2">
            <a:extLst>
              <a:ext uri="{FF2B5EF4-FFF2-40B4-BE49-F238E27FC236}">
                <a16:creationId xmlns:a16="http://schemas.microsoft.com/office/drawing/2014/main" id="{C9B5F76E-4E17-C190-779E-E0D19810A16A}"/>
              </a:ext>
            </a:extLst>
          </p:cNvPr>
          <p:cNvSpPr>
            <a:spLocks noGrp="1" noRot="1" noMove="1" noResize="1" noEditPoints="1" noAdjustHandles="1" noChangeArrowheads="1" noChangeShapeType="1"/>
          </p:cNvSpPr>
          <p:nvPr>
            <p:ph type="subTitle" idx="1"/>
          </p:nvPr>
        </p:nvSpPr>
        <p:spPr>
          <a:xfrm>
            <a:off x="2743200" y="3429000"/>
            <a:ext cx="9448800" cy="1310502"/>
          </a:xfrm>
        </p:spPr>
        <p:txBody>
          <a:bodyPr>
            <a:normAutofit fontScale="92500" lnSpcReduction="20000"/>
          </a:bodyPr>
          <a:lstStyle/>
          <a:p>
            <a:pPr algn="r"/>
            <a:r>
              <a:rPr lang="en-US" sz="3200" b="1" dirty="0">
                <a:ln>
                  <a:solidFill>
                    <a:schemeClr val="accent1"/>
                  </a:solidFill>
                </a:ln>
                <a:solidFill>
                  <a:schemeClr val="bg1"/>
                </a:solidFill>
              </a:rPr>
              <a:t>Week</a:t>
            </a:r>
            <a:r>
              <a:rPr lang="en-US" sz="3200" b="1" dirty="0">
                <a:solidFill>
                  <a:schemeClr val="bg1"/>
                </a:solidFill>
              </a:rPr>
              <a:t> 3</a:t>
            </a:r>
          </a:p>
          <a:p>
            <a:pPr algn="r"/>
            <a:r>
              <a:rPr lang="en-US" sz="3200" b="1" dirty="0">
                <a:ln>
                  <a:solidFill>
                    <a:schemeClr val="accent1"/>
                  </a:solidFill>
                </a:ln>
                <a:solidFill>
                  <a:schemeClr val="bg1"/>
                </a:solidFill>
              </a:rPr>
              <a:t>Art and Artifacts 1:</a:t>
            </a:r>
            <a:br>
              <a:rPr lang="en-US" sz="3200" b="1" dirty="0">
                <a:ln>
                  <a:solidFill>
                    <a:schemeClr val="accent1"/>
                  </a:solidFill>
                </a:ln>
                <a:solidFill>
                  <a:schemeClr val="bg1"/>
                </a:solidFill>
              </a:rPr>
            </a:br>
            <a:r>
              <a:rPr lang="en-US" sz="3200" b="1" dirty="0">
                <a:ln>
                  <a:solidFill>
                    <a:schemeClr val="accent1"/>
                  </a:solidFill>
                </a:ln>
                <a:solidFill>
                  <a:schemeClr val="bg1"/>
                </a:solidFill>
              </a:rPr>
              <a:t> Native American Artifact</a:t>
            </a:r>
          </a:p>
        </p:txBody>
      </p:sp>
      <p:pic>
        <p:nvPicPr>
          <p:cNvPr id="4" name="Picture 3" descr="A close up of a sign&#10;&#10;AI-generated content may be incorrect.">
            <a:extLst>
              <a:ext uri="{FF2B5EF4-FFF2-40B4-BE49-F238E27FC236}">
                <a16:creationId xmlns:a16="http://schemas.microsoft.com/office/drawing/2014/main" id="{8236CAEF-9EA6-D950-15EF-F0C13BC6AC97}"/>
              </a:ext>
            </a:extLst>
          </p:cNvPr>
          <p:cNvPicPr>
            <a:picLocks noGrp="1" noRot="1" noMove="1" noResize="1" noEditPoints="1" noAdjustHandles="1" noChangeArrowheads="1" noChangeShapeType="1" noCrop="1"/>
          </p:cNvPicPr>
          <p:nvPr/>
        </p:nvPicPr>
        <p:blipFill>
          <a:blip r:embed="rId4"/>
          <a:stretch>
            <a:fillRect/>
          </a:stretch>
        </p:blipFill>
        <p:spPr>
          <a:xfrm>
            <a:off x="-248920" y="0"/>
            <a:ext cx="3857126" cy="995794"/>
          </a:xfrm>
          <a:prstGeom prst="rect">
            <a:avLst/>
          </a:prstGeom>
        </p:spPr>
      </p:pic>
    </p:spTree>
    <p:extLst>
      <p:ext uri="{BB962C8B-B14F-4D97-AF65-F5344CB8AC3E}">
        <p14:creationId xmlns:p14="http://schemas.microsoft.com/office/powerpoint/2010/main" val="8213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7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B7E2-CF97-D03E-756C-ABFFD3B68485}"/>
              </a:ext>
            </a:extLst>
          </p:cNvPr>
          <p:cNvSpPr>
            <a:spLocks noGrp="1"/>
          </p:cNvSpPr>
          <p:nvPr>
            <p:ph type="title"/>
          </p:nvPr>
        </p:nvSpPr>
        <p:spPr>
          <a:xfrm>
            <a:off x="76200" y="139533"/>
            <a:ext cx="2316480" cy="378627"/>
          </a:xfrm>
        </p:spPr>
        <p:txBody>
          <a:bodyPr>
            <a:normAutofit fontScale="90000"/>
          </a:bodyPr>
          <a:lstStyle/>
          <a:p>
            <a:r>
              <a:rPr lang="en-US" b="1" dirty="0"/>
              <a:t>Monday</a:t>
            </a:r>
          </a:p>
        </p:txBody>
      </p:sp>
      <p:sp>
        <p:nvSpPr>
          <p:cNvPr id="10" name="Content Placeholder 2">
            <a:extLst>
              <a:ext uri="{FF2B5EF4-FFF2-40B4-BE49-F238E27FC236}">
                <a16:creationId xmlns:a16="http://schemas.microsoft.com/office/drawing/2014/main" id="{B82DF1BF-566B-FBA2-B902-12BF21B6EE42}"/>
              </a:ext>
            </a:extLst>
          </p:cNvPr>
          <p:cNvSpPr>
            <a:spLocks noGrp="1"/>
          </p:cNvSpPr>
          <p:nvPr>
            <p:ph sz="half" idx="1"/>
          </p:nvPr>
        </p:nvSpPr>
        <p:spPr>
          <a:xfrm>
            <a:off x="109369" y="1604387"/>
            <a:ext cx="4286721" cy="4024125"/>
          </a:xfrm>
        </p:spPr>
        <p:txBody>
          <a:bodyPr/>
          <a:lstStyle/>
          <a:p>
            <a:pPr marL="0" indent="0">
              <a:buNone/>
            </a:pPr>
            <a:r>
              <a:rPr lang="en-US" b="1" dirty="0"/>
              <a:t>The object shown is an artifact or item of historical interest made by humans. </a:t>
            </a:r>
          </a:p>
          <a:p>
            <a:pPr marL="0" indent="0">
              <a:buNone/>
            </a:pPr>
            <a:r>
              <a:rPr lang="en-US" b="1" dirty="0"/>
              <a:t>What do you notice about the artifact?</a:t>
            </a:r>
          </a:p>
          <a:p>
            <a:pPr marL="0" indent="0">
              <a:buNone/>
            </a:pPr>
            <a:r>
              <a:rPr lang="en-US" b="1" dirty="0"/>
              <a:t>What questions would you have about it? </a:t>
            </a:r>
          </a:p>
          <a:p>
            <a:endParaRPr lang="en-US" b="1" dirty="0"/>
          </a:p>
          <a:p>
            <a:endParaRPr lang="en-US" dirty="0"/>
          </a:p>
        </p:txBody>
      </p:sp>
      <p:sp>
        <p:nvSpPr>
          <p:cNvPr id="3" name="Footer Placeholder 2">
            <a:extLst>
              <a:ext uri="{FF2B5EF4-FFF2-40B4-BE49-F238E27FC236}">
                <a16:creationId xmlns:a16="http://schemas.microsoft.com/office/drawing/2014/main" id="{DAC1E49E-FC28-2FD9-7517-04B2DE8979A2}"/>
              </a:ext>
            </a:extLst>
          </p:cNvPr>
          <p:cNvSpPr>
            <a:spLocks noGrp="1"/>
          </p:cNvSpPr>
          <p:nvPr>
            <p:ph type="ftr" sz="quarter" idx="11"/>
          </p:nvPr>
        </p:nvSpPr>
        <p:spPr/>
        <p:txBody>
          <a:bodyPr/>
          <a:lstStyle/>
          <a:p>
            <a:r>
              <a:rPr lang="en-US" dirty="0"/>
              <a:t>©Clairmont Press, Inc. </a:t>
            </a:r>
          </a:p>
        </p:txBody>
      </p:sp>
      <p:pic>
        <p:nvPicPr>
          <p:cNvPr id="8" name="Picture 2" descr="This Iroquoian-style pipe was discovered at a site near Charleston, WV. ">
            <a:extLst>
              <a:ext uri="{FF2B5EF4-FFF2-40B4-BE49-F238E27FC236}">
                <a16:creationId xmlns:a16="http://schemas.microsoft.com/office/drawing/2014/main" id="{1E623920-03C4-6AB8-0936-0E1BC27CEB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365" y="685800"/>
            <a:ext cx="7042227" cy="515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2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B9BFAB5-C820-CFB4-92AF-12EC727591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8CC8D-5BCB-C137-2BCB-847C9D98FC85}"/>
              </a:ext>
            </a:extLst>
          </p:cNvPr>
          <p:cNvSpPr>
            <a:spLocks noGrp="1"/>
          </p:cNvSpPr>
          <p:nvPr>
            <p:ph sz="half" idx="1"/>
          </p:nvPr>
        </p:nvSpPr>
        <p:spPr>
          <a:xfrm>
            <a:off x="0" y="1416937"/>
            <a:ext cx="5023666" cy="4024125"/>
          </a:xfrm>
        </p:spPr>
        <p:txBody>
          <a:bodyPr/>
          <a:lstStyle/>
          <a:p>
            <a:r>
              <a:rPr lang="en-US" b="1" dirty="0"/>
              <a:t>What evidence is there that this artifact was made for a special purpose? </a:t>
            </a:r>
            <a:endParaRPr lang="en-US" dirty="0"/>
          </a:p>
        </p:txBody>
      </p:sp>
      <p:sp>
        <p:nvSpPr>
          <p:cNvPr id="6" name="Title 1">
            <a:extLst>
              <a:ext uri="{FF2B5EF4-FFF2-40B4-BE49-F238E27FC236}">
                <a16:creationId xmlns:a16="http://schemas.microsoft.com/office/drawing/2014/main" id="{F79B6C73-1AE5-2602-3DA8-BA06122FE61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TUESDAY</a:t>
            </a:r>
          </a:p>
        </p:txBody>
      </p:sp>
      <p:sp>
        <p:nvSpPr>
          <p:cNvPr id="2" name="Footer Placeholder 1">
            <a:extLst>
              <a:ext uri="{FF2B5EF4-FFF2-40B4-BE49-F238E27FC236}">
                <a16:creationId xmlns:a16="http://schemas.microsoft.com/office/drawing/2014/main" id="{8F4EFF82-E630-E480-0C64-BC5CF3F3678F}"/>
              </a:ext>
            </a:extLst>
          </p:cNvPr>
          <p:cNvSpPr>
            <a:spLocks noGrp="1"/>
          </p:cNvSpPr>
          <p:nvPr>
            <p:ph type="ftr" sz="quarter" idx="11"/>
          </p:nvPr>
        </p:nvSpPr>
        <p:spPr/>
        <p:txBody>
          <a:bodyPr/>
          <a:lstStyle/>
          <a:p>
            <a:r>
              <a:rPr lang="en-US" dirty="0"/>
              <a:t>©Clairmont Press, Inc. </a:t>
            </a:r>
          </a:p>
        </p:txBody>
      </p:sp>
      <p:pic>
        <p:nvPicPr>
          <p:cNvPr id="11" name="Picture 2" descr="This Iroquoian-style pipe was discovered at a site near Charleston, WV. ">
            <a:extLst>
              <a:ext uri="{FF2B5EF4-FFF2-40B4-BE49-F238E27FC236}">
                <a16:creationId xmlns:a16="http://schemas.microsoft.com/office/drawing/2014/main" id="{A40BB9DF-D63A-C9FB-95C5-60DE5A3E86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365" y="685800"/>
            <a:ext cx="7042227" cy="515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49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3CDA3423-C308-3424-3FEF-EFCD68F2DE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198DA5-68BF-CBC2-8C1B-899FDF85CB66}"/>
              </a:ext>
            </a:extLst>
          </p:cNvPr>
          <p:cNvSpPr>
            <a:spLocks noGrp="1"/>
          </p:cNvSpPr>
          <p:nvPr>
            <p:ph sz="half" idx="1"/>
          </p:nvPr>
        </p:nvSpPr>
        <p:spPr>
          <a:xfrm>
            <a:off x="0" y="1416937"/>
            <a:ext cx="4892040" cy="4024125"/>
          </a:xfrm>
        </p:spPr>
        <p:txBody>
          <a:bodyPr/>
          <a:lstStyle/>
          <a:p>
            <a:r>
              <a:rPr lang="en-US" b="1" dirty="0"/>
              <a:t>This artifact is made of clay. What information might be helpful for understanding its purpose? </a:t>
            </a:r>
          </a:p>
        </p:txBody>
      </p:sp>
      <p:sp>
        <p:nvSpPr>
          <p:cNvPr id="6" name="Title 1">
            <a:extLst>
              <a:ext uri="{FF2B5EF4-FFF2-40B4-BE49-F238E27FC236}">
                <a16:creationId xmlns:a16="http://schemas.microsoft.com/office/drawing/2014/main" id="{CB370504-26AF-7234-9434-484C1DC6663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WEDNESDAY</a:t>
            </a:r>
          </a:p>
        </p:txBody>
      </p:sp>
      <p:sp>
        <p:nvSpPr>
          <p:cNvPr id="2" name="Footer Placeholder 1">
            <a:extLst>
              <a:ext uri="{FF2B5EF4-FFF2-40B4-BE49-F238E27FC236}">
                <a16:creationId xmlns:a16="http://schemas.microsoft.com/office/drawing/2014/main" id="{CAC2D503-7E5C-4308-22B5-D6F508BB127F}"/>
              </a:ext>
            </a:extLst>
          </p:cNvPr>
          <p:cNvSpPr>
            <a:spLocks noGrp="1"/>
          </p:cNvSpPr>
          <p:nvPr>
            <p:ph type="ftr" sz="quarter" idx="11"/>
          </p:nvPr>
        </p:nvSpPr>
        <p:spPr/>
        <p:txBody>
          <a:bodyPr/>
          <a:lstStyle/>
          <a:p>
            <a:r>
              <a:rPr lang="en-US" dirty="0"/>
              <a:t>©Clairmont Press, Inc. </a:t>
            </a:r>
          </a:p>
        </p:txBody>
      </p:sp>
      <p:pic>
        <p:nvPicPr>
          <p:cNvPr id="11" name="Picture 2" descr="This Iroquoian-style pipe was discovered at a site near Charleston, WV. ">
            <a:extLst>
              <a:ext uri="{FF2B5EF4-FFF2-40B4-BE49-F238E27FC236}">
                <a16:creationId xmlns:a16="http://schemas.microsoft.com/office/drawing/2014/main" id="{5926ED1D-01E1-B93F-EDE4-1E31C21FBF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365" y="685800"/>
            <a:ext cx="7042227" cy="515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4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A26F67C-BEDE-F2DF-9F6A-3D7AE0CFDDD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7DFF6-FB3F-9999-E5A4-AC9CC14A9746}"/>
              </a:ext>
            </a:extLst>
          </p:cNvPr>
          <p:cNvSpPr>
            <a:spLocks noGrp="1"/>
          </p:cNvSpPr>
          <p:nvPr>
            <p:ph sz="half" idx="1"/>
          </p:nvPr>
        </p:nvSpPr>
        <p:spPr>
          <a:xfrm>
            <a:off x="0" y="1416937"/>
            <a:ext cx="4983480" cy="4024125"/>
          </a:xfrm>
        </p:spPr>
        <p:txBody>
          <a:bodyPr/>
          <a:lstStyle/>
          <a:p>
            <a:r>
              <a:rPr lang="en-US" b="1" dirty="0"/>
              <a:t>The artifact is open on the ends and hollow, suggesting it is a pipe. Why would people create an object like this? </a:t>
            </a:r>
          </a:p>
        </p:txBody>
      </p:sp>
      <p:sp>
        <p:nvSpPr>
          <p:cNvPr id="6" name="Title 1">
            <a:extLst>
              <a:ext uri="{FF2B5EF4-FFF2-40B4-BE49-F238E27FC236}">
                <a16:creationId xmlns:a16="http://schemas.microsoft.com/office/drawing/2014/main" id="{422CAD7D-08FD-6869-C6F4-124E062E85D0}"/>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THURSDAY</a:t>
            </a:r>
          </a:p>
        </p:txBody>
      </p:sp>
      <p:sp>
        <p:nvSpPr>
          <p:cNvPr id="2" name="Footer Placeholder 1">
            <a:extLst>
              <a:ext uri="{FF2B5EF4-FFF2-40B4-BE49-F238E27FC236}">
                <a16:creationId xmlns:a16="http://schemas.microsoft.com/office/drawing/2014/main" id="{29040C43-9329-EF6B-5DB1-E800A31A2415}"/>
              </a:ext>
            </a:extLst>
          </p:cNvPr>
          <p:cNvSpPr>
            <a:spLocks noGrp="1"/>
          </p:cNvSpPr>
          <p:nvPr>
            <p:ph type="ftr" sz="quarter" idx="11"/>
          </p:nvPr>
        </p:nvSpPr>
        <p:spPr/>
        <p:txBody>
          <a:bodyPr/>
          <a:lstStyle/>
          <a:p>
            <a:r>
              <a:rPr lang="en-US" dirty="0"/>
              <a:t>©Clairmont Press, Inc. </a:t>
            </a:r>
          </a:p>
        </p:txBody>
      </p:sp>
      <p:pic>
        <p:nvPicPr>
          <p:cNvPr id="11" name="Picture 2" descr="This Iroquoian-style pipe was discovered at a site near Charleston, WV. ">
            <a:extLst>
              <a:ext uri="{FF2B5EF4-FFF2-40B4-BE49-F238E27FC236}">
                <a16:creationId xmlns:a16="http://schemas.microsoft.com/office/drawing/2014/main" id="{DD8C2EF2-13D8-904A-5CDF-C89B74DE23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365" y="685800"/>
            <a:ext cx="7042227" cy="515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84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990AD7E1-CA8A-067D-0766-D1900035F24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F0B99-CB22-AACC-654A-EDB042980BD8}"/>
              </a:ext>
            </a:extLst>
          </p:cNvPr>
          <p:cNvSpPr>
            <a:spLocks noGrp="1"/>
          </p:cNvSpPr>
          <p:nvPr>
            <p:ph sz="half" idx="1"/>
          </p:nvPr>
        </p:nvSpPr>
        <p:spPr>
          <a:xfrm>
            <a:off x="0" y="1416937"/>
            <a:ext cx="5020056" cy="4024125"/>
          </a:xfrm>
        </p:spPr>
        <p:txBody>
          <a:bodyPr/>
          <a:lstStyle/>
          <a:p>
            <a:r>
              <a:rPr lang="en-US" b="1" dirty="0"/>
              <a:t>This pipe was found in a Native American archaeological site near Charleston, WV. What does an object like this tell us about the person who created it?  </a:t>
            </a:r>
          </a:p>
        </p:txBody>
      </p:sp>
      <p:sp>
        <p:nvSpPr>
          <p:cNvPr id="8" name="Title 1">
            <a:extLst>
              <a:ext uri="{FF2B5EF4-FFF2-40B4-BE49-F238E27FC236}">
                <a16:creationId xmlns:a16="http://schemas.microsoft.com/office/drawing/2014/main" id="{1E7516C2-7794-6CA8-8ECC-9CD02110C8C5}"/>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FRIDAY</a:t>
            </a:r>
          </a:p>
        </p:txBody>
      </p:sp>
      <p:sp>
        <p:nvSpPr>
          <p:cNvPr id="2" name="Footer Placeholder 1">
            <a:extLst>
              <a:ext uri="{FF2B5EF4-FFF2-40B4-BE49-F238E27FC236}">
                <a16:creationId xmlns:a16="http://schemas.microsoft.com/office/drawing/2014/main" id="{1F6E996C-2D9F-C12C-54AA-45290DCABA93}"/>
              </a:ext>
            </a:extLst>
          </p:cNvPr>
          <p:cNvSpPr>
            <a:spLocks noGrp="1"/>
          </p:cNvSpPr>
          <p:nvPr>
            <p:ph type="ftr" sz="quarter" idx="11"/>
          </p:nvPr>
        </p:nvSpPr>
        <p:spPr/>
        <p:txBody>
          <a:bodyPr/>
          <a:lstStyle/>
          <a:p>
            <a:r>
              <a:rPr lang="en-US" dirty="0"/>
              <a:t>©Clairmont Press, Inc. </a:t>
            </a:r>
          </a:p>
        </p:txBody>
      </p:sp>
      <p:pic>
        <p:nvPicPr>
          <p:cNvPr id="10" name="Picture 2" descr="This Iroquoian-style pipe was discovered at a site near Charleston, WV. ">
            <a:extLst>
              <a:ext uri="{FF2B5EF4-FFF2-40B4-BE49-F238E27FC236}">
                <a16:creationId xmlns:a16="http://schemas.microsoft.com/office/drawing/2014/main" id="{AC785737-BDC1-BCD0-4CBD-F4B8D0813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365" y="685800"/>
            <a:ext cx="7042227" cy="515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2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5F551-EAAA-B872-683C-6B7A8FEFC36E}"/>
              </a:ext>
            </a:extLst>
          </p:cNvPr>
          <p:cNvSpPr txBox="1"/>
          <p:nvPr/>
        </p:nvSpPr>
        <p:spPr>
          <a:xfrm>
            <a:off x="8291549" y="6020300"/>
            <a:ext cx="3900451" cy="830997"/>
          </a:xfrm>
          <a:prstGeom prst="rect">
            <a:avLst/>
          </a:prstGeom>
          <a:noFill/>
        </p:spPr>
        <p:txBody>
          <a:bodyPr wrap="square" rtlCol="0">
            <a:spAutoFit/>
          </a:bodyPr>
          <a:lstStyle/>
          <a:p>
            <a:pPr algn="ctr"/>
            <a:r>
              <a:rPr lang="en-US" sz="1200" dirty="0">
                <a:solidFill>
                  <a:schemeClr val="bg1"/>
                </a:solidFill>
                <a:latin typeface="Avenir Light" panose="020B0402020203020204" pitchFamily="34" charset="77"/>
              </a:rPr>
              <a:t>Image credits: Title slide, West Virginia State Capitol, Charleston, WV, ©Shutterstock; End slide, Williams River Valley Overlook, Black Mountain, Monongahela National Forest, West Virginia, ©Shutterstock.</a:t>
            </a:r>
          </a:p>
        </p:txBody>
      </p:sp>
      <p:sp>
        <p:nvSpPr>
          <p:cNvPr id="3" name="Footer Placeholder 2">
            <a:extLst>
              <a:ext uri="{FF2B5EF4-FFF2-40B4-BE49-F238E27FC236}">
                <a16:creationId xmlns:a16="http://schemas.microsoft.com/office/drawing/2014/main" id="{5DEA308A-644B-6CDE-6972-DD967FFFCCDC}"/>
              </a:ext>
            </a:extLst>
          </p:cNvPr>
          <p:cNvSpPr>
            <a:spLocks noGrp="1"/>
          </p:cNvSpPr>
          <p:nvPr>
            <p:ph type="ftr" sz="quarter" idx="11"/>
          </p:nvPr>
        </p:nvSpPr>
        <p:spPr/>
        <p:txBody>
          <a:bodyPr/>
          <a:lstStyle/>
          <a:p>
            <a:r>
              <a:rPr lang="en-US" dirty="0">
                <a:solidFill>
                  <a:schemeClr val="bg1"/>
                </a:solidFill>
              </a:rPr>
              <a:t>©Clairmont Press, Inc. </a:t>
            </a:r>
          </a:p>
        </p:txBody>
      </p:sp>
    </p:spTree>
    <p:extLst>
      <p:ext uri="{BB962C8B-B14F-4D97-AF65-F5344CB8AC3E}">
        <p14:creationId xmlns:p14="http://schemas.microsoft.com/office/powerpoint/2010/main" val="31162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Vapor Trail</Template>
  <TotalTime>895</TotalTime>
  <Words>440</Words>
  <Application>Microsoft Macintosh PowerPoint</Application>
  <PresentationFormat>Widescreen</PresentationFormat>
  <Paragraphs>40</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Aptos</vt:lpstr>
      <vt:lpstr>Arial</vt:lpstr>
      <vt:lpstr>Avenir Light</vt:lpstr>
      <vt:lpstr>Century Gothic</vt:lpstr>
      <vt:lpstr>Vapor Trail</vt:lpstr>
      <vt:lpstr>Smart Skills</vt:lpstr>
      <vt:lpstr>Monday</vt:lpstr>
      <vt:lpstr>PowerPoint Presentation</vt:lpstr>
      <vt:lpstr>PowerPoint Presentation</vt:lpstr>
      <vt:lpstr>PowerPoint Presentation</vt:lpstr>
      <vt:lpstr>PowerPoint Presentation</vt:lpstr>
      <vt:lpstr>PowerPoint Presentation</vt:lpstr>
    </vt:vector>
  </TitlesOfParts>
  <Manager/>
  <Company>(c)2025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Skills </dc:title>
  <dc:subject>West Virginia: Our Beautiful Home </dc:subject>
  <dc:creator/>
  <cp:keywords/>
  <dc:description/>
  <cp:lastModifiedBy>Emmett Mullins</cp:lastModifiedBy>
  <cp:revision>16</cp:revision>
  <dcterms:created xsi:type="dcterms:W3CDTF">2025-06-26T12:29:05Z</dcterms:created>
  <dcterms:modified xsi:type="dcterms:W3CDTF">2025-06-29T22:57:06Z</dcterms:modified>
  <cp:category/>
</cp:coreProperties>
</file>