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0" r:id="rId1"/>
  </p:sldMasterIdLst>
  <p:notesMasterIdLst>
    <p:notesMasterId r:id="rId9"/>
  </p:notesMasterIdLst>
  <p:sldIdLst>
    <p:sldId id="256" r:id="rId2"/>
    <p:sldId id="259" r:id="rId3"/>
    <p:sldId id="260" r:id="rId4"/>
    <p:sldId id="261" r:id="rId5"/>
    <p:sldId id="262" r:id="rId6"/>
    <p:sldId id="263" r:id="rId7"/>
    <p:sldId id="25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22"/>
    <p:restoredTop sz="82927"/>
  </p:normalViewPr>
  <p:slideViewPr>
    <p:cSldViewPr snapToGrid="0">
      <p:cViewPr varScale="1">
        <p:scale>
          <a:sx n="124" d="100"/>
          <a:sy n="124" d="100"/>
        </p:scale>
        <p:origin x="19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37DAB-597A-6245-AD4E-5232EF7B64E3}" type="datetimeFigureOut">
              <a:rPr lang="en-US" smtClean="0"/>
              <a:t>7/5/25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4A4BA-6F3C-DE41-BD2B-44EE0949F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19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the Smart Skills directions on the Teacher Tech Website for </a:t>
            </a:r>
            <a:r>
              <a:rPr lang="en-US" i="1" dirty="0"/>
              <a:t>West Virginia: Our Beautiful Home</a:t>
            </a:r>
            <a:r>
              <a:rPr lang="en-US" i="0" dirty="0"/>
              <a:t> for teaching suggestions. </a:t>
            </a:r>
          </a:p>
          <a:p>
            <a:endParaRPr lang="en-US" i="0" dirty="0"/>
          </a:p>
          <a:p>
            <a:r>
              <a:rPr lang="en-US" dirty="0"/>
              <a:t>Teacher notes and answers will display in this space.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155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Answers will vary. Discuss observations.  </a:t>
            </a:r>
          </a:p>
          <a:p>
            <a:r>
              <a:rPr lang="en-US" dirty="0"/>
              <a:t>TEACHER NOTE: Students will create a personal timeline throughout the week.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921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Top: 24 hours for one day</a:t>
            </a:r>
          </a:p>
          <a:p>
            <a:r>
              <a:rPr lang="en-US" dirty="0"/>
              <a:t>Middle: 7 days for one week</a:t>
            </a:r>
          </a:p>
          <a:p>
            <a:r>
              <a:rPr lang="en-US" dirty="0"/>
              <a:t>Bottom: 12 months for one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344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 NOTE: It might be helpful for students to have a ruler for this lesson; however, they can approximate the spaces for their timelines. You can emphasize that for this lesson, they aren’t trying to make a ”perfect” representation for display.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725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245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Answers will vary. Be sure to compare the jot list times and dates with the locations on the timeline.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403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2DBC60F-F21C-6B41-9401-FA27236B0017}" type="datetime1">
              <a:rPr lang="en-US" smtClean="0"/>
              <a:t>7/5/25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08D26F-4A15-7A3B-29F5-DF8B46497BE0}"/>
              </a:ext>
            </a:extLst>
          </p:cNvPr>
          <p:cNvSpPr txBox="1"/>
          <p:nvPr userDrawn="1"/>
        </p:nvSpPr>
        <p:spPr>
          <a:xfrm>
            <a:off x="200278" y="6488668"/>
            <a:ext cx="60973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 </a:t>
            </a:r>
            <a:r>
              <a:rPr lang="en-US" sz="1000" b="1" dirty="0">
                <a:solidFill>
                  <a:schemeClr val="bg1"/>
                </a:solidFill>
              </a:rPr>
              <a:t>©Clairmont Press, Inc. 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67525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9289-1BA7-424F-B9C5-7D0862685863}" type="datetime1">
              <a:rPr lang="en-US" smtClean="0"/>
              <a:t>7/5/25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flag with a blue border&#10;&#10;AI-generated content may be incorrect.">
            <a:extLst>
              <a:ext uri="{FF2B5EF4-FFF2-40B4-BE49-F238E27FC236}">
                <a16:creationId xmlns:a16="http://schemas.microsoft.com/office/drawing/2014/main" id="{058634D9-9F6F-7B07-5DCE-5DC6FD84D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28292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D4BF-E760-AB47-B626-07C36D0A0C06}" type="datetime1">
              <a:rPr lang="en-US" smtClean="0"/>
              <a:t>7/5/25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 descr="A flag with a blue border&#10;&#10;AI-generated content may be incorrect.">
            <a:extLst>
              <a:ext uri="{FF2B5EF4-FFF2-40B4-BE49-F238E27FC236}">
                <a16:creationId xmlns:a16="http://schemas.microsoft.com/office/drawing/2014/main" id="{1149CCA8-C5E8-78A9-C8A7-B23751CB95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2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58A28-C61A-D040-9DF4-D6019F7DEB6C}" type="datetime1">
              <a:rPr lang="en-US" smtClean="0"/>
              <a:t>7/5/25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9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0C864-B288-0E05-F3C9-A099EA9173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2743200" y="2482337"/>
            <a:ext cx="9448800" cy="1033582"/>
          </a:xfrm>
        </p:spPr>
        <p:txBody>
          <a:bodyPr/>
          <a:lstStyle/>
          <a:p>
            <a:pPr algn="r"/>
            <a:r>
              <a:rPr lang="en-US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Smart Skills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5F76E-4E17-C190-779E-E0D19810A1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2743200" y="3429000"/>
            <a:ext cx="9448800" cy="169164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Week</a:t>
            </a:r>
            <a:r>
              <a:rPr lang="en-US" sz="3200" b="1" dirty="0">
                <a:solidFill>
                  <a:schemeClr val="bg1"/>
                </a:solidFill>
              </a:rPr>
              <a:t> 34</a:t>
            </a:r>
          </a:p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Timeline 7:</a:t>
            </a:r>
            <a:b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</a:br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Make Your Own</a:t>
            </a:r>
          </a:p>
        </p:txBody>
      </p:sp>
      <p:pic>
        <p:nvPicPr>
          <p:cNvPr id="4" name="Picture 3" descr="A close up of a sign&#10;&#10;AI-generated content may be incorrect.">
            <a:extLst>
              <a:ext uri="{FF2B5EF4-FFF2-40B4-BE49-F238E27FC236}">
                <a16:creationId xmlns:a16="http://schemas.microsoft.com/office/drawing/2014/main" id="{6ECD03C3-5A26-9CE1-0706-BFACA9C02DD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9629" y="0"/>
            <a:ext cx="3857126" cy="99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8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0B7E2-CF97-D03E-756C-ABFFD3B6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39533"/>
            <a:ext cx="2316480" cy="37862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Monday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2DF1BF-566B-FBA2-B902-12BF21B6E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" y="1416937"/>
            <a:ext cx="3048000" cy="4024125"/>
          </a:xfrm>
        </p:spPr>
        <p:txBody>
          <a:bodyPr/>
          <a:lstStyle/>
          <a:p>
            <a:r>
              <a:rPr lang="en-US" b="1" dirty="0"/>
              <a:t>Study the graphic. Create a jot list of what you notice.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1E49E-FC28-2FD9-7517-04B2DE897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ECCCC9-5B3B-B352-CD2F-695DF1D8D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1278561"/>
            <a:ext cx="9144000" cy="173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9BFAB5-C820-CFB4-92AF-12EC72759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8CC8D-5BCB-C137-2BCB-847C9D98F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3429000"/>
            <a:ext cx="11100816" cy="2268094"/>
          </a:xfrm>
        </p:spPr>
        <p:txBody>
          <a:bodyPr>
            <a:normAutofit/>
          </a:bodyPr>
          <a:lstStyle/>
          <a:p>
            <a:r>
              <a:rPr lang="en-US" b="1" dirty="0"/>
              <a:t>The best timelines help viewers understand the events’ order and how far apart the events are in time. </a:t>
            </a:r>
          </a:p>
          <a:p>
            <a:endParaRPr lang="en-US" b="1" dirty="0"/>
          </a:p>
          <a:p>
            <a:r>
              <a:rPr lang="en-US" b="1" dirty="0"/>
              <a:t>What units of time would these blank timelines be useful for representing? 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9B6C73-1AE5-2602-3DA8-BA06122FE61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TUESDAY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4EFF82-E630-E480-0C64-BC5CF3F3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19655F-3643-557E-8451-032348A19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78561"/>
            <a:ext cx="9144000" cy="173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9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DA3423-C308-3424-3FEF-EFCD68F2D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98DA5-68BF-CBC2-8C1B-899FDF85CB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3118104"/>
            <a:ext cx="12192000" cy="3859533"/>
          </a:xfrm>
        </p:spPr>
        <p:txBody>
          <a:bodyPr>
            <a:normAutofit/>
          </a:bodyPr>
          <a:lstStyle/>
          <a:p>
            <a:r>
              <a:rPr lang="en-US" b="1" dirty="0"/>
              <a:t>These blank timelines can be useful for representing common timeframes. As discussed yesterday, these blanks could be used as follows: </a:t>
            </a:r>
          </a:p>
          <a:p>
            <a:pPr lvl="1"/>
            <a:r>
              <a:rPr lang="en-US" b="1" dirty="0"/>
              <a:t>Top: 24 hours for one day</a:t>
            </a:r>
          </a:p>
          <a:p>
            <a:pPr lvl="1"/>
            <a:r>
              <a:rPr lang="en-US" b="1" dirty="0"/>
              <a:t>Middle: 7 days for one week</a:t>
            </a:r>
          </a:p>
          <a:p>
            <a:pPr lvl="1"/>
            <a:r>
              <a:rPr lang="en-US" b="1" dirty="0"/>
              <a:t>Bottom: 12 months for one year</a:t>
            </a:r>
          </a:p>
          <a:p>
            <a:r>
              <a:rPr lang="en-US" b="1" dirty="0"/>
              <a:t>You will create your timeline in the next few days. Today, choose one of the examples above. Recreate the timeline on paper using a straight edge, such as a ruler. Be sure to include equal distances between each vertical tick mark. Save the blank timeline for tomorrow. 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370504-26AF-7234-9434-484C1DC6663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WEDNESDAY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C2D503-7E5C-4308-22B5-D6F508BB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F78E9D-6FFA-3BCA-9C2C-6EE68A04F6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78561"/>
            <a:ext cx="9144000" cy="173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0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26F67C-BEDE-F2DF-9F6A-3D7AE0CFD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7DFF6-FB3F-9999-E5A4-AC9CC14A97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3238192"/>
            <a:ext cx="10917936" cy="28974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Yesterday, you created a blank timeline like one of these. </a:t>
            </a:r>
          </a:p>
          <a:p>
            <a:pPr lvl="1"/>
            <a:r>
              <a:rPr lang="en-US" b="1" dirty="0"/>
              <a:t>Top: 24 hours for one day</a:t>
            </a:r>
          </a:p>
          <a:p>
            <a:pPr lvl="1"/>
            <a:r>
              <a:rPr lang="en-US" b="1" dirty="0"/>
              <a:t>Middle: 7 days for one week</a:t>
            </a:r>
          </a:p>
          <a:p>
            <a:pPr lvl="1"/>
            <a:r>
              <a:rPr lang="en-US" b="1" dirty="0"/>
              <a:t>Bottom: 12 months for one year</a:t>
            </a:r>
          </a:p>
          <a:p>
            <a:pPr marL="0" indent="0">
              <a:buNone/>
            </a:pPr>
            <a:r>
              <a:rPr lang="en-US" b="1" dirty="0"/>
              <a:t>Today, you will add events and labels to create a personal timeline. </a:t>
            </a:r>
          </a:p>
          <a:p>
            <a:pPr marL="0" indent="0">
              <a:buNone/>
            </a:pPr>
            <a:r>
              <a:rPr lang="en-US" b="1" dirty="0"/>
              <a:t>Add labels to the timeline to show the units of time (e.g., days of the week)</a:t>
            </a:r>
          </a:p>
          <a:p>
            <a:pPr marL="0" indent="0">
              <a:buNone/>
            </a:pPr>
            <a:r>
              <a:rPr lang="en-US" b="1" dirty="0"/>
              <a:t>Begin a jot list of 5-8 events to add to your personal timeline. Be sure to include the time or date of the event. Save your timeline until the next class. </a:t>
            </a:r>
          </a:p>
          <a:p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2CAD7D-08FD-6869-C6F4-124E062E85D0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THURSDAY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040C43-9329-EF6B-5DB1-E800A31A2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C54F13-C539-2C24-2B57-0D79587A9F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78561"/>
            <a:ext cx="9144000" cy="173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4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AD7E1-CA8A-067D-0766-D1900035F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F0B99-CB22-AACC-654A-EDB042980B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3464" y="3429000"/>
            <a:ext cx="11731752" cy="402412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Today, you will complete your personal timeline. </a:t>
            </a:r>
          </a:p>
          <a:p>
            <a:pPr marL="0" indent="0">
              <a:buNone/>
            </a:pPr>
            <a:r>
              <a:rPr lang="en-US" b="1" dirty="0"/>
              <a:t>Use your jot list of 5-8 events and add them to your personal timeline at the appropriate spots. </a:t>
            </a:r>
          </a:p>
          <a:p>
            <a:pPr marL="0" indent="0">
              <a:buNone/>
            </a:pPr>
            <a:r>
              <a:rPr lang="en-US" b="1" dirty="0"/>
              <a:t>Have another student compare your jot list with your timeline to ensure that the events are marked in their correct locations. </a:t>
            </a:r>
          </a:p>
          <a:p>
            <a:pPr marL="0" indent="0">
              <a:buNone/>
            </a:pPr>
            <a:r>
              <a:rPr lang="en-US" b="1" dirty="0"/>
              <a:t>Add an appropriate title to the timeline. Examples: “Tawanna’s Typical Day,” “David’s Week at Camp 2024,” or “Gene’s Year at Competitions.” </a:t>
            </a:r>
          </a:p>
          <a:p>
            <a:pPr marL="0" indent="0">
              <a:buNone/>
            </a:pPr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E7516C2-7794-6CA8-8ECC-9CD02110C8C5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FRIDAY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6E996C-2D9F-C12C-54AA-45290DCAB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FD97A-36F3-49D4-7DF3-3887A08E11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78561"/>
            <a:ext cx="9144000" cy="173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5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B5F551-EAAA-B872-683C-6B7A8FEFC36E}"/>
              </a:ext>
            </a:extLst>
          </p:cNvPr>
          <p:cNvSpPr txBox="1"/>
          <p:nvPr/>
        </p:nvSpPr>
        <p:spPr>
          <a:xfrm>
            <a:off x="8291549" y="6020300"/>
            <a:ext cx="3900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venir Light" panose="020B0402020203020204" pitchFamily="34" charset="77"/>
              </a:rPr>
              <a:t>Image credits: Title slide, West Virginia State Capitol, Charleston, WV, ©Shutterstock; End slide, Williams River Valley Overlook, Black Mountain, Monongahela National Forest, West Virginia, ©Shutterstock.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EA308A-644B-6CDE-6972-DD967FFFC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©Clairmont Press, Inc. </a:t>
            </a:r>
          </a:p>
        </p:txBody>
      </p:sp>
    </p:spTree>
    <p:extLst>
      <p:ext uri="{BB962C8B-B14F-4D97-AF65-F5344CB8AC3E}">
        <p14:creationId xmlns:p14="http://schemas.microsoft.com/office/powerpoint/2010/main" val="311626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1045</TotalTime>
  <Words>565</Words>
  <Application>Microsoft Macintosh PowerPoint</Application>
  <PresentationFormat>Widescreen</PresentationFormat>
  <Paragraphs>53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Avenir Light</vt:lpstr>
      <vt:lpstr>Century Gothic</vt:lpstr>
      <vt:lpstr>Vapor Trail</vt:lpstr>
      <vt:lpstr>Smart Skills</vt:lpstr>
      <vt:lpstr>Monday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(c)2025 Clairmont Press, Inc 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Skills </dc:title>
  <dc:subject>West Virginia: Our Beautiful Home </dc:subject>
  <dc:creator/>
  <cp:keywords/>
  <dc:description/>
  <cp:lastModifiedBy>Emmett Mullins</cp:lastModifiedBy>
  <cp:revision>18</cp:revision>
  <dcterms:created xsi:type="dcterms:W3CDTF">2025-06-26T12:29:05Z</dcterms:created>
  <dcterms:modified xsi:type="dcterms:W3CDTF">2025-07-05T12:47:47Z</dcterms:modified>
  <cp:category/>
</cp:coreProperties>
</file>