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31"/>
    <p:restoredTop sz="82848"/>
  </p:normalViewPr>
  <p:slideViewPr>
    <p:cSldViewPr snapToGrid="0">
      <p:cViewPr varScale="1">
        <p:scale>
          <a:sx n="140" d="100"/>
          <a:sy n="140" d="100"/>
        </p:scale>
        <p:origin x="103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emmettmullins/Library/CloudStorage/Dropbox-ClairmontPress/Emmett%20Mullins/Clairmont%20Press%20Projects/LOUISIANA/2023%20Louisiana/Grade%207/Research%20files/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mmettmullins/Library/CloudStorage/Dropbox-ClairmontPress/Emmett%20Mullins/Clairmont%20Press%20Projects/LOUISIANA/2023%20Louisiana/Grade%207/Research%20files/Boo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mmettmullins/Library/CloudStorage/Dropbox-ClairmontPress/Emmett%20Mullins/Clairmont%20Press%20Projects/LOUISIANA/2023%20Louisiana/Grade%207/Research%20files/Book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emmettmullins/Library/CloudStorage/Dropbox-ClairmontPress/Emmett%20Mullins/Clairmont%20Press%20Projects/LOUISIANA/2023%20Louisiana/Grade%207/Research%20files/Book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emmettmullins/Library/CloudStorage/Dropbox-ClairmontPress/Emmett%20Mullins/Clairmont%20Press%20Projects/LOUISIANA/2023%20Louisiana/Grade%207/Research%20files/Book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2000" dirty="0">
                <a:solidFill>
                  <a:schemeClr val="tx1"/>
                </a:solidFill>
                <a:latin typeface="Gotham XNarrow Medium" pitchFamily="2" charset="0"/>
              </a:rPr>
              <a:t>United States Standard</a:t>
            </a:r>
            <a:r>
              <a:rPr lang="en-US" sz="2000" baseline="0" dirty="0">
                <a:solidFill>
                  <a:schemeClr val="tx1"/>
                </a:solidFill>
                <a:latin typeface="Gotham XNarrow Medium" pitchFamily="2" charset="0"/>
              </a:rPr>
              <a:t> of Living Indicators </a:t>
            </a:r>
            <a:r>
              <a:rPr lang="en-US" sz="2000" dirty="0">
                <a:solidFill>
                  <a:schemeClr val="tx1"/>
                </a:solidFill>
                <a:latin typeface="Gotham XNarrow Medium" pitchFamily="2" charset="0"/>
              </a:rPr>
              <a:t>Radar</a:t>
            </a:r>
            <a:r>
              <a:rPr lang="en-US" sz="2000" baseline="0" dirty="0">
                <a:solidFill>
                  <a:schemeClr val="tx1"/>
                </a:solidFill>
                <a:latin typeface="Gotham XNarrow Medium" pitchFamily="2" charset="0"/>
              </a:rPr>
              <a:t> (or Spider) Graph</a:t>
            </a:r>
            <a:endParaRPr lang="en-US" sz="2000" dirty="0">
              <a:solidFill>
                <a:schemeClr val="tx1"/>
              </a:solidFill>
              <a:latin typeface="Gotham XNarrow Medium" pitchFamily="2" charset="0"/>
            </a:endParaRPr>
          </a:p>
        </c:rich>
      </c:tx>
      <c:layout>
        <c:manualLayout>
          <c:xMode val="edge"/>
          <c:yMode val="edge"/>
          <c:x val="0.10092077080137456"/>
          <c:y val="6.3662465514494393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2427938510389514"/>
          <c:y val="0.200242677333065"/>
          <c:w val="0.527478542166535"/>
          <c:h val="0.74218543768290945"/>
        </c:manualLayout>
      </c:layout>
      <c:radarChart>
        <c:radarStyle val="marker"/>
        <c:varyColors val="0"/>
        <c:ser>
          <c:idx val="0"/>
          <c:order val="0"/>
          <c:tx>
            <c:strRef>
              <c:f>Sheet1!$B$1</c:f>
              <c:strCache>
                <c:ptCount val="1"/>
                <c:pt idx="0">
                  <c:v>1870</c:v>
                </c:pt>
              </c:strCache>
            </c:strRef>
          </c:tx>
          <c:spPr>
            <a:ln w="34925" cap="rnd">
              <a:solidFill>
                <a:srgbClr val="002060"/>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rgbClr val="002060"/>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cat>
            <c:strRef>
              <c:f>Sheet1!$A$2:$A$6</c:f>
              <c:strCache>
                <c:ptCount val="5"/>
                <c:pt idx="0">
                  <c:v>GDP per Capita (Thousands US$)</c:v>
                </c:pt>
                <c:pt idx="1">
                  <c:v>Taxes as % of GDP</c:v>
                </c:pt>
                <c:pt idx="2">
                  <c:v>% of Labor Force in Agriculture</c:v>
                </c:pt>
                <c:pt idx="3">
                  <c:v>Life Expectancy (years)</c:v>
                </c:pt>
                <c:pt idx="4">
                  <c:v>Literacy Rate (%)</c:v>
                </c:pt>
              </c:strCache>
            </c:strRef>
          </c:cat>
          <c:val>
            <c:numRef>
              <c:f>Sheet1!$B$2:$B$6</c:f>
              <c:numCache>
                <c:formatCode>General</c:formatCode>
                <c:ptCount val="5"/>
                <c:pt idx="0">
                  <c:v>2</c:v>
                </c:pt>
                <c:pt idx="1">
                  <c:v>3</c:v>
                </c:pt>
                <c:pt idx="2">
                  <c:v>50</c:v>
                </c:pt>
                <c:pt idx="3">
                  <c:v>40</c:v>
                </c:pt>
                <c:pt idx="4">
                  <c:v>80</c:v>
                </c:pt>
              </c:numCache>
            </c:numRef>
          </c:val>
          <c:extLst>
            <c:ext xmlns:c16="http://schemas.microsoft.com/office/drawing/2014/chart" uri="{C3380CC4-5D6E-409C-BE32-E72D297353CC}">
              <c16:uniqueId val="{00000000-A600-4B47-AC5B-08983A164D57}"/>
            </c:ext>
          </c:extLst>
        </c:ser>
        <c:ser>
          <c:idx val="1"/>
          <c:order val="1"/>
          <c:tx>
            <c:strRef>
              <c:f>Sheet1!$C$1</c:f>
              <c:strCache>
                <c:ptCount val="1"/>
                <c:pt idx="0">
                  <c:v>2020</c:v>
                </c:pt>
              </c:strCache>
            </c:strRef>
          </c:tx>
          <c:spPr>
            <a:ln w="34925" cap="rnd">
              <a:solidFill>
                <a:srgbClr val="FFC000"/>
              </a:solidFill>
              <a:round/>
            </a:ln>
            <a:effectLst>
              <a:outerShdw blurRad="57150" dist="19050" dir="5400000" algn="ctr" rotWithShape="0">
                <a:srgbClr val="000000">
                  <a:alpha val="63000"/>
                </a:srgbClr>
              </a:outerShdw>
            </a:effectLst>
          </c:spPr>
          <c:marker>
            <c:symbol val="circle"/>
            <c:size val="6"/>
            <c:spPr>
              <a:solidFill>
                <a:srgbClr val="FFC000"/>
              </a:soli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cat>
            <c:strRef>
              <c:f>Sheet1!$A$2:$A$6</c:f>
              <c:strCache>
                <c:ptCount val="5"/>
                <c:pt idx="0">
                  <c:v>GDP per Capita (Thousands US$)</c:v>
                </c:pt>
                <c:pt idx="1">
                  <c:v>Taxes as % of GDP</c:v>
                </c:pt>
                <c:pt idx="2">
                  <c:v>% of Labor Force in Agriculture</c:v>
                </c:pt>
                <c:pt idx="3">
                  <c:v>Life Expectancy (years)</c:v>
                </c:pt>
                <c:pt idx="4">
                  <c:v>Literacy Rate (%)</c:v>
                </c:pt>
              </c:strCache>
            </c:strRef>
          </c:cat>
          <c:val>
            <c:numRef>
              <c:f>Sheet1!$C$2:$C$6</c:f>
              <c:numCache>
                <c:formatCode>General</c:formatCode>
                <c:ptCount val="5"/>
                <c:pt idx="0">
                  <c:v>64</c:v>
                </c:pt>
                <c:pt idx="1">
                  <c:v>30</c:v>
                </c:pt>
                <c:pt idx="2">
                  <c:v>3</c:v>
                </c:pt>
                <c:pt idx="3">
                  <c:v>77</c:v>
                </c:pt>
                <c:pt idx="4">
                  <c:v>86</c:v>
                </c:pt>
              </c:numCache>
            </c:numRef>
          </c:val>
          <c:extLst>
            <c:ext xmlns:c16="http://schemas.microsoft.com/office/drawing/2014/chart" uri="{C3380CC4-5D6E-409C-BE32-E72D297353CC}">
              <c16:uniqueId val="{00000001-A600-4B47-AC5B-08983A164D57}"/>
            </c:ext>
          </c:extLst>
        </c:ser>
        <c:dLbls>
          <c:showLegendKey val="0"/>
          <c:showVal val="0"/>
          <c:showCatName val="0"/>
          <c:showSerName val="0"/>
          <c:showPercent val="0"/>
          <c:showBubbleSize val="0"/>
        </c:dLbls>
        <c:axId val="1554113008"/>
        <c:axId val="1554520368"/>
      </c:radarChart>
      <c:catAx>
        <c:axId val="15541130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FF0000"/>
                </a:solidFill>
                <a:latin typeface="Gotham XNarrow Bold" pitchFamily="2" charset="0"/>
                <a:ea typeface="+mn-ea"/>
                <a:cs typeface="+mn-cs"/>
              </a:defRPr>
            </a:pPr>
            <a:endParaRPr lang="en-US"/>
          </a:p>
        </c:txPr>
        <c:crossAx val="1554520368"/>
        <c:crosses val="autoZero"/>
        <c:auto val="1"/>
        <c:lblAlgn val="ctr"/>
        <c:lblOffset val="100"/>
        <c:noMultiLvlLbl val="0"/>
      </c:catAx>
      <c:valAx>
        <c:axId val="1554520368"/>
        <c:scaling>
          <c:orientation val="minMax"/>
          <c:max val="100"/>
        </c:scaling>
        <c:delete val="0"/>
        <c:axPos val="l"/>
        <c:majorGridlines>
          <c:spPr>
            <a:ln w="9525" cap="flat" cmpd="sng" algn="ctr">
              <a:solidFill>
                <a:schemeClr val="tx1">
                  <a:lumMod val="15000"/>
                  <a:lumOff val="85000"/>
                </a:schemeClr>
              </a:solidFill>
              <a:bevel/>
            </a:ln>
            <a:effectLst/>
          </c:spPr>
        </c:majorGridlines>
        <c:numFmt formatCode="General" sourceLinked="1"/>
        <c:majorTickMark val="in"/>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54113008"/>
        <c:crosses val="autoZero"/>
        <c:crossBetween val="between"/>
      </c:valAx>
      <c:spPr>
        <a:noFill/>
        <a:ln>
          <a:noFill/>
        </a:ln>
        <a:effectLst/>
      </c:spPr>
    </c:plotArea>
    <c:legend>
      <c:legendPos val="t"/>
      <c:layout>
        <c:manualLayout>
          <c:xMode val="edge"/>
          <c:yMode val="edge"/>
          <c:x val="7.7182329820712683E-3"/>
          <c:y val="0.93416317991631803"/>
          <c:w val="0.18736584131802803"/>
          <c:h val="4.729522799287394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otham XNarrow Medium"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2000" dirty="0">
                <a:solidFill>
                  <a:schemeClr val="tx1"/>
                </a:solidFill>
                <a:latin typeface="Gotham XNarrow Medium" pitchFamily="2" charset="0"/>
              </a:rPr>
              <a:t>United States Standard</a:t>
            </a:r>
            <a:r>
              <a:rPr lang="en-US" sz="2000" baseline="0" dirty="0">
                <a:solidFill>
                  <a:schemeClr val="tx1"/>
                </a:solidFill>
                <a:latin typeface="Gotham XNarrow Medium" pitchFamily="2" charset="0"/>
              </a:rPr>
              <a:t> of Living Indicators </a:t>
            </a:r>
            <a:r>
              <a:rPr lang="en-US" sz="2000" dirty="0">
                <a:solidFill>
                  <a:schemeClr val="tx1"/>
                </a:solidFill>
                <a:latin typeface="Gotham XNarrow Medium" pitchFamily="2" charset="0"/>
              </a:rPr>
              <a:t>Radar</a:t>
            </a:r>
            <a:r>
              <a:rPr lang="en-US" sz="2000" baseline="0" dirty="0">
                <a:solidFill>
                  <a:schemeClr val="tx1"/>
                </a:solidFill>
                <a:latin typeface="Gotham XNarrow Medium" pitchFamily="2" charset="0"/>
              </a:rPr>
              <a:t> (or Spider) Graph</a:t>
            </a:r>
            <a:endParaRPr lang="en-US" sz="2000" dirty="0">
              <a:solidFill>
                <a:schemeClr val="tx1"/>
              </a:solidFill>
              <a:latin typeface="Gotham XNarrow Medium" pitchFamily="2" charset="0"/>
            </a:endParaRPr>
          </a:p>
        </c:rich>
      </c:tx>
      <c:layout>
        <c:manualLayout>
          <c:xMode val="edge"/>
          <c:yMode val="edge"/>
          <c:x val="0.10092077080137456"/>
          <c:y val="6.3662465514494393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2427938510389514"/>
          <c:y val="0.200242677333065"/>
          <c:w val="0.527478542166535"/>
          <c:h val="0.74218543768290945"/>
        </c:manualLayout>
      </c:layout>
      <c:radarChart>
        <c:radarStyle val="marker"/>
        <c:varyColors val="0"/>
        <c:ser>
          <c:idx val="0"/>
          <c:order val="0"/>
          <c:tx>
            <c:strRef>
              <c:f>Sheet1!$B$1</c:f>
              <c:strCache>
                <c:ptCount val="1"/>
                <c:pt idx="0">
                  <c:v>1870</c:v>
                </c:pt>
              </c:strCache>
            </c:strRef>
          </c:tx>
          <c:spPr>
            <a:ln w="34925" cap="rnd">
              <a:solidFill>
                <a:srgbClr val="002060"/>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rgbClr val="002060"/>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cat>
            <c:strRef>
              <c:f>Sheet1!$A$2:$A$6</c:f>
              <c:strCache>
                <c:ptCount val="5"/>
                <c:pt idx="0">
                  <c:v>GDP per Capita (Thousands US$)</c:v>
                </c:pt>
                <c:pt idx="1">
                  <c:v>Taxes as % of GDP</c:v>
                </c:pt>
                <c:pt idx="2">
                  <c:v>% of Labor Force in Agriculture</c:v>
                </c:pt>
                <c:pt idx="3">
                  <c:v>Life Expectancy (years)</c:v>
                </c:pt>
                <c:pt idx="4">
                  <c:v>Literacy Rate (%)</c:v>
                </c:pt>
              </c:strCache>
            </c:strRef>
          </c:cat>
          <c:val>
            <c:numRef>
              <c:f>Sheet1!$B$2:$B$6</c:f>
              <c:numCache>
                <c:formatCode>General</c:formatCode>
                <c:ptCount val="5"/>
                <c:pt idx="0">
                  <c:v>2</c:v>
                </c:pt>
                <c:pt idx="1">
                  <c:v>3</c:v>
                </c:pt>
                <c:pt idx="2">
                  <c:v>50</c:v>
                </c:pt>
                <c:pt idx="3">
                  <c:v>40</c:v>
                </c:pt>
                <c:pt idx="4">
                  <c:v>80</c:v>
                </c:pt>
              </c:numCache>
            </c:numRef>
          </c:val>
          <c:extLst>
            <c:ext xmlns:c16="http://schemas.microsoft.com/office/drawing/2014/chart" uri="{C3380CC4-5D6E-409C-BE32-E72D297353CC}">
              <c16:uniqueId val="{00000000-1854-9C4D-A50F-2CF7E7DCE5F9}"/>
            </c:ext>
          </c:extLst>
        </c:ser>
        <c:ser>
          <c:idx val="1"/>
          <c:order val="1"/>
          <c:tx>
            <c:strRef>
              <c:f>Sheet1!$C$1</c:f>
              <c:strCache>
                <c:ptCount val="1"/>
                <c:pt idx="0">
                  <c:v>2020</c:v>
                </c:pt>
              </c:strCache>
            </c:strRef>
          </c:tx>
          <c:spPr>
            <a:ln w="34925" cap="rnd">
              <a:solidFill>
                <a:srgbClr val="FFC000"/>
              </a:solidFill>
              <a:round/>
            </a:ln>
            <a:effectLst>
              <a:outerShdw blurRad="57150" dist="19050" dir="5400000" algn="ctr" rotWithShape="0">
                <a:srgbClr val="000000">
                  <a:alpha val="63000"/>
                </a:srgbClr>
              </a:outerShdw>
            </a:effectLst>
          </c:spPr>
          <c:marker>
            <c:symbol val="circle"/>
            <c:size val="6"/>
            <c:spPr>
              <a:solidFill>
                <a:srgbClr val="FFC000"/>
              </a:soli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cat>
            <c:strRef>
              <c:f>Sheet1!$A$2:$A$6</c:f>
              <c:strCache>
                <c:ptCount val="5"/>
                <c:pt idx="0">
                  <c:v>GDP per Capita (Thousands US$)</c:v>
                </c:pt>
                <c:pt idx="1">
                  <c:v>Taxes as % of GDP</c:v>
                </c:pt>
                <c:pt idx="2">
                  <c:v>% of Labor Force in Agriculture</c:v>
                </c:pt>
                <c:pt idx="3">
                  <c:v>Life Expectancy (years)</c:v>
                </c:pt>
                <c:pt idx="4">
                  <c:v>Literacy Rate (%)</c:v>
                </c:pt>
              </c:strCache>
            </c:strRef>
          </c:cat>
          <c:val>
            <c:numRef>
              <c:f>Sheet1!$C$2:$C$6</c:f>
              <c:numCache>
                <c:formatCode>General</c:formatCode>
                <c:ptCount val="5"/>
                <c:pt idx="0">
                  <c:v>64</c:v>
                </c:pt>
                <c:pt idx="1">
                  <c:v>30</c:v>
                </c:pt>
                <c:pt idx="2">
                  <c:v>3</c:v>
                </c:pt>
                <c:pt idx="3">
                  <c:v>77</c:v>
                </c:pt>
                <c:pt idx="4">
                  <c:v>86</c:v>
                </c:pt>
              </c:numCache>
            </c:numRef>
          </c:val>
          <c:extLst>
            <c:ext xmlns:c16="http://schemas.microsoft.com/office/drawing/2014/chart" uri="{C3380CC4-5D6E-409C-BE32-E72D297353CC}">
              <c16:uniqueId val="{00000001-1854-9C4D-A50F-2CF7E7DCE5F9}"/>
            </c:ext>
          </c:extLst>
        </c:ser>
        <c:dLbls>
          <c:showLegendKey val="0"/>
          <c:showVal val="0"/>
          <c:showCatName val="0"/>
          <c:showSerName val="0"/>
          <c:showPercent val="0"/>
          <c:showBubbleSize val="0"/>
        </c:dLbls>
        <c:axId val="1554113008"/>
        <c:axId val="1554520368"/>
      </c:radarChart>
      <c:catAx>
        <c:axId val="15541130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FF0000"/>
                </a:solidFill>
                <a:latin typeface="Gotham XNarrow Bold" pitchFamily="2" charset="0"/>
                <a:ea typeface="+mn-ea"/>
                <a:cs typeface="+mn-cs"/>
              </a:defRPr>
            </a:pPr>
            <a:endParaRPr lang="en-US"/>
          </a:p>
        </c:txPr>
        <c:crossAx val="1554520368"/>
        <c:crosses val="autoZero"/>
        <c:auto val="1"/>
        <c:lblAlgn val="ctr"/>
        <c:lblOffset val="100"/>
        <c:noMultiLvlLbl val="0"/>
      </c:catAx>
      <c:valAx>
        <c:axId val="1554520368"/>
        <c:scaling>
          <c:orientation val="minMax"/>
          <c:max val="100"/>
        </c:scaling>
        <c:delete val="0"/>
        <c:axPos val="l"/>
        <c:majorGridlines>
          <c:spPr>
            <a:ln w="9525" cap="flat" cmpd="sng" algn="ctr">
              <a:solidFill>
                <a:schemeClr val="tx1">
                  <a:lumMod val="15000"/>
                  <a:lumOff val="85000"/>
                </a:schemeClr>
              </a:solidFill>
              <a:bevel/>
            </a:ln>
            <a:effectLst/>
          </c:spPr>
        </c:majorGridlines>
        <c:numFmt formatCode="General" sourceLinked="1"/>
        <c:majorTickMark val="in"/>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54113008"/>
        <c:crosses val="autoZero"/>
        <c:crossBetween val="between"/>
      </c:valAx>
      <c:spPr>
        <a:noFill/>
        <a:ln>
          <a:noFill/>
        </a:ln>
        <a:effectLst/>
      </c:spPr>
    </c:plotArea>
    <c:legend>
      <c:legendPos val="t"/>
      <c:layout>
        <c:manualLayout>
          <c:xMode val="edge"/>
          <c:yMode val="edge"/>
          <c:x val="7.7182329820712683E-3"/>
          <c:y val="0.93416317991631803"/>
          <c:w val="0.18736584131802803"/>
          <c:h val="4.729522799287394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otham XNarrow Medium"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2000" dirty="0">
                <a:solidFill>
                  <a:schemeClr val="tx1"/>
                </a:solidFill>
                <a:latin typeface="Gotham XNarrow Medium" pitchFamily="2" charset="0"/>
              </a:rPr>
              <a:t>United States Standard</a:t>
            </a:r>
            <a:r>
              <a:rPr lang="en-US" sz="2000" baseline="0" dirty="0">
                <a:solidFill>
                  <a:schemeClr val="tx1"/>
                </a:solidFill>
                <a:latin typeface="Gotham XNarrow Medium" pitchFamily="2" charset="0"/>
              </a:rPr>
              <a:t> of Living Indicators </a:t>
            </a:r>
            <a:r>
              <a:rPr lang="en-US" sz="2000" dirty="0">
                <a:solidFill>
                  <a:schemeClr val="tx1"/>
                </a:solidFill>
                <a:latin typeface="Gotham XNarrow Medium" pitchFamily="2" charset="0"/>
              </a:rPr>
              <a:t>Radar</a:t>
            </a:r>
            <a:r>
              <a:rPr lang="en-US" sz="2000" baseline="0" dirty="0">
                <a:solidFill>
                  <a:schemeClr val="tx1"/>
                </a:solidFill>
                <a:latin typeface="Gotham XNarrow Medium" pitchFamily="2" charset="0"/>
              </a:rPr>
              <a:t> (or Spider) Graph</a:t>
            </a:r>
            <a:endParaRPr lang="en-US" sz="2000" dirty="0">
              <a:solidFill>
                <a:schemeClr val="tx1"/>
              </a:solidFill>
              <a:latin typeface="Gotham XNarrow Medium" pitchFamily="2" charset="0"/>
            </a:endParaRPr>
          </a:p>
        </c:rich>
      </c:tx>
      <c:layout>
        <c:manualLayout>
          <c:xMode val="edge"/>
          <c:yMode val="edge"/>
          <c:x val="0.10092077080137456"/>
          <c:y val="6.3662465514494393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2427938510389514"/>
          <c:y val="0.200242677333065"/>
          <c:w val="0.527478542166535"/>
          <c:h val="0.74218543768290945"/>
        </c:manualLayout>
      </c:layout>
      <c:radarChart>
        <c:radarStyle val="marker"/>
        <c:varyColors val="0"/>
        <c:ser>
          <c:idx val="0"/>
          <c:order val="0"/>
          <c:tx>
            <c:strRef>
              <c:f>Sheet1!$B$1</c:f>
              <c:strCache>
                <c:ptCount val="1"/>
                <c:pt idx="0">
                  <c:v>1870</c:v>
                </c:pt>
              </c:strCache>
            </c:strRef>
          </c:tx>
          <c:spPr>
            <a:ln w="34925" cap="rnd">
              <a:solidFill>
                <a:srgbClr val="002060"/>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rgbClr val="002060"/>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cat>
            <c:strRef>
              <c:f>Sheet1!$A$2:$A$6</c:f>
              <c:strCache>
                <c:ptCount val="5"/>
                <c:pt idx="0">
                  <c:v>GDP per Capita (Thousands US$)</c:v>
                </c:pt>
                <c:pt idx="1">
                  <c:v>Taxes as % of GDP</c:v>
                </c:pt>
                <c:pt idx="2">
                  <c:v>% of Labor Force in Agriculture</c:v>
                </c:pt>
                <c:pt idx="3">
                  <c:v>Life Expectancy (years)</c:v>
                </c:pt>
                <c:pt idx="4">
                  <c:v>Literacy Rate (%)</c:v>
                </c:pt>
              </c:strCache>
            </c:strRef>
          </c:cat>
          <c:val>
            <c:numRef>
              <c:f>Sheet1!$B$2:$B$6</c:f>
              <c:numCache>
                <c:formatCode>General</c:formatCode>
                <c:ptCount val="5"/>
                <c:pt idx="0">
                  <c:v>2</c:v>
                </c:pt>
                <c:pt idx="1">
                  <c:v>3</c:v>
                </c:pt>
                <c:pt idx="2">
                  <c:v>50</c:v>
                </c:pt>
                <c:pt idx="3">
                  <c:v>40</c:v>
                </c:pt>
                <c:pt idx="4">
                  <c:v>80</c:v>
                </c:pt>
              </c:numCache>
            </c:numRef>
          </c:val>
          <c:extLst>
            <c:ext xmlns:c16="http://schemas.microsoft.com/office/drawing/2014/chart" uri="{C3380CC4-5D6E-409C-BE32-E72D297353CC}">
              <c16:uniqueId val="{00000000-2DEA-E04C-A6E9-FA151F08C588}"/>
            </c:ext>
          </c:extLst>
        </c:ser>
        <c:ser>
          <c:idx val="1"/>
          <c:order val="1"/>
          <c:tx>
            <c:strRef>
              <c:f>Sheet1!$C$1</c:f>
              <c:strCache>
                <c:ptCount val="1"/>
                <c:pt idx="0">
                  <c:v>2020</c:v>
                </c:pt>
              </c:strCache>
            </c:strRef>
          </c:tx>
          <c:spPr>
            <a:ln w="34925" cap="rnd">
              <a:solidFill>
                <a:srgbClr val="FFC000"/>
              </a:solidFill>
              <a:round/>
            </a:ln>
            <a:effectLst>
              <a:outerShdw blurRad="57150" dist="19050" dir="5400000" algn="ctr" rotWithShape="0">
                <a:srgbClr val="000000">
                  <a:alpha val="63000"/>
                </a:srgbClr>
              </a:outerShdw>
            </a:effectLst>
          </c:spPr>
          <c:marker>
            <c:symbol val="circle"/>
            <c:size val="6"/>
            <c:spPr>
              <a:solidFill>
                <a:srgbClr val="FFC000"/>
              </a:soli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cat>
            <c:strRef>
              <c:f>Sheet1!$A$2:$A$6</c:f>
              <c:strCache>
                <c:ptCount val="5"/>
                <c:pt idx="0">
                  <c:v>GDP per Capita (Thousands US$)</c:v>
                </c:pt>
                <c:pt idx="1">
                  <c:v>Taxes as % of GDP</c:v>
                </c:pt>
                <c:pt idx="2">
                  <c:v>% of Labor Force in Agriculture</c:v>
                </c:pt>
                <c:pt idx="3">
                  <c:v>Life Expectancy (years)</c:v>
                </c:pt>
                <c:pt idx="4">
                  <c:v>Literacy Rate (%)</c:v>
                </c:pt>
              </c:strCache>
            </c:strRef>
          </c:cat>
          <c:val>
            <c:numRef>
              <c:f>Sheet1!$C$2:$C$6</c:f>
              <c:numCache>
                <c:formatCode>General</c:formatCode>
                <c:ptCount val="5"/>
                <c:pt idx="0">
                  <c:v>64</c:v>
                </c:pt>
                <c:pt idx="1">
                  <c:v>30</c:v>
                </c:pt>
                <c:pt idx="2">
                  <c:v>3</c:v>
                </c:pt>
                <c:pt idx="3">
                  <c:v>77</c:v>
                </c:pt>
                <c:pt idx="4">
                  <c:v>86</c:v>
                </c:pt>
              </c:numCache>
            </c:numRef>
          </c:val>
          <c:extLst>
            <c:ext xmlns:c16="http://schemas.microsoft.com/office/drawing/2014/chart" uri="{C3380CC4-5D6E-409C-BE32-E72D297353CC}">
              <c16:uniqueId val="{00000001-2DEA-E04C-A6E9-FA151F08C588}"/>
            </c:ext>
          </c:extLst>
        </c:ser>
        <c:dLbls>
          <c:showLegendKey val="0"/>
          <c:showVal val="0"/>
          <c:showCatName val="0"/>
          <c:showSerName val="0"/>
          <c:showPercent val="0"/>
          <c:showBubbleSize val="0"/>
        </c:dLbls>
        <c:axId val="1554113008"/>
        <c:axId val="1554520368"/>
      </c:radarChart>
      <c:catAx>
        <c:axId val="15541130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FF0000"/>
                </a:solidFill>
                <a:latin typeface="Gotham XNarrow Bold" pitchFamily="2" charset="0"/>
                <a:ea typeface="+mn-ea"/>
                <a:cs typeface="+mn-cs"/>
              </a:defRPr>
            </a:pPr>
            <a:endParaRPr lang="en-US"/>
          </a:p>
        </c:txPr>
        <c:crossAx val="1554520368"/>
        <c:crosses val="autoZero"/>
        <c:auto val="1"/>
        <c:lblAlgn val="ctr"/>
        <c:lblOffset val="100"/>
        <c:noMultiLvlLbl val="0"/>
      </c:catAx>
      <c:valAx>
        <c:axId val="1554520368"/>
        <c:scaling>
          <c:orientation val="minMax"/>
          <c:max val="100"/>
        </c:scaling>
        <c:delete val="0"/>
        <c:axPos val="l"/>
        <c:majorGridlines>
          <c:spPr>
            <a:ln w="9525" cap="flat" cmpd="sng" algn="ctr">
              <a:solidFill>
                <a:schemeClr val="tx1">
                  <a:lumMod val="15000"/>
                  <a:lumOff val="85000"/>
                </a:schemeClr>
              </a:solidFill>
              <a:bevel/>
            </a:ln>
            <a:effectLst/>
          </c:spPr>
        </c:majorGridlines>
        <c:numFmt formatCode="General" sourceLinked="1"/>
        <c:majorTickMark val="in"/>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54113008"/>
        <c:crosses val="autoZero"/>
        <c:crossBetween val="between"/>
      </c:valAx>
      <c:spPr>
        <a:noFill/>
        <a:ln>
          <a:noFill/>
        </a:ln>
        <a:effectLst/>
      </c:spPr>
    </c:plotArea>
    <c:legend>
      <c:legendPos val="t"/>
      <c:layout>
        <c:manualLayout>
          <c:xMode val="edge"/>
          <c:yMode val="edge"/>
          <c:x val="7.7182329820712683E-3"/>
          <c:y val="0.93416317991631803"/>
          <c:w val="0.18736584131802803"/>
          <c:h val="4.729522799287394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otham XNarrow Medium"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2000" dirty="0">
                <a:solidFill>
                  <a:schemeClr val="tx1"/>
                </a:solidFill>
                <a:latin typeface="Gotham XNarrow Medium" pitchFamily="2" charset="0"/>
              </a:rPr>
              <a:t>United States Standard</a:t>
            </a:r>
            <a:r>
              <a:rPr lang="en-US" sz="2000" baseline="0" dirty="0">
                <a:solidFill>
                  <a:schemeClr val="tx1"/>
                </a:solidFill>
                <a:latin typeface="Gotham XNarrow Medium" pitchFamily="2" charset="0"/>
              </a:rPr>
              <a:t> of Living Indicators </a:t>
            </a:r>
            <a:r>
              <a:rPr lang="en-US" sz="2000" dirty="0">
                <a:solidFill>
                  <a:schemeClr val="tx1"/>
                </a:solidFill>
                <a:latin typeface="Gotham XNarrow Medium" pitchFamily="2" charset="0"/>
              </a:rPr>
              <a:t>Radar</a:t>
            </a:r>
            <a:r>
              <a:rPr lang="en-US" sz="2000" baseline="0" dirty="0">
                <a:solidFill>
                  <a:schemeClr val="tx1"/>
                </a:solidFill>
                <a:latin typeface="Gotham XNarrow Medium" pitchFamily="2" charset="0"/>
              </a:rPr>
              <a:t> (or Spider) Graph</a:t>
            </a:r>
            <a:endParaRPr lang="en-US" sz="2000" dirty="0">
              <a:solidFill>
                <a:schemeClr val="tx1"/>
              </a:solidFill>
              <a:latin typeface="Gotham XNarrow Medium" pitchFamily="2" charset="0"/>
            </a:endParaRPr>
          </a:p>
        </c:rich>
      </c:tx>
      <c:layout>
        <c:manualLayout>
          <c:xMode val="edge"/>
          <c:yMode val="edge"/>
          <c:x val="0.10092077080137456"/>
          <c:y val="6.3662465514494393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2427938510389514"/>
          <c:y val="0.200242677333065"/>
          <c:w val="0.527478542166535"/>
          <c:h val="0.74218543768290945"/>
        </c:manualLayout>
      </c:layout>
      <c:radarChart>
        <c:radarStyle val="marker"/>
        <c:varyColors val="0"/>
        <c:ser>
          <c:idx val="0"/>
          <c:order val="0"/>
          <c:tx>
            <c:strRef>
              <c:f>Sheet1!$B$1</c:f>
              <c:strCache>
                <c:ptCount val="1"/>
                <c:pt idx="0">
                  <c:v>1870</c:v>
                </c:pt>
              </c:strCache>
            </c:strRef>
          </c:tx>
          <c:spPr>
            <a:ln w="34925" cap="rnd">
              <a:solidFill>
                <a:srgbClr val="002060"/>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rgbClr val="002060"/>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cat>
            <c:strRef>
              <c:f>Sheet1!$A$2:$A$6</c:f>
              <c:strCache>
                <c:ptCount val="5"/>
                <c:pt idx="0">
                  <c:v>GDP per Capita (Thousands US$)</c:v>
                </c:pt>
                <c:pt idx="1">
                  <c:v>Taxes as % of GDP</c:v>
                </c:pt>
                <c:pt idx="2">
                  <c:v>% of Labor Force in Agriculture</c:v>
                </c:pt>
                <c:pt idx="3">
                  <c:v>Life Expectancy (years)</c:v>
                </c:pt>
                <c:pt idx="4">
                  <c:v>Literacy Rate (%)</c:v>
                </c:pt>
              </c:strCache>
            </c:strRef>
          </c:cat>
          <c:val>
            <c:numRef>
              <c:f>Sheet1!$B$2:$B$6</c:f>
              <c:numCache>
                <c:formatCode>General</c:formatCode>
                <c:ptCount val="5"/>
                <c:pt idx="0">
                  <c:v>2</c:v>
                </c:pt>
                <c:pt idx="1">
                  <c:v>3</c:v>
                </c:pt>
                <c:pt idx="2">
                  <c:v>50</c:v>
                </c:pt>
                <c:pt idx="3">
                  <c:v>40</c:v>
                </c:pt>
                <c:pt idx="4">
                  <c:v>80</c:v>
                </c:pt>
              </c:numCache>
            </c:numRef>
          </c:val>
          <c:extLst>
            <c:ext xmlns:c16="http://schemas.microsoft.com/office/drawing/2014/chart" uri="{C3380CC4-5D6E-409C-BE32-E72D297353CC}">
              <c16:uniqueId val="{00000000-8F38-3E45-94D8-7A5B12F05236}"/>
            </c:ext>
          </c:extLst>
        </c:ser>
        <c:ser>
          <c:idx val="1"/>
          <c:order val="1"/>
          <c:tx>
            <c:strRef>
              <c:f>Sheet1!$C$1</c:f>
              <c:strCache>
                <c:ptCount val="1"/>
                <c:pt idx="0">
                  <c:v>2020</c:v>
                </c:pt>
              </c:strCache>
            </c:strRef>
          </c:tx>
          <c:spPr>
            <a:ln w="34925" cap="rnd">
              <a:solidFill>
                <a:srgbClr val="FFC000"/>
              </a:solidFill>
              <a:round/>
            </a:ln>
            <a:effectLst>
              <a:outerShdw blurRad="57150" dist="19050" dir="5400000" algn="ctr" rotWithShape="0">
                <a:srgbClr val="000000">
                  <a:alpha val="63000"/>
                </a:srgbClr>
              </a:outerShdw>
            </a:effectLst>
          </c:spPr>
          <c:marker>
            <c:symbol val="circle"/>
            <c:size val="6"/>
            <c:spPr>
              <a:solidFill>
                <a:srgbClr val="FFC000"/>
              </a:soli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cat>
            <c:strRef>
              <c:f>Sheet1!$A$2:$A$6</c:f>
              <c:strCache>
                <c:ptCount val="5"/>
                <c:pt idx="0">
                  <c:v>GDP per Capita (Thousands US$)</c:v>
                </c:pt>
                <c:pt idx="1">
                  <c:v>Taxes as % of GDP</c:v>
                </c:pt>
                <c:pt idx="2">
                  <c:v>% of Labor Force in Agriculture</c:v>
                </c:pt>
                <c:pt idx="3">
                  <c:v>Life Expectancy (years)</c:v>
                </c:pt>
                <c:pt idx="4">
                  <c:v>Literacy Rate (%)</c:v>
                </c:pt>
              </c:strCache>
            </c:strRef>
          </c:cat>
          <c:val>
            <c:numRef>
              <c:f>Sheet1!$C$2:$C$6</c:f>
              <c:numCache>
                <c:formatCode>General</c:formatCode>
                <c:ptCount val="5"/>
                <c:pt idx="0">
                  <c:v>64</c:v>
                </c:pt>
                <c:pt idx="1">
                  <c:v>30</c:v>
                </c:pt>
                <c:pt idx="2">
                  <c:v>3</c:v>
                </c:pt>
                <c:pt idx="3">
                  <c:v>77</c:v>
                </c:pt>
                <c:pt idx="4">
                  <c:v>86</c:v>
                </c:pt>
              </c:numCache>
            </c:numRef>
          </c:val>
          <c:extLst>
            <c:ext xmlns:c16="http://schemas.microsoft.com/office/drawing/2014/chart" uri="{C3380CC4-5D6E-409C-BE32-E72D297353CC}">
              <c16:uniqueId val="{00000001-8F38-3E45-94D8-7A5B12F05236}"/>
            </c:ext>
          </c:extLst>
        </c:ser>
        <c:dLbls>
          <c:showLegendKey val="0"/>
          <c:showVal val="0"/>
          <c:showCatName val="0"/>
          <c:showSerName val="0"/>
          <c:showPercent val="0"/>
          <c:showBubbleSize val="0"/>
        </c:dLbls>
        <c:axId val="1554113008"/>
        <c:axId val="1554520368"/>
      </c:radarChart>
      <c:catAx>
        <c:axId val="15541130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FF0000"/>
                </a:solidFill>
                <a:latin typeface="Gotham XNarrow Bold" pitchFamily="2" charset="0"/>
                <a:ea typeface="+mn-ea"/>
                <a:cs typeface="+mn-cs"/>
              </a:defRPr>
            </a:pPr>
            <a:endParaRPr lang="en-US"/>
          </a:p>
        </c:txPr>
        <c:crossAx val="1554520368"/>
        <c:crosses val="autoZero"/>
        <c:auto val="1"/>
        <c:lblAlgn val="ctr"/>
        <c:lblOffset val="100"/>
        <c:noMultiLvlLbl val="0"/>
      </c:catAx>
      <c:valAx>
        <c:axId val="1554520368"/>
        <c:scaling>
          <c:orientation val="minMax"/>
          <c:max val="100"/>
        </c:scaling>
        <c:delete val="0"/>
        <c:axPos val="l"/>
        <c:majorGridlines>
          <c:spPr>
            <a:ln w="9525" cap="flat" cmpd="sng" algn="ctr">
              <a:solidFill>
                <a:schemeClr val="tx1">
                  <a:lumMod val="15000"/>
                  <a:lumOff val="85000"/>
                </a:schemeClr>
              </a:solidFill>
              <a:bevel/>
            </a:ln>
            <a:effectLst/>
          </c:spPr>
        </c:majorGridlines>
        <c:numFmt formatCode="General" sourceLinked="1"/>
        <c:majorTickMark val="in"/>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54113008"/>
        <c:crosses val="autoZero"/>
        <c:crossBetween val="between"/>
      </c:valAx>
      <c:spPr>
        <a:noFill/>
        <a:ln>
          <a:noFill/>
        </a:ln>
        <a:effectLst/>
      </c:spPr>
    </c:plotArea>
    <c:legend>
      <c:legendPos val="t"/>
      <c:layout>
        <c:manualLayout>
          <c:xMode val="edge"/>
          <c:yMode val="edge"/>
          <c:x val="7.7182329820712683E-3"/>
          <c:y val="0.93416317991631803"/>
          <c:w val="0.18736584131802803"/>
          <c:h val="4.729522799287394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otham XNarrow Medium"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2000" dirty="0">
                <a:solidFill>
                  <a:schemeClr val="tx1"/>
                </a:solidFill>
                <a:latin typeface="Gotham XNarrow Medium" pitchFamily="2" charset="0"/>
              </a:rPr>
              <a:t>United States Standard</a:t>
            </a:r>
            <a:r>
              <a:rPr lang="en-US" sz="2000" baseline="0" dirty="0">
                <a:solidFill>
                  <a:schemeClr val="tx1"/>
                </a:solidFill>
                <a:latin typeface="Gotham XNarrow Medium" pitchFamily="2" charset="0"/>
              </a:rPr>
              <a:t> of Living Indicators </a:t>
            </a:r>
            <a:r>
              <a:rPr lang="en-US" sz="2000" dirty="0">
                <a:solidFill>
                  <a:schemeClr val="tx1"/>
                </a:solidFill>
                <a:latin typeface="Gotham XNarrow Medium" pitchFamily="2" charset="0"/>
              </a:rPr>
              <a:t>Radar</a:t>
            </a:r>
            <a:r>
              <a:rPr lang="en-US" sz="2000" baseline="0" dirty="0">
                <a:solidFill>
                  <a:schemeClr val="tx1"/>
                </a:solidFill>
                <a:latin typeface="Gotham XNarrow Medium" pitchFamily="2" charset="0"/>
              </a:rPr>
              <a:t> (or Spider) Graph</a:t>
            </a:r>
            <a:endParaRPr lang="en-US" sz="2000" dirty="0">
              <a:solidFill>
                <a:schemeClr val="tx1"/>
              </a:solidFill>
              <a:latin typeface="Gotham XNarrow Medium" pitchFamily="2" charset="0"/>
            </a:endParaRPr>
          </a:p>
        </c:rich>
      </c:tx>
      <c:layout>
        <c:manualLayout>
          <c:xMode val="edge"/>
          <c:yMode val="edge"/>
          <c:x val="0.10092077080137456"/>
          <c:y val="6.3662465514494393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2427938510389514"/>
          <c:y val="0.200242677333065"/>
          <c:w val="0.527478542166535"/>
          <c:h val="0.74218543768290945"/>
        </c:manualLayout>
      </c:layout>
      <c:radarChart>
        <c:radarStyle val="marker"/>
        <c:varyColors val="0"/>
        <c:ser>
          <c:idx val="0"/>
          <c:order val="0"/>
          <c:tx>
            <c:strRef>
              <c:f>Sheet1!$B$1</c:f>
              <c:strCache>
                <c:ptCount val="1"/>
                <c:pt idx="0">
                  <c:v>1870</c:v>
                </c:pt>
              </c:strCache>
            </c:strRef>
          </c:tx>
          <c:spPr>
            <a:ln w="34925" cap="rnd">
              <a:solidFill>
                <a:srgbClr val="002060"/>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rgbClr val="002060"/>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cat>
            <c:strRef>
              <c:f>Sheet1!$A$2:$A$6</c:f>
              <c:strCache>
                <c:ptCount val="5"/>
                <c:pt idx="0">
                  <c:v>GDP per Capita (Thousands US$)</c:v>
                </c:pt>
                <c:pt idx="1">
                  <c:v>Taxes as % of GDP</c:v>
                </c:pt>
                <c:pt idx="2">
                  <c:v>% of Labor Force in Agriculture</c:v>
                </c:pt>
                <c:pt idx="3">
                  <c:v>Life Expectancy (years)</c:v>
                </c:pt>
                <c:pt idx="4">
                  <c:v>Literacy Rate (%)</c:v>
                </c:pt>
              </c:strCache>
            </c:strRef>
          </c:cat>
          <c:val>
            <c:numRef>
              <c:f>Sheet1!$B$2:$B$6</c:f>
              <c:numCache>
                <c:formatCode>General</c:formatCode>
                <c:ptCount val="5"/>
                <c:pt idx="0">
                  <c:v>2</c:v>
                </c:pt>
                <c:pt idx="1">
                  <c:v>3</c:v>
                </c:pt>
                <c:pt idx="2">
                  <c:v>50</c:v>
                </c:pt>
                <c:pt idx="3">
                  <c:v>40</c:v>
                </c:pt>
                <c:pt idx="4">
                  <c:v>80</c:v>
                </c:pt>
              </c:numCache>
            </c:numRef>
          </c:val>
          <c:extLst>
            <c:ext xmlns:c16="http://schemas.microsoft.com/office/drawing/2014/chart" uri="{C3380CC4-5D6E-409C-BE32-E72D297353CC}">
              <c16:uniqueId val="{00000000-0CC4-DF45-BFF0-DF8D733F5921}"/>
            </c:ext>
          </c:extLst>
        </c:ser>
        <c:ser>
          <c:idx val="1"/>
          <c:order val="1"/>
          <c:tx>
            <c:strRef>
              <c:f>Sheet1!$C$1</c:f>
              <c:strCache>
                <c:ptCount val="1"/>
                <c:pt idx="0">
                  <c:v>2020</c:v>
                </c:pt>
              </c:strCache>
            </c:strRef>
          </c:tx>
          <c:spPr>
            <a:ln w="34925" cap="rnd">
              <a:solidFill>
                <a:srgbClr val="FFC000"/>
              </a:solidFill>
              <a:round/>
            </a:ln>
            <a:effectLst>
              <a:outerShdw blurRad="57150" dist="19050" dir="5400000" algn="ctr" rotWithShape="0">
                <a:srgbClr val="000000">
                  <a:alpha val="63000"/>
                </a:srgbClr>
              </a:outerShdw>
            </a:effectLst>
          </c:spPr>
          <c:marker>
            <c:symbol val="circle"/>
            <c:size val="6"/>
            <c:spPr>
              <a:solidFill>
                <a:srgbClr val="FFC000"/>
              </a:soli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cat>
            <c:strRef>
              <c:f>Sheet1!$A$2:$A$6</c:f>
              <c:strCache>
                <c:ptCount val="5"/>
                <c:pt idx="0">
                  <c:v>GDP per Capita (Thousands US$)</c:v>
                </c:pt>
                <c:pt idx="1">
                  <c:v>Taxes as % of GDP</c:v>
                </c:pt>
                <c:pt idx="2">
                  <c:v>% of Labor Force in Agriculture</c:v>
                </c:pt>
                <c:pt idx="3">
                  <c:v>Life Expectancy (years)</c:v>
                </c:pt>
                <c:pt idx="4">
                  <c:v>Literacy Rate (%)</c:v>
                </c:pt>
              </c:strCache>
            </c:strRef>
          </c:cat>
          <c:val>
            <c:numRef>
              <c:f>Sheet1!$C$2:$C$6</c:f>
              <c:numCache>
                <c:formatCode>General</c:formatCode>
                <c:ptCount val="5"/>
                <c:pt idx="0">
                  <c:v>64</c:v>
                </c:pt>
                <c:pt idx="1">
                  <c:v>30</c:v>
                </c:pt>
                <c:pt idx="2">
                  <c:v>3</c:v>
                </c:pt>
                <c:pt idx="3">
                  <c:v>77</c:v>
                </c:pt>
                <c:pt idx="4">
                  <c:v>86</c:v>
                </c:pt>
              </c:numCache>
            </c:numRef>
          </c:val>
          <c:extLst>
            <c:ext xmlns:c16="http://schemas.microsoft.com/office/drawing/2014/chart" uri="{C3380CC4-5D6E-409C-BE32-E72D297353CC}">
              <c16:uniqueId val="{00000001-0CC4-DF45-BFF0-DF8D733F5921}"/>
            </c:ext>
          </c:extLst>
        </c:ser>
        <c:dLbls>
          <c:showLegendKey val="0"/>
          <c:showVal val="0"/>
          <c:showCatName val="0"/>
          <c:showSerName val="0"/>
          <c:showPercent val="0"/>
          <c:showBubbleSize val="0"/>
        </c:dLbls>
        <c:axId val="1554113008"/>
        <c:axId val="1554520368"/>
      </c:radarChart>
      <c:catAx>
        <c:axId val="15541130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FF0000"/>
                </a:solidFill>
                <a:latin typeface="Gotham XNarrow Bold" pitchFamily="2" charset="0"/>
                <a:ea typeface="+mn-ea"/>
                <a:cs typeface="+mn-cs"/>
              </a:defRPr>
            </a:pPr>
            <a:endParaRPr lang="en-US"/>
          </a:p>
        </c:txPr>
        <c:crossAx val="1554520368"/>
        <c:crosses val="autoZero"/>
        <c:auto val="1"/>
        <c:lblAlgn val="ctr"/>
        <c:lblOffset val="100"/>
        <c:noMultiLvlLbl val="0"/>
      </c:catAx>
      <c:valAx>
        <c:axId val="1554520368"/>
        <c:scaling>
          <c:orientation val="minMax"/>
          <c:max val="100"/>
        </c:scaling>
        <c:delete val="0"/>
        <c:axPos val="l"/>
        <c:majorGridlines>
          <c:spPr>
            <a:ln w="9525" cap="flat" cmpd="sng" algn="ctr">
              <a:solidFill>
                <a:schemeClr val="tx1">
                  <a:lumMod val="15000"/>
                  <a:lumOff val="85000"/>
                </a:schemeClr>
              </a:solidFill>
              <a:bevel/>
            </a:ln>
            <a:effectLst/>
          </c:spPr>
        </c:majorGridlines>
        <c:numFmt formatCode="General" sourceLinked="1"/>
        <c:majorTickMark val="in"/>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54113008"/>
        <c:crosses val="autoZero"/>
        <c:crossBetween val="between"/>
      </c:valAx>
      <c:spPr>
        <a:noFill/>
        <a:ln>
          <a:noFill/>
        </a:ln>
        <a:effectLst/>
      </c:spPr>
    </c:plotArea>
    <c:legend>
      <c:legendPos val="t"/>
      <c:layout>
        <c:manualLayout>
          <c:xMode val="edge"/>
          <c:yMode val="edge"/>
          <c:x val="7.7182329820712683E-3"/>
          <c:y val="0.93416317991631803"/>
          <c:w val="0.18736584131802803"/>
          <c:h val="4.729522799287394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otham XNarrow Medium"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Limit discussion to observations. </a:t>
            </a:r>
          </a:p>
          <a:p>
            <a:endParaRPr lang="en-US" dirty="0"/>
          </a:p>
          <a:p>
            <a:r>
              <a:rPr lang="en-US" dirty="0"/>
              <a:t>TEACHER NOTE: A radar graph, also known as a spider or web chart, is a two-dimensional chart used to display multiple types of data, where several variables are plotted on axes radiating from a central point. They are designed to compare the relative strengths and weaknesses of different variables visually. In this case, the variables relate to qualities that suggest the standard of living for a group. These data are presented for two years, with overlapping data to facilitate visual comparison. </a:t>
            </a:r>
          </a:p>
          <a:p>
            <a:endParaRPr lang="en-US" dirty="0"/>
          </a:p>
          <a:p>
            <a:pPr fontAlgn="ctr"/>
            <a:r>
              <a:rPr lang="en-US" dirty="0">
                <a:effectLst/>
              </a:rPr>
              <a:t>The standard of living refers to the level of wealth, comfort, material goods, and necessities available to a person or group, typically measured by factors like income, access to healthcare and education, and the quality of housing and infrastructure. It reflects the overall quality of life and material prosperity of a population. Some students have the misconception that the standard of living is related to personal happiness or fulfillment, but these are different concepts. </a:t>
            </a:r>
            <a:br>
              <a:rPr lang="en-US" dirty="0"/>
            </a:b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348645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About 87%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About $65,000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About 30%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About 50%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About 40 years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4091637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purpose of the graph is to compare standard of living indicators in the United States in 1870 and 2020.</a:t>
            </a:r>
          </a:p>
          <a:p>
            <a:pPr marL="228600" indent="-228600">
              <a:buFont typeface="+mj-lt"/>
              <a:buAutoNum type="arabicPeriod"/>
            </a:pPr>
            <a:r>
              <a:rPr lang="en-US" dirty="0"/>
              <a:t>Standard of living indicators are presented for 1870 and 2020, arranged for comparison. </a:t>
            </a:r>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318974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Example: It surprised me that the literacy rate was so high in 1870. I thought maybe people back then couldn’t read and write. </a:t>
            </a:r>
          </a:p>
          <a:p>
            <a:endParaRPr lang="en-US" dirty="0"/>
          </a:p>
          <a:p>
            <a:r>
              <a:rPr lang="en-US" dirty="0"/>
              <a:t>TEACHER NOTE: The definition of literacy rate is not consistent. However, most American adults in 1870 had a basic level of reading and writing skills. </a:t>
            </a:r>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246352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One focus of discussion is that this type of representation can help viewers focus on the context in which people live. It can serve as a good reminder that their current life can differ significantly from that of people in other places and times. Those differences can shape their thinking and their decisions about their lives.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32690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673352"/>
          </a:xfrm>
        </p:spPr>
        <p:txBody>
          <a:bodyPr>
            <a:normAutofit fontScale="92500" lnSpcReduction="20000"/>
          </a:bodyPr>
          <a:lstStyle/>
          <a:p>
            <a:pPr algn="r"/>
            <a:r>
              <a:rPr lang="en-US" sz="3200" b="1" dirty="0">
                <a:ln>
                  <a:solidFill>
                    <a:schemeClr val="accent1"/>
                  </a:solidFill>
                </a:ln>
                <a:solidFill>
                  <a:schemeClr val="bg1"/>
                </a:solidFill>
              </a:rPr>
              <a:t>Week</a:t>
            </a:r>
            <a:r>
              <a:rPr lang="en-US" sz="3200" b="1" dirty="0">
                <a:solidFill>
                  <a:schemeClr val="bg1"/>
                </a:solidFill>
              </a:rPr>
              <a:t> 32</a:t>
            </a:r>
          </a:p>
          <a:p>
            <a:pPr algn="r"/>
            <a:r>
              <a:rPr lang="en-US" sz="3200" b="1" dirty="0">
                <a:ln>
                  <a:solidFill>
                    <a:schemeClr val="accent1"/>
                  </a:solidFill>
                </a:ln>
                <a:solidFill>
                  <a:schemeClr val="bg1"/>
                </a:solidFill>
              </a:rPr>
              <a:t>Charts &amp; Graphs 7:</a:t>
            </a:r>
            <a:br>
              <a:rPr lang="en-US" sz="3200" b="1" dirty="0">
                <a:ln>
                  <a:solidFill>
                    <a:schemeClr val="accent1"/>
                  </a:solidFill>
                </a:ln>
                <a:solidFill>
                  <a:schemeClr val="bg1"/>
                </a:solidFill>
              </a:rPr>
            </a:br>
            <a:r>
              <a:rPr lang="en-US" sz="3200" b="1" dirty="0">
                <a:ln>
                  <a:solidFill>
                    <a:schemeClr val="accent1"/>
                  </a:solidFill>
                </a:ln>
                <a:solidFill>
                  <a:schemeClr val="bg1"/>
                </a:solidFill>
              </a:rPr>
              <a:t> U.S. Standard</a:t>
            </a:r>
            <a:br>
              <a:rPr lang="en-US" sz="3200" b="1" dirty="0">
                <a:ln>
                  <a:solidFill>
                    <a:schemeClr val="accent1"/>
                  </a:solidFill>
                </a:ln>
                <a:solidFill>
                  <a:schemeClr val="bg1"/>
                </a:solidFill>
              </a:rPr>
            </a:br>
            <a:r>
              <a:rPr lang="en-US" sz="3200" b="1" dirty="0">
                <a:ln>
                  <a:solidFill>
                    <a:schemeClr val="accent1"/>
                  </a:solidFill>
                </a:ln>
                <a:solidFill>
                  <a:schemeClr val="bg1"/>
                </a:solidFill>
              </a:rPr>
              <a:t> of Living Radar Graph</a:t>
            </a:r>
          </a:p>
        </p:txBody>
      </p:sp>
      <p:pic>
        <p:nvPicPr>
          <p:cNvPr id="4" name="Picture 3" descr="A close up of a sign&#10;&#10;AI-generated content may be incorrect.">
            <a:extLst>
              <a:ext uri="{FF2B5EF4-FFF2-40B4-BE49-F238E27FC236}">
                <a16:creationId xmlns:a16="http://schemas.microsoft.com/office/drawing/2014/main" id="{6ECD03C3-5A26-9CE1-0706-BFACA9C02DD7}"/>
              </a:ext>
            </a:extLst>
          </p:cNvPr>
          <p:cNvPicPr>
            <a:picLocks noGrp="1" noRot="1" noMove="1" noResize="1" noEditPoints="1" noAdjustHandles="1" noChangeArrowheads="1" noChangeShapeType="1" noCrop="1"/>
          </p:cNvPicPr>
          <p:nvPr/>
        </p:nvPicPr>
        <p:blipFill>
          <a:blip r:embed="rId4"/>
          <a:stretch>
            <a:fillRect/>
          </a:stretch>
        </p:blipFill>
        <p:spPr>
          <a:xfrm>
            <a:off x="-294835"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1" y="1416937"/>
            <a:ext cx="3950208" cy="4024125"/>
          </a:xfrm>
        </p:spPr>
        <p:txBody>
          <a:bodyPr/>
          <a:lstStyle/>
          <a:p>
            <a:r>
              <a:rPr lang="en-US" b="1" dirty="0"/>
              <a:t>Study the radar graph. What do you notice? </a:t>
            </a:r>
          </a:p>
          <a:p>
            <a:endParaRPr lang="en-US" b="1" dirty="0"/>
          </a:p>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graphicFrame>
        <p:nvGraphicFramePr>
          <p:cNvPr id="4" name="Chart 3">
            <a:extLst>
              <a:ext uri="{FF2B5EF4-FFF2-40B4-BE49-F238E27FC236}">
                <a16:creationId xmlns:a16="http://schemas.microsoft.com/office/drawing/2014/main" id="{BEF063D0-A44B-3EC2-0B5A-4CD66E28D746}"/>
              </a:ext>
            </a:extLst>
          </p:cNvPr>
          <p:cNvGraphicFramePr>
            <a:graphicFrameLocks/>
          </p:cNvGraphicFramePr>
          <p:nvPr>
            <p:extLst>
              <p:ext uri="{D42A27DB-BD31-4B8C-83A1-F6EECF244321}">
                <p14:modId xmlns:p14="http://schemas.microsoft.com/office/powerpoint/2010/main" val="2502419936"/>
              </p:ext>
            </p:extLst>
          </p:nvPr>
        </p:nvGraphicFramePr>
        <p:xfrm>
          <a:off x="4143666" y="0"/>
          <a:ext cx="8389710" cy="5962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16937"/>
            <a:ext cx="4233672" cy="4545713"/>
          </a:xfrm>
        </p:spPr>
        <p:txBody>
          <a:bodyPr>
            <a:normAutofit fontScale="92500"/>
          </a:bodyPr>
          <a:lstStyle/>
          <a:p>
            <a:r>
              <a:rPr lang="en-US" b="1" dirty="0"/>
              <a:t>About what percentage of Americans could read and write (literacy rate) in 2020? </a:t>
            </a:r>
          </a:p>
          <a:p>
            <a:r>
              <a:rPr lang="en-US" b="1" dirty="0"/>
              <a:t>What was the GDP per capita for Americans in 2020? </a:t>
            </a:r>
          </a:p>
          <a:p>
            <a:r>
              <a:rPr lang="en-US" b="1" dirty="0"/>
              <a:t>About what part of the U.S. GDP did Americans pay in taxes in 2020?</a:t>
            </a:r>
          </a:p>
          <a:p>
            <a:r>
              <a:rPr lang="en-US" b="1" dirty="0"/>
              <a:t>What part of the American labor force worked in agriculture in 1870?</a:t>
            </a:r>
          </a:p>
          <a:p>
            <a:r>
              <a:rPr lang="en-US" b="1" dirty="0"/>
              <a:t>About how long did the average person live in 1870?</a:t>
            </a:r>
          </a:p>
          <a:p>
            <a:endParaRPr lang="en-US" b="1" dirty="0"/>
          </a:p>
          <a:p>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graphicFrame>
        <p:nvGraphicFramePr>
          <p:cNvPr id="4" name="Chart 3">
            <a:extLst>
              <a:ext uri="{FF2B5EF4-FFF2-40B4-BE49-F238E27FC236}">
                <a16:creationId xmlns:a16="http://schemas.microsoft.com/office/drawing/2014/main" id="{9396B365-0978-7A58-DFAD-D123165B77C1}"/>
              </a:ext>
            </a:extLst>
          </p:cNvPr>
          <p:cNvGraphicFramePr>
            <a:graphicFrameLocks/>
          </p:cNvGraphicFramePr>
          <p:nvPr>
            <p:extLst>
              <p:ext uri="{D42A27DB-BD31-4B8C-83A1-F6EECF244321}">
                <p14:modId xmlns:p14="http://schemas.microsoft.com/office/powerpoint/2010/main" val="4147780233"/>
              </p:ext>
            </p:extLst>
          </p:nvPr>
        </p:nvGraphicFramePr>
        <p:xfrm>
          <a:off x="4143666" y="0"/>
          <a:ext cx="8389710" cy="5962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3922776" cy="4024125"/>
          </a:xfrm>
        </p:spPr>
        <p:txBody>
          <a:bodyPr/>
          <a:lstStyle/>
          <a:p>
            <a:r>
              <a:rPr lang="en-US" b="1" dirty="0"/>
              <a:t>What is the purpose of the graph?</a:t>
            </a:r>
          </a:p>
          <a:p>
            <a:r>
              <a:rPr lang="en-US" b="1" dirty="0"/>
              <a:t>What evidence is there to support your thinking? </a:t>
            </a:r>
          </a:p>
          <a:p>
            <a:pPr marL="0" indent="0">
              <a:buNone/>
            </a:pPr>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graphicFrame>
        <p:nvGraphicFramePr>
          <p:cNvPr id="4" name="Chart 3">
            <a:extLst>
              <a:ext uri="{FF2B5EF4-FFF2-40B4-BE49-F238E27FC236}">
                <a16:creationId xmlns:a16="http://schemas.microsoft.com/office/drawing/2014/main" id="{EB8EC310-C318-EA02-E880-56178CAD7C92}"/>
              </a:ext>
            </a:extLst>
          </p:cNvPr>
          <p:cNvGraphicFramePr>
            <a:graphicFrameLocks/>
          </p:cNvGraphicFramePr>
          <p:nvPr>
            <p:extLst>
              <p:ext uri="{D42A27DB-BD31-4B8C-83A1-F6EECF244321}">
                <p14:modId xmlns:p14="http://schemas.microsoft.com/office/powerpoint/2010/main" val="4147780233"/>
              </p:ext>
            </p:extLst>
          </p:nvPr>
        </p:nvGraphicFramePr>
        <p:xfrm>
          <a:off x="4143666" y="0"/>
          <a:ext cx="8389710" cy="5962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16937"/>
            <a:ext cx="3895344" cy="4024125"/>
          </a:xfrm>
        </p:spPr>
        <p:txBody>
          <a:bodyPr/>
          <a:lstStyle/>
          <a:p>
            <a:r>
              <a:rPr lang="en-US" b="1" dirty="0"/>
              <a:t>Write a sentence to explain something that surprised you in these data. </a:t>
            </a:r>
          </a:p>
          <a:p>
            <a:endParaRPr lang="en-US" b="1" dirty="0"/>
          </a:p>
          <a:p>
            <a:endParaRPr lang="en-US" b="1"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graphicFrame>
        <p:nvGraphicFramePr>
          <p:cNvPr id="4" name="Chart 3">
            <a:extLst>
              <a:ext uri="{FF2B5EF4-FFF2-40B4-BE49-F238E27FC236}">
                <a16:creationId xmlns:a16="http://schemas.microsoft.com/office/drawing/2014/main" id="{CF0696F9-93C5-3A8E-CE61-68066F96FBA4}"/>
              </a:ext>
            </a:extLst>
          </p:cNvPr>
          <p:cNvGraphicFramePr>
            <a:graphicFrameLocks/>
          </p:cNvGraphicFramePr>
          <p:nvPr>
            <p:extLst>
              <p:ext uri="{D42A27DB-BD31-4B8C-83A1-F6EECF244321}">
                <p14:modId xmlns:p14="http://schemas.microsoft.com/office/powerpoint/2010/main" val="4147780233"/>
              </p:ext>
            </p:extLst>
          </p:nvPr>
        </p:nvGraphicFramePr>
        <p:xfrm>
          <a:off x="4143666" y="0"/>
          <a:ext cx="8389710" cy="5962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4050792" cy="4024125"/>
          </a:xfrm>
        </p:spPr>
        <p:txBody>
          <a:bodyPr/>
          <a:lstStyle/>
          <a:p>
            <a:r>
              <a:rPr lang="en-US" b="1" dirty="0"/>
              <a:t>How can this type of graphic representation help a person compare the living standards of people in different times and places? </a:t>
            </a:r>
          </a:p>
          <a:p>
            <a:endParaRPr lang="en-US" b="1" dirty="0"/>
          </a:p>
          <a:p>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graphicFrame>
        <p:nvGraphicFramePr>
          <p:cNvPr id="4" name="Chart 3">
            <a:extLst>
              <a:ext uri="{FF2B5EF4-FFF2-40B4-BE49-F238E27FC236}">
                <a16:creationId xmlns:a16="http://schemas.microsoft.com/office/drawing/2014/main" id="{AF1CAEB9-F18A-819C-A9FF-8D16E5B392ED}"/>
              </a:ext>
            </a:extLst>
          </p:cNvPr>
          <p:cNvGraphicFramePr>
            <a:graphicFrameLocks/>
          </p:cNvGraphicFramePr>
          <p:nvPr>
            <p:extLst>
              <p:ext uri="{D42A27DB-BD31-4B8C-83A1-F6EECF244321}">
                <p14:modId xmlns:p14="http://schemas.microsoft.com/office/powerpoint/2010/main" val="1162859259"/>
              </p:ext>
            </p:extLst>
          </p:nvPr>
        </p:nvGraphicFramePr>
        <p:xfrm>
          <a:off x="4143666" y="0"/>
          <a:ext cx="8389710" cy="5962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882</TotalTime>
  <Words>689</Words>
  <Application>Microsoft Macintosh PowerPoint</Application>
  <PresentationFormat>Widescreen</PresentationFormat>
  <Paragraphs>57</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Arial</vt:lpstr>
      <vt:lpstr>Avenir Light</vt:lpstr>
      <vt:lpstr>Century Gothic</vt:lpstr>
      <vt:lpstr>Gotham XNarrow Medium</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16</cp:revision>
  <dcterms:created xsi:type="dcterms:W3CDTF">2025-06-26T12:29:05Z</dcterms:created>
  <dcterms:modified xsi:type="dcterms:W3CDTF">2025-06-29T23:12:34Z</dcterms:modified>
  <cp:category/>
</cp:coreProperties>
</file>