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2"/>
    <p:restoredTop sz="82900"/>
  </p:normalViewPr>
  <p:slideViewPr>
    <p:cSldViewPr snapToGrid="0">
      <p:cViewPr varScale="1">
        <p:scale>
          <a:sx n="140" d="100"/>
          <a:sy n="140" d="100"/>
        </p:scale>
        <p:origin x="100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opener allows students to view the map with no specific question to answer. Often, it is beneficial to study a map and its components before searching for a specific 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 at least one minute for students to silently study the map and create a jot list before discussing responses as a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may notice that this is a map of the world, with countries, capitals, and large cities marked. There is a key for land elevation and sea depth. Students may notice that physical features are labeled. There are lines of latitude and longitude.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2634062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North Pacific Ocean</a:t>
            </a:r>
          </a:p>
          <a:p>
            <a:pPr marL="228600" indent="-228600">
              <a:buAutoNum type="arabicPeriod"/>
            </a:pPr>
            <a:r>
              <a:rPr lang="en-US" dirty="0"/>
              <a:t>Asia (the Himalaya region). China would be an acceptable answer. </a:t>
            </a:r>
          </a:p>
          <a:p>
            <a:pPr marL="228600" indent="-228600">
              <a:buAutoNum type="arabicPeriod"/>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788820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Sea levels below 19,700 feet</a:t>
            </a:r>
          </a:p>
          <a:p>
            <a:pPr marL="228600" indent="-228600">
              <a:buFont typeface="+mj-lt"/>
              <a:buAutoNum type="arabicPeriod"/>
            </a:pPr>
            <a:r>
              <a:rPr lang="en-US" dirty="0"/>
              <a:t>An altitude above 16,000 feet </a:t>
            </a:r>
          </a:p>
          <a:p>
            <a:pPr marL="228600" indent="-228600">
              <a:buFont typeface="+mj-lt"/>
              <a:buAutoNum type="arabicPeriod"/>
            </a:pPr>
            <a:endParaRPr lang="en-US" dirty="0"/>
          </a:p>
          <a:p>
            <a:pPr marL="0" indent="0">
              <a:buFont typeface="+mj-lt"/>
              <a:buNone/>
            </a:pPr>
            <a:endParaRPr lang="en-US" dirty="0"/>
          </a:p>
          <a:p>
            <a:pPr marL="0" indent="0">
              <a:buFont typeface="+mj-lt"/>
              <a:buNone/>
            </a:pPr>
            <a:r>
              <a:rPr lang="en-US" dirty="0"/>
              <a:t>Have students point out these locations on the map for the group as part of the discussion. </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4678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Canada, Mexico, the United States, Cuba, Belize, El Salvador, etc.</a:t>
            </a:r>
          </a:p>
          <a:p>
            <a:pPr marL="228600" indent="-228600">
              <a:buAutoNum type="arabicPeriod"/>
            </a:pPr>
            <a:r>
              <a:rPr lang="en-US" dirty="0"/>
              <a:t>Brazil, Argentina, Chile, Colombia, Bolivia, Ecuador, etc. </a:t>
            </a:r>
          </a:p>
          <a:p>
            <a:pPr marL="228600" indent="-228600">
              <a:buAutoNum type="arabicPeriod"/>
            </a:pPr>
            <a:endParaRPr lang="en-US" dirty="0"/>
          </a:p>
          <a:p>
            <a:pPr marL="0" indent="0">
              <a:buNone/>
            </a:pPr>
            <a:r>
              <a:rPr lang="en-US" dirty="0"/>
              <a:t>Have different students point out the location of the countries. </a:t>
            </a:r>
          </a:p>
          <a:p>
            <a:pPr marL="0" indent="0">
              <a:buNone/>
            </a:pPr>
            <a:endParaRPr lang="en-US" dirty="0"/>
          </a:p>
          <a:p>
            <a:pPr marL="0" indent="0">
              <a:buNone/>
            </a:pPr>
            <a:r>
              <a:rPr lang="en-US" dirty="0"/>
              <a:t>TEACHER NOTE: North and South America are not labeled on the map. Some students may have forgotten the location of the continents without the labels, and this is a good time to reteach, if needed. </a:t>
            </a:r>
            <a:r>
              <a:rPr lang="en-US" sz="1200" b="0" i="0" u="none" strike="noStrike" kern="1200" dirty="0">
                <a:solidFill>
                  <a:schemeClr val="tx1"/>
                </a:solidFill>
                <a:effectLst/>
                <a:latin typeface="+mn-lt"/>
                <a:ea typeface="+mn-ea"/>
                <a:cs typeface="+mn-cs"/>
              </a:rPr>
              <a:t>North America extends from the Aleutian Islands in the northwest to the Isthmus of Panama in the south. The continent includes the island of Greenland in the northeast and the small island countries and territories of the Caribbean Sea and western North Atlantic. At its narrowest part, in Panama, the Atlantic and Pacific Oceans are only 31 miles apart. </a:t>
            </a:r>
            <a:endParaRPr lang="en-US" dirty="0"/>
          </a:p>
          <a:p>
            <a:pPr marL="0" indent="0">
              <a:buNone/>
            </a:pPr>
            <a:r>
              <a:rPr lang="en-US" dirty="0"/>
              <a:t>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161840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Possible answers include: United States, North and/or South Korea, Japan, China, Turkey, Greece, Italy, Spain, Portugal</a:t>
            </a:r>
          </a:p>
          <a:p>
            <a:pPr marL="228600" indent="-228600">
              <a:buAutoNum type="arabicPeriod"/>
            </a:pPr>
            <a:r>
              <a:rPr lang="en-US" dirty="0"/>
              <a:t>Peru (accept Ecuador since it’s difficult to measure exactly using this map)</a:t>
            </a:r>
          </a:p>
          <a:p>
            <a:pPr marL="0" indent="0">
              <a:buNone/>
            </a:pPr>
            <a:endParaRPr lang="en-US" dirty="0"/>
          </a:p>
          <a:p>
            <a:pPr marL="0" indent="0">
              <a:buNone/>
            </a:pPr>
            <a:r>
              <a:rPr lang="en-US" dirty="0"/>
              <a:t>TEACHER NOTE: The location of Charleston</a:t>
            </a:r>
            <a:r>
              <a:rPr lang="en-US"/>
              <a:t>, WV, </a:t>
            </a:r>
            <a:r>
              <a:rPr lang="en-US" dirty="0"/>
              <a:t>is not marked. Students will be challenged to approximate its location based on prior knowledge. </a:t>
            </a:r>
          </a:p>
          <a:p>
            <a:pPr marL="0" indent="0">
              <a:buNone/>
            </a:pPr>
            <a:endParaRPr lang="en-US" dirty="0"/>
          </a:p>
          <a:p>
            <a:pPr marL="0" indent="0">
              <a:buNone/>
            </a:pPr>
            <a:r>
              <a:rPr lang="en-US" dirty="0"/>
              <a:t>The second question is somewhat tricky, but it is great for illustrating how far east the continent of South America is as compared to North America. Flying south from Charleston, WV, a plane would follow the meridian </a:t>
            </a:r>
            <a:r>
              <a:rPr lang="en-US" sz="1200" b="0" i="0" u="none" strike="noStrike" kern="1200" dirty="0">
                <a:solidFill>
                  <a:schemeClr val="tx1"/>
                </a:solidFill>
                <a:effectLst/>
                <a:latin typeface="+mn-lt"/>
                <a:ea typeface="+mn-ea"/>
                <a:cs typeface="+mn-cs"/>
              </a:rPr>
              <a:t>81° West over Panama. Then, the traveler would pass the westernmost tip of South America and would be over water until Antarctica. </a:t>
            </a:r>
            <a:endParaRPr lang="en-US" dirty="0"/>
          </a:p>
          <a:p>
            <a:pPr marL="0" indent="0">
              <a:buNone/>
            </a:pPr>
            <a:endParaRPr lang="en-US" dirty="0"/>
          </a:p>
          <a:p>
            <a:pPr marL="0" indent="0">
              <a:buNone/>
            </a:pPr>
            <a:r>
              <a:rPr lang="en-US" dirty="0"/>
              <a:t>If there is time, have students write a question that could be answered using information on the map. Have them share the question with an elbow partner and see if they agree on the answer. Allow time for students to share their questions with the larger group. </a:t>
            </a:r>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4057584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a:bodyPr>
          <a:lstStyle/>
          <a:p>
            <a:pPr algn="r"/>
            <a:r>
              <a:rPr lang="en-US" sz="3200" b="1" dirty="0">
                <a:ln>
                  <a:solidFill>
                    <a:schemeClr val="accent1"/>
                  </a:solidFill>
                </a:ln>
                <a:solidFill>
                  <a:schemeClr val="bg1"/>
                </a:solidFill>
              </a:rPr>
              <a:t>Week 31</a:t>
            </a:r>
            <a:br>
              <a:rPr lang="en-US" sz="3200" b="1" dirty="0">
                <a:ln>
                  <a:solidFill>
                    <a:schemeClr val="accent1"/>
                  </a:solidFill>
                </a:ln>
                <a:solidFill>
                  <a:schemeClr val="bg1"/>
                </a:solidFill>
              </a:rPr>
            </a:br>
            <a:r>
              <a:rPr lang="en-US" sz="3200" b="1" dirty="0">
                <a:ln>
                  <a:solidFill>
                    <a:schemeClr val="accent1"/>
                  </a:solidFill>
                </a:ln>
                <a:solidFill>
                  <a:schemeClr val="bg1"/>
                </a:solidFill>
              </a:rPr>
              <a:t>Map 7: World Map</a:t>
            </a:r>
          </a:p>
        </p:txBody>
      </p:sp>
      <p:pic>
        <p:nvPicPr>
          <p:cNvPr id="4" name="Picture 3" descr="A close up of a sign&#10;&#10;AI-generated content may be incorrect.">
            <a:extLst>
              <a:ext uri="{FF2B5EF4-FFF2-40B4-BE49-F238E27FC236}">
                <a16:creationId xmlns:a16="http://schemas.microsoft.com/office/drawing/2014/main" id="{8236CAEF-9EA6-D950-15EF-F0C13BC6AC97}"/>
              </a:ext>
            </a:extLst>
          </p:cNvPr>
          <p:cNvPicPr>
            <a:picLocks noGrp="1" noRot="1" noMove="1" noResize="1" noEditPoints="1" noAdjustHandles="1" noChangeArrowheads="1" noChangeShapeType="1" noCrop="1"/>
          </p:cNvPicPr>
          <p:nvPr/>
        </p:nvPicPr>
        <p:blipFill>
          <a:blip r:embed="rId4"/>
          <a:stretch>
            <a:fillRect/>
          </a:stretch>
        </p:blipFill>
        <p:spPr>
          <a:xfrm>
            <a:off x="-255476"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64008" y="137030"/>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64008" y="1502472"/>
            <a:ext cx="1938528" cy="4532568"/>
          </a:xfrm>
        </p:spPr>
        <p:txBody>
          <a:bodyPr>
            <a:normAutofit/>
          </a:bodyPr>
          <a:lstStyle/>
          <a:p>
            <a:pPr marL="0" indent="0">
              <a:buNone/>
            </a:pPr>
            <a:r>
              <a:rPr lang="en-US" b="1" dirty="0"/>
              <a:t>Study the map. What do you notice about it? In the time given by your teacher, jot down the things that you notice about the map. </a:t>
            </a:r>
            <a:endParaRPr lang="en-US" dirty="0"/>
          </a:p>
          <a:p>
            <a:pPr marL="0" indent="0">
              <a:buNone/>
            </a:pPr>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a:xfrm>
            <a:off x="685800" y="6364541"/>
            <a:ext cx="7772400" cy="365125"/>
          </a:xfrm>
        </p:spPr>
        <p:txBody>
          <a:bodyPr/>
          <a:lstStyle/>
          <a:p>
            <a:r>
              <a:rPr lang="en-US" dirty="0"/>
              <a:t>©Clairmont Press, Inc. </a:t>
            </a:r>
          </a:p>
        </p:txBody>
      </p:sp>
      <p:pic>
        <p:nvPicPr>
          <p:cNvPr id="8" name="Picture 7" descr="A map of the world&#10;&#10;AI-generated content may be incorrect.">
            <a:extLst>
              <a:ext uri="{FF2B5EF4-FFF2-40B4-BE49-F238E27FC236}">
                <a16:creationId xmlns:a16="http://schemas.microsoft.com/office/drawing/2014/main" id="{59785BF1-8CF0-F8E1-D23C-9B3505F1FD35}"/>
              </a:ext>
            </a:extLst>
          </p:cNvPr>
          <p:cNvPicPr>
            <a:picLocks noChangeAspect="1"/>
          </p:cNvPicPr>
          <p:nvPr/>
        </p:nvPicPr>
        <p:blipFill>
          <a:blip r:embed="rId4"/>
          <a:stretch>
            <a:fillRect/>
          </a:stretch>
        </p:blipFill>
        <p:spPr>
          <a:xfrm>
            <a:off x="2140725" y="0"/>
            <a:ext cx="10051275" cy="6547104"/>
          </a:xfrm>
          <a:prstGeom prst="rect">
            <a:avLst/>
          </a:prstGeom>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16937"/>
            <a:ext cx="2140725" cy="4024125"/>
          </a:xfrm>
        </p:spPr>
        <p:txBody>
          <a:bodyPr>
            <a:normAutofit/>
          </a:bodyPr>
          <a:lstStyle/>
          <a:p>
            <a:r>
              <a:rPr lang="en-US" b="1" dirty="0"/>
              <a:t>Which area of the world seems to have the deepest oceans?</a:t>
            </a:r>
          </a:p>
          <a:p>
            <a:r>
              <a:rPr lang="en-US" b="1" dirty="0"/>
              <a:t>Which area of the world has the largest area at high altitude? </a:t>
            </a:r>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7" name="Picture 6" descr="A map of the world&#10;&#10;AI-generated content may be incorrect.">
            <a:extLst>
              <a:ext uri="{FF2B5EF4-FFF2-40B4-BE49-F238E27FC236}">
                <a16:creationId xmlns:a16="http://schemas.microsoft.com/office/drawing/2014/main" id="{5005BD2E-B966-4AA9-B992-F4C9CE5B40AB}"/>
              </a:ext>
            </a:extLst>
          </p:cNvPr>
          <p:cNvPicPr>
            <a:picLocks noChangeAspect="1"/>
          </p:cNvPicPr>
          <p:nvPr/>
        </p:nvPicPr>
        <p:blipFill>
          <a:blip r:embed="rId4"/>
          <a:stretch>
            <a:fillRect/>
          </a:stretch>
        </p:blipFill>
        <p:spPr>
          <a:xfrm>
            <a:off x="2140725" y="0"/>
            <a:ext cx="10051275" cy="6547104"/>
          </a:xfrm>
          <a:prstGeom prst="rect">
            <a:avLst/>
          </a:prstGeom>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2140725" cy="4511915"/>
          </a:xfrm>
        </p:spPr>
        <p:txBody>
          <a:bodyPr>
            <a:normAutofit/>
          </a:bodyPr>
          <a:lstStyle/>
          <a:p>
            <a:r>
              <a:rPr lang="en-US" b="1" dirty="0"/>
              <a:t>What does the darkest Sea Depth color indicate?</a:t>
            </a:r>
          </a:p>
          <a:p>
            <a:r>
              <a:rPr lang="en-US" b="1" dirty="0"/>
              <a:t>What does the darkest Land Elevation color indicate? </a:t>
            </a:r>
          </a:p>
          <a:p>
            <a:pPr marL="0" indent="0">
              <a:buNone/>
            </a:pPr>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17208" y="139533"/>
            <a:ext cx="3745992" cy="499783"/>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2500" b="1" dirty="0"/>
              <a:t>WEDNESDAY</a:t>
            </a:r>
            <a:endParaRPr lang="en-US" b="1" dirty="0"/>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7" name="Picture 6" descr="A map of the world&#10;&#10;AI-generated content may be incorrect.">
            <a:extLst>
              <a:ext uri="{FF2B5EF4-FFF2-40B4-BE49-F238E27FC236}">
                <a16:creationId xmlns:a16="http://schemas.microsoft.com/office/drawing/2014/main" id="{A5D5057F-AAC1-FF20-5A0C-4FA7B2C47532}"/>
              </a:ext>
            </a:extLst>
          </p:cNvPr>
          <p:cNvPicPr>
            <a:picLocks noChangeAspect="1"/>
          </p:cNvPicPr>
          <p:nvPr/>
        </p:nvPicPr>
        <p:blipFill>
          <a:blip r:embed="rId4"/>
          <a:stretch>
            <a:fillRect/>
          </a:stretch>
        </p:blipFill>
        <p:spPr>
          <a:xfrm>
            <a:off x="2140725" y="0"/>
            <a:ext cx="10051275" cy="6547104"/>
          </a:xfrm>
          <a:prstGeom prst="rect">
            <a:avLst/>
          </a:prstGeom>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16937"/>
            <a:ext cx="2140725" cy="4024125"/>
          </a:xfrm>
        </p:spPr>
        <p:txBody>
          <a:bodyPr>
            <a:normAutofit fontScale="92500" lnSpcReduction="10000"/>
          </a:bodyPr>
          <a:lstStyle/>
          <a:p>
            <a:pPr marL="0" indent="0">
              <a:buNone/>
            </a:pPr>
            <a:r>
              <a:rPr lang="en-US" b="1" dirty="0"/>
              <a:t>Panama is the southernmost country of North America. </a:t>
            </a:r>
          </a:p>
          <a:p>
            <a:r>
              <a:rPr lang="en-US" b="1" dirty="0"/>
              <a:t>Locate and list six other countries in North America. </a:t>
            </a:r>
          </a:p>
          <a:p>
            <a:r>
              <a:rPr lang="en-US" b="1" dirty="0"/>
              <a:t>Locate and list six countries in South America.</a:t>
            </a:r>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0" y="137030"/>
            <a:ext cx="3745992" cy="499783"/>
          </a:xfrm>
          <a:prstGeom prst="rect">
            <a:avLst/>
          </a:prstGeom>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3600" b="1" dirty="0"/>
              <a:t>THURSDAY</a:t>
            </a:r>
            <a:endParaRPr lang="en-US" b="1" dirty="0"/>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7" name="Picture 6" descr="A map of the world&#10;&#10;AI-generated content may be incorrect.">
            <a:extLst>
              <a:ext uri="{FF2B5EF4-FFF2-40B4-BE49-F238E27FC236}">
                <a16:creationId xmlns:a16="http://schemas.microsoft.com/office/drawing/2014/main" id="{6861E6B9-3DC0-EB54-6B7B-69433288F70C}"/>
              </a:ext>
            </a:extLst>
          </p:cNvPr>
          <p:cNvPicPr>
            <a:picLocks noChangeAspect="1"/>
          </p:cNvPicPr>
          <p:nvPr/>
        </p:nvPicPr>
        <p:blipFill>
          <a:blip r:embed="rId4"/>
          <a:stretch>
            <a:fillRect/>
          </a:stretch>
        </p:blipFill>
        <p:spPr>
          <a:xfrm>
            <a:off x="2140725" y="0"/>
            <a:ext cx="10051275" cy="6547104"/>
          </a:xfrm>
          <a:prstGeom prst="rect">
            <a:avLst/>
          </a:prstGeom>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2249424" cy="4672967"/>
          </a:xfrm>
        </p:spPr>
        <p:txBody>
          <a:bodyPr>
            <a:normAutofit fontScale="85000" lnSpcReduction="20000"/>
          </a:bodyPr>
          <a:lstStyle/>
          <a:p>
            <a:r>
              <a:rPr lang="en-US" b="1" dirty="0"/>
              <a:t>If a person could fly due west from Charleston, WV, what are five countries they would fly over before returning to Charleston?</a:t>
            </a:r>
          </a:p>
          <a:p>
            <a:r>
              <a:rPr lang="en-US" b="1" dirty="0"/>
              <a:t>If a person could fly due south from Charleston, WV, what South American countries would they fly over on their way to the South Pole?</a:t>
            </a:r>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6" name="Picture 5" descr="A map of the world&#10;&#10;AI-generated content may be incorrect.">
            <a:extLst>
              <a:ext uri="{FF2B5EF4-FFF2-40B4-BE49-F238E27FC236}">
                <a16:creationId xmlns:a16="http://schemas.microsoft.com/office/drawing/2014/main" id="{C948D8C2-E89F-604A-4333-E9565AFE18FC}"/>
              </a:ext>
            </a:extLst>
          </p:cNvPr>
          <p:cNvPicPr>
            <a:picLocks noChangeAspect="1"/>
          </p:cNvPicPr>
          <p:nvPr/>
        </p:nvPicPr>
        <p:blipFill>
          <a:blip r:embed="rId4"/>
          <a:stretch>
            <a:fillRect/>
          </a:stretch>
        </p:blipFill>
        <p:spPr>
          <a:xfrm>
            <a:off x="2140725" y="0"/>
            <a:ext cx="10051275" cy="6547104"/>
          </a:xfrm>
          <a:prstGeom prst="rect">
            <a:avLst/>
          </a:prstGeom>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1458</TotalTime>
  <Words>767</Words>
  <Application>Microsoft Macintosh PowerPoint</Application>
  <PresentationFormat>Widescreen</PresentationFormat>
  <Paragraphs>59</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22</cp:revision>
  <dcterms:created xsi:type="dcterms:W3CDTF">2025-06-26T12:29:05Z</dcterms:created>
  <dcterms:modified xsi:type="dcterms:W3CDTF">2025-06-29T23:12:02Z</dcterms:modified>
  <cp:category/>
</cp:coreProperties>
</file>