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4.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5.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6.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Lst>
  <p:notesMasterIdLst>
    <p:notesMasterId r:id="rId9"/>
  </p:notesMasterIdLst>
  <p:sldIdLst>
    <p:sldId id="256" r:id="rId2"/>
    <p:sldId id="259" r:id="rId3"/>
    <p:sldId id="260" r:id="rId4"/>
    <p:sldId id="261" r:id="rId5"/>
    <p:sldId id="262" r:id="rId6"/>
    <p:sldId id="263" r:id="rId7"/>
    <p:sldId id="258"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646"/>
    <p:restoredTop sz="82900"/>
  </p:normalViewPr>
  <p:slideViewPr>
    <p:cSldViewPr snapToGrid="0">
      <p:cViewPr varScale="1">
        <p:scale>
          <a:sx n="140" d="100"/>
          <a:sy n="140" d="100"/>
        </p:scale>
        <p:origin x="1176"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Chart%20in%20Microsoft%20Office%20PowerPoint"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Chart%20in%20Microsoft%20Office%20PowerPoint"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Chart%20in%20Microsoft%20Office%20PowerPoint"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Chart%20in%20Microsoft%20Office%20PowerPoint"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Chart%20in%20Microsoft%20Office%20PowerPoint"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Chart%20in%20Microsoft%20Office%20PowerPoint"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Chart%20in%20Microsoft%20Office%20PowerPoint"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Chart%20in%20Microsoft%20Office%20PowerPoint"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Chart%20in%20Microsoft%20Office%20PowerPoint"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Chart%20in%20Microsoft%20Office%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Charleston, WV Climograph</a:t>
            </a:r>
          </a:p>
        </c:rich>
      </c:tx>
      <c:overlay val="0"/>
    </c:title>
    <c:autoTitleDeleted val="0"/>
    <c:plotArea>
      <c:layout/>
      <c:barChart>
        <c:barDir val="col"/>
        <c:grouping val="clustered"/>
        <c:varyColors val="0"/>
        <c:ser>
          <c:idx val="2"/>
          <c:order val="2"/>
          <c:tx>
            <c:strRef>
              <c:f>'[Chart in Microsoft Office PowerPoint]Sheet1'!$D$1</c:f>
              <c:strCache>
                <c:ptCount val="1"/>
                <c:pt idx="0">
                  <c:v>Precipitation</c:v>
                </c:pt>
              </c:strCache>
            </c:strRef>
          </c:tx>
          <c:spPr>
            <a:solidFill>
              <a:srgbClr val="59D2E7"/>
            </a:solidFill>
          </c:spPr>
          <c:invertIfNegative val="0"/>
          <c:cat>
            <c:strRef>
              <c:f>'[Chart in Microsoft Office PowerPoint]Sheet1'!$A$2:$A$13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'[Chart in Microsoft Office PowerPoint]Sheet1'!$D$2:$D$13</c:f>
              <c:numCache>
                <c:formatCode>General</c:formatCode>
                <c:ptCount val="12"/>
                <c:pt idx="0">
                  <c:v>2.99</c:v>
                </c:pt>
                <c:pt idx="1">
                  <c:v>3.19</c:v>
                </c:pt>
                <c:pt idx="2">
                  <c:v>3.9</c:v>
                </c:pt>
                <c:pt idx="3">
                  <c:v>3.23</c:v>
                </c:pt>
                <c:pt idx="4">
                  <c:v>4.8</c:v>
                </c:pt>
                <c:pt idx="5">
                  <c:v>4.29</c:v>
                </c:pt>
                <c:pt idx="6">
                  <c:v>4.92</c:v>
                </c:pt>
                <c:pt idx="7">
                  <c:v>3.74</c:v>
                </c:pt>
                <c:pt idx="8">
                  <c:v>3.27</c:v>
                </c:pt>
                <c:pt idx="9">
                  <c:v>2.68</c:v>
                </c:pt>
                <c:pt idx="10">
                  <c:v>3.74</c:v>
                </c:pt>
                <c:pt idx="11">
                  <c:v>3.27</c:v>
                </c:pt>
              </c:numCache>
            </c:numRef>
          </c:val>
          <c:extLst>
            <c:ext xmlns:c16="http://schemas.microsoft.com/office/drawing/2014/chart" uri="{C3380CC4-5D6E-409C-BE32-E72D297353CC}">
              <c16:uniqueId val="{00000000-BAB3-3B4A-8107-2F8D6A69AD25}"/>
            </c:ext>
          </c:extLst>
        </c:ser>
        <c:dLbls>
          <c:showLegendKey val="0"/>
          <c:showVal val="0"/>
          <c:showCatName val="0"/>
          <c:showSerName val="0"/>
          <c:showPercent val="0"/>
          <c:showBubbleSize val="0"/>
        </c:dLbls>
        <c:gapWidth val="150"/>
        <c:axId val="2125468936"/>
        <c:axId val="2125536104"/>
      </c:barChart>
      <c:lineChart>
        <c:grouping val="standard"/>
        <c:varyColors val="0"/>
        <c:ser>
          <c:idx val="0"/>
          <c:order val="0"/>
          <c:tx>
            <c:strRef>
              <c:f>'[Chart in Microsoft Office PowerPoint]Sheet1'!$B$1</c:f>
              <c:strCache>
                <c:ptCount val="1"/>
                <c:pt idx="0">
                  <c:v>Low</c:v>
                </c:pt>
              </c:strCache>
            </c:strRef>
          </c:tx>
          <c:marker>
            <c:symbol val="none"/>
          </c:marker>
          <c:cat>
            <c:strRef>
              <c:f>'[Chart in Microsoft Office PowerPoint]Sheet1'!$A$2:$A$13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'[Chart in Microsoft Office PowerPoint]Sheet1'!$B$2:$B$13</c:f>
              <c:numCache>
                <c:formatCode>General</c:formatCode>
                <c:ptCount val="12"/>
                <c:pt idx="0">
                  <c:v>26</c:v>
                </c:pt>
                <c:pt idx="1">
                  <c:v>29</c:v>
                </c:pt>
                <c:pt idx="2">
                  <c:v>35</c:v>
                </c:pt>
                <c:pt idx="3">
                  <c:v>44</c:v>
                </c:pt>
                <c:pt idx="4">
                  <c:v>53</c:v>
                </c:pt>
                <c:pt idx="5">
                  <c:v>62</c:v>
                </c:pt>
                <c:pt idx="6">
                  <c:v>66</c:v>
                </c:pt>
                <c:pt idx="7">
                  <c:v>65</c:v>
                </c:pt>
                <c:pt idx="8">
                  <c:v>57</c:v>
                </c:pt>
                <c:pt idx="9">
                  <c:v>45</c:v>
                </c:pt>
                <c:pt idx="10">
                  <c:v>37</c:v>
                </c:pt>
                <c:pt idx="11">
                  <c:v>29</c:v>
                </c:pt>
              </c:numCache>
            </c:numRef>
          </c:val>
          <c:smooth val="0"/>
          <c:extLst>
            <c:ext xmlns:c16="http://schemas.microsoft.com/office/drawing/2014/chart" uri="{C3380CC4-5D6E-409C-BE32-E72D297353CC}">
              <c16:uniqueId val="{00000001-BAB3-3B4A-8107-2F8D6A69AD25}"/>
            </c:ext>
          </c:extLst>
        </c:ser>
        <c:ser>
          <c:idx val="1"/>
          <c:order val="1"/>
          <c:tx>
            <c:strRef>
              <c:f>'[Chart in Microsoft Office PowerPoint]Sheet1'!$C$1</c:f>
              <c:strCache>
                <c:ptCount val="1"/>
                <c:pt idx="0">
                  <c:v>High</c:v>
                </c:pt>
              </c:strCache>
            </c:strRef>
          </c:tx>
          <c:marker>
            <c:symbol val="none"/>
          </c:marker>
          <c:cat>
            <c:strRef>
              <c:f>'[Chart in Microsoft Office PowerPoint]Sheet1'!$A$2:$A$13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'[Chart in Microsoft Office PowerPoint]Sheet1'!$C$2:$C$13</c:f>
              <c:numCache>
                <c:formatCode>General</c:formatCode>
                <c:ptCount val="12"/>
                <c:pt idx="0">
                  <c:v>42</c:v>
                </c:pt>
                <c:pt idx="1">
                  <c:v>47</c:v>
                </c:pt>
                <c:pt idx="2">
                  <c:v>56</c:v>
                </c:pt>
                <c:pt idx="3">
                  <c:v>68</c:v>
                </c:pt>
                <c:pt idx="4">
                  <c:v>75</c:v>
                </c:pt>
                <c:pt idx="5">
                  <c:v>82</c:v>
                </c:pt>
                <c:pt idx="6">
                  <c:v>85</c:v>
                </c:pt>
                <c:pt idx="7">
                  <c:v>84</c:v>
                </c:pt>
                <c:pt idx="8">
                  <c:v>78</c:v>
                </c:pt>
                <c:pt idx="9">
                  <c:v>68</c:v>
                </c:pt>
                <c:pt idx="10">
                  <c:v>57</c:v>
                </c:pt>
                <c:pt idx="11">
                  <c:v>46</c:v>
                </c:pt>
              </c:numCache>
            </c:numRef>
          </c:val>
          <c:smooth val="0"/>
          <c:extLst>
            <c:ext xmlns:c16="http://schemas.microsoft.com/office/drawing/2014/chart" uri="{C3380CC4-5D6E-409C-BE32-E72D297353CC}">
              <c16:uniqueId val="{00000002-BAB3-3B4A-8107-2F8D6A69AD25}"/>
            </c:ext>
          </c:extLst>
        </c:ser>
        <c:dLbls>
          <c:showLegendKey val="0"/>
          <c:showVal val="0"/>
          <c:showCatName val="0"/>
          <c:showSerName val="0"/>
          <c:showPercent val="0"/>
          <c:showBubbleSize val="0"/>
        </c:dLbls>
        <c:marker val="1"/>
        <c:smooth val="0"/>
        <c:axId val="2047353064"/>
        <c:axId val="2125644776"/>
      </c:lineChart>
      <c:catAx>
        <c:axId val="2047353064"/>
        <c:scaling>
          <c:orientation val="minMax"/>
        </c:scaling>
        <c:delete val="0"/>
        <c:axPos val="b"/>
        <c:numFmt formatCode="General" sourceLinked="0"/>
        <c:majorTickMark val="out"/>
        <c:minorTickMark val="none"/>
        <c:tickLblPos val="nextTo"/>
        <c:crossAx val="2125644776"/>
        <c:crosses val="autoZero"/>
        <c:auto val="1"/>
        <c:lblAlgn val="ctr"/>
        <c:lblOffset val="100"/>
        <c:noMultiLvlLbl val="0"/>
      </c:catAx>
      <c:valAx>
        <c:axId val="2125644776"/>
        <c:scaling>
          <c:orientation val="minMax"/>
        </c:scaling>
        <c:delete val="0"/>
        <c:axPos val="l"/>
        <c:majorGridlines/>
        <c:title>
          <c:tx>
            <c:rich>
              <a:bodyPr rot="-5400000" vert="horz"/>
              <a:lstStyle/>
              <a:p>
                <a:pPr>
                  <a:defRPr/>
                </a:pPr>
                <a:r>
                  <a:rPr lang="en-US" dirty="0"/>
                  <a:t>Temperature</a:t>
                </a:r>
                <a:r>
                  <a:rPr lang="en-US" baseline="0" dirty="0"/>
                  <a:t> </a:t>
                </a:r>
                <a:r>
                  <a:rPr lang="en-US" dirty="0"/>
                  <a:t>ºF</a:t>
                </a:r>
              </a:p>
            </c:rich>
          </c:tx>
          <c:overlay val="0"/>
        </c:title>
        <c:numFmt formatCode="General" sourceLinked="1"/>
        <c:majorTickMark val="out"/>
        <c:minorTickMark val="none"/>
        <c:tickLblPos val="nextTo"/>
        <c:crossAx val="2047353064"/>
        <c:crosses val="autoZero"/>
        <c:crossBetween val="between"/>
        <c:minorUnit val="2"/>
      </c:valAx>
      <c:valAx>
        <c:axId val="2125536104"/>
        <c:scaling>
          <c:orientation val="minMax"/>
          <c:max val="5"/>
        </c:scaling>
        <c:delete val="0"/>
        <c:axPos val="r"/>
        <c:title>
          <c:tx>
            <c:rich>
              <a:bodyPr rot="-5400000" vert="horz"/>
              <a:lstStyle/>
              <a:p>
                <a:pPr>
                  <a:defRPr/>
                </a:pPr>
                <a:r>
                  <a:rPr lang="en-US" dirty="0"/>
                  <a:t>Inches</a:t>
                </a:r>
              </a:p>
            </c:rich>
          </c:tx>
          <c:overlay val="0"/>
        </c:title>
        <c:numFmt formatCode="General" sourceLinked="1"/>
        <c:majorTickMark val="out"/>
        <c:minorTickMark val="none"/>
        <c:tickLblPos val="nextTo"/>
        <c:crossAx val="2125468936"/>
        <c:crosses val="max"/>
        <c:crossBetween val="between"/>
        <c:majorUnit val="1"/>
        <c:minorUnit val="0.1"/>
      </c:valAx>
      <c:catAx>
        <c:axId val="2125468936"/>
        <c:scaling>
          <c:orientation val="minMax"/>
        </c:scaling>
        <c:delete val="1"/>
        <c:axPos val="b"/>
        <c:numFmt formatCode="General" sourceLinked="1"/>
        <c:majorTickMark val="out"/>
        <c:minorTickMark val="none"/>
        <c:tickLblPos val="nextTo"/>
        <c:crossAx val="2125536104"/>
        <c:crosses val="autoZero"/>
        <c:auto val="1"/>
        <c:lblAlgn val="ctr"/>
        <c:lblOffset val="100"/>
        <c:noMultiLvlLbl val="0"/>
      </c:catAx>
    </c:plotArea>
    <c:legend>
      <c:legendPos val="b"/>
      <c:overlay val="0"/>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Sydney,</a:t>
            </a:r>
            <a:r>
              <a:rPr lang="en-US" baseline="0" dirty="0"/>
              <a:t> AU Climograph</a:t>
            </a:r>
            <a:endParaRPr lang="en-US" dirty="0"/>
          </a:p>
        </c:rich>
      </c:tx>
      <c:overlay val="0"/>
    </c:title>
    <c:autoTitleDeleted val="0"/>
    <c:plotArea>
      <c:layout/>
      <c:barChart>
        <c:barDir val="col"/>
        <c:grouping val="stacked"/>
        <c:varyColors val="0"/>
        <c:ser>
          <c:idx val="2"/>
          <c:order val="2"/>
          <c:tx>
            <c:strRef>
              <c:f>'[Chart in Microsoft Office PowerPoint]Sheet1'!$D$1</c:f>
              <c:strCache>
                <c:ptCount val="1"/>
                <c:pt idx="0">
                  <c:v>Precipitation</c:v>
                </c:pt>
              </c:strCache>
            </c:strRef>
          </c:tx>
          <c:spPr>
            <a:solidFill>
              <a:srgbClr val="5DD3E6"/>
            </a:solidFill>
          </c:spPr>
          <c:invertIfNegative val="0"/>
          <c:cat>
            <c:strRef>
              <c:f>'[Chart in Microsoft Office PowerPoint]Sheet1'!$A$2:$A$13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'[Chart in Microsoft Office PowerPoint]Sheet1'!$D$2:$D$13</c:f>
              <c:numCache>
                <c:formatCode>General</c:formatCode>
                <c:ptCount val="12"/>
                <c:pt idx="0">
                  <c:v>4.96</c:v>
                </c:pt>
                <c:pt idx="1">
                  <c:v>5.79</c:v>
                </c:pt>
                <c:pt idx="2">
                  <c:v>6</c:v>
                </c:pt>
                <c:pt idx="3">
                  <c:v>4.41</c:v>
                </c:pt>
                <c:pt idx="4">
                  <c:v>4.33</c:v>
                </c:pt>
                <c:pt idx="5">
                  <c:v>5.98</c:v>
                </c:pt>
                <c:pt idx="6">
                  <c:v>2.91</c:v>
                </c:pt>
                <c:pt idx="7">
                  <c:v>3.66</c:v>
                </c:pt>
                <c:pt idx="8">
                  <c:v>2.36</c:v>
                </c:pt>
                <c:pt idx="9">
                  <c:v>3.62</c:v>
                </c:pt>
                <c:pt idx="10">
                  <c:v>4.0599999999999996</c:v>
                </c:pt>
                <c:pt idx="11">
                  <c:v>3.35</c:v>
                </c:pt>
              </c:numCache>
            </c:numRef>
          </c:val>
          <c:extLst>
            <c:ext xmlns:c16="http://schemas.microsoft.com/office/drawing/2014/chart" uri="{C3380CC4-5D6E-409C-BE32-E72D297353CC}">
              <c16:uniqueId val="{00000000-39E4-9B4E-ADE0-7105AE0B35B3}"/>
            </c:ext>
          </c:extLst>
        </c:ser>
        <c:dLbls>
          <c:showLegendKey val="0"/>
          <c:showVal val="0"/>
          <c:showCatName val="0"/>
          <c:showSerName val="0"/>
          <c:showPercent val="0"/>
          <c:showBubbleSize val="0"/>
        </c:dLbls>
        <c:gapWidth val="150"/>
        <c:overlap val="100"/>
        <c:axId val="2047146392"/>
        <c:axId val="2134818632"/>
      </c:barChart>
      <c:lineChart>
        <c:grouping val="standard"/>
        <c:varyColors val="0"/>
        <c:ser>
          <c:idx val="0"/>
          <c:order val="0"/>
          <c:tx>
            <c:strRef>
              <c:f>'[Chart in Microsoft Office PowerPoint]Sheet1'!$B$1</c:f>
              <c:strCache>
                <c:ptCount val="1"/>
                <c:pt idx="0">
                  <c:v>Low</c:v>
                </c:pt>
              </c:strCache>
            </c:strRef>
          </c:tx>
          <c:marker>
            <c:symbol val="none"/>
          </c:marker>
          <c:cat>
            <c:strRef>
              <c:f>'[Chart in Microsoft Office PowerPoint]Sheet1'!$A$2:$A$13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'[Chart in Microsoft Office PowerPoint]Sheet1'!$B$2:$B$13</c:f>
              <c:numCache>
                <c:formatCode>General</c:formatCode>
                <c:ptCount val="12"/>
                <c:pt idx="0">
                  <c:v>65</c:v>
                </c:pt>
                <c:pt idx="1">
                  <c:v>65</c:v>
                </c:pt>
                <c:pt idx="2">
                  <c:v>62</c:v>
                </c:pt>
                <c:pt idx="3">
                  <c:v>57</c:v>
                </c:pt>
                <c:pt idx="4">
                  <c:v>51</c:v>
                </c:pt>
                <c:pt idx="5">
                  <c:v>47</c:v>
                </c:pt>
                <c:pt idx="6">
                  <c:v>45</c:v>
                </c:pt>
                <c:pt idx="7">
                  <c:v>46</c:v>
                </c:pt>
                <c:pt idx="8">
                  <c:v>50</c:v>
                </c:pt>
                <c:pt idx="9">
                  <c:v>55</c:v>
                </c:pt>
                <c:pt idx="10">
                  <c:v>59</c:v>
                </c:pt>
                <c:pt idx="11">
                  <c:v>63</c:v>
                </c:pt>
              </c:numCache>
            </c:numRef>
          </c:val>
          <c:smooth val="0"/>
          <c:extLst>
            <c:ext xmlns:c16="http://schemas.microsoft.com/office/drawing/2014/chart" uri="{C3380CC4-5D6E-409C-BE32-E72D297353CC}">
              <c16:uniqueId val="{00000001-39E4-9B4E-ADE0-7105AE0B35B3}"/>
            </c:ext>
          </c:extLst>
        </c:ser>
        <c:ser>
          <c:idx val="1"/>
          <c:order val="1"/>
          <c:tx>
            <c:strRef>
              <c:f>'[Chart in Microsoft Office PowerPoint]Sheet1'!$C$1</c:f>
              <c:strCache>
                <c:ptCount val="1"/>
                <c:pt idx="0">
                  <c:v>High</c:v>
                </c:pt>
              </c:strCache>
            </c:strRef>
          </c:tx>
          <c:marker>
            <c:symbol val="none"/>
          </c:marker>
          <c:cat>
            <c:strRef>
              <c:f>'[Chart in Microsoft Office PowerPoint]Sheet1'!$A$2:$A$13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'[Chart in Microsoft Office PowerPoint]Sheet1'!$C$2:$C$13</c:f>
              <c:numCache>
                <c:formatCode>General</c:formatCode>
                <c:ptCount val="12"/>
                <c:pt idx="0">
                  <c:v>79</c:v>
                </c:pt>
                <c:pt idx="1">
                  <c:v>79</c:v>
                </c:pt>
                <c:pt idx="2">
                  <c:v>78</c:v>
                </c:pt>
                <c:pt idx="3">
                  <c:v>74</c:v>
                </c:pt>
                <c:pt idx="4">
                  <c:v>68</c:v>
                </c:pt>
                <c:pt idx="5">
                  <c:v>64</c:v>
                </c:pt>
                <c:pt idx="6">
                  <c:v>63</c:v>
                </c:pt>
                <c:pt idx="7">
                  <c:v>65</c:v>
                </c:pt>
                <c:pt idx="8">
                  <c:v>69</c:v>
                </c:pt>
                <c:pt idx="9">
                  <c:v>73</c:v>
                </c:pt>
                <c:pt idx="10">
                  <c:v>76</c:v>
                </c:pt>
                <c:pt idx="11">
                  <c:v>78</c:v>
                </c:pt>
              </c:numCache>
            </c:numRef>
          </c:val>
          <c:smooth val="0"/>
          <c:extLst>
            <c:ext xmlns:c16="http://schemas.microsoft.com/office/drawing/2014/chart" uri="{C3380CC4-5D6E-409C-BE32-E72D297353CC}">
              <c16:uniqueId val="{00000002-39E4-9B4E-ADE0-7105AE0B35B3}"/>
            </c:ext>
          </c:extLst>
        </c:ser>
        <c:dLbls>
          <c:showLegendKey val="0"/>
          <c:showVal val="0"/>
          <c:showCatName val="0"/>
          <c:showSerName val="0"/>
          <c:showPercent val="0"/>
          <c:showBubbleSize val="0"/>
        </c:dLbls>
        <c:marker val="1"/>
        <c:smooth val="0"/>
        <c:axId val="2134076104"/>
        <c:axId val="2047524136"/>
      </c:lineChart>
      <c:catAx>
        <c:axId val="2134076104"/>
        <c:scaling>
          <c:orientation val="minMax"/>
        </c:scaling>
        <c:delete val="0"/>
        <c:axPos val="b"/>
        <c:numFmt formatCode="General" sourceLinked="0"/>
        <c:majorTickMark val="out"/>
        <c:minorTickMark val="none"/>
        <c:tickLblPos val="nextTo"/>
        <c:crossAx val="2047524136"/>
        <c:crosses val="autoZero"/>
        <c:auto val="1"/>
        <c:lblAlgn val="ctr"/>
        <c:lblOffset val="100"/>
        <c:noMultiLvlLbl val="0"/>
      </c:catAx>
      <c:valAx>
        <c:axId val="2047524136"/>
        <c:scaling>
          <c:orientation val="minMax"/>
        </c:scaling>
        <c:delete val="0"/>
        <c:axPos val="l"/>
        <c:majorGridlines/>
        <c:title>
          <c:tx>
            <c:rich>
              <a:bodyPr rot="-5400000" vert="horz"/>
              <a:lstStyle/>
              <a:p>
                <a:pPr>
                  <a:defRPr/>
                </a:pPr>
                <a:r>
                  <a:rPr lang="en-US" dirty="0"/>
                  <a:t>Temperature ºF</a:t>
                </a:r>
              </a:p>
            </c:rich>
          </c:tx>
          <c:overlay val="0"/>
        </c:title>
        <c:numFmt formatCode="General" sourceLinked="1"/>
        <c:majorTickMark val="out"/>
        <c:minorTickMark val="none"/>
        <c:tickLblPos val="nextTo"/>
        <c:crossAx val="2134076104"/>
        <c:crosses val="autoZero"/>
        <c:crossBetween val="between"/>
      </c:valAx>
      <c:valAx>
        <c:axId val="2134818632"/>
        <c:scaling>
          <c:orientation val="minMax"/>
          <c:max val="6"/>
        </c:scaling>
        <c:delete val="0"/>
        <c:axPos val="r"/>
        <c:title>
          <c:tx>
            <c:rich>
              <a:bodyPr rot="-5400000" vert="horz"/>
              <a:lstStyle/>
              <a:p>
                <a:pPr>
                  <a:defRPr/>
                </a:pPr>
                <a:r>
                  <a:rPr lang="en-US" dirty="0"/>
                  <a:t>Inches</a:t>
                </a:r>
              </a:p>
            </c:rich>
          </c:tx>
          <c:overlay val="0"/>
        </c:title>
        <c:numFmt formatCode="General" sourceLinked="1"/>
        <c:majorTickMark val="out"/>
        <c:minorTickMark val="none"/>
        <c:tickLblPos val="nextTo"/>
        <c:crossAx val="2047146392"/>
        <c:crosses val="max"/>
        <c:crossBetween val="between"/>
      </c:valAx>
      <c:catAx>
        <c:axId val="2047146392"/>
        <c:scaling>
          <c:orientation val="minMax"/>
        </c:scaling>
        <c:delete val="1"/>
        <c:axPos val="b"/>
        <c:numFmt formatCode="General" sourceLinked="1"/>
        <c:majorTickMark val="out"/>
        <c:minorTickMark val="none"/>
        <c:tickLblPos val="nextTo"/>
        <c:crossAx val="2134818632"/>
        <c:crosses val="autoZero"/>
        <c:auto val="1"/>
        <c:lblAlgn val="ctr"/>
        <c:lblOffset val="100"/>
        <c:noMultiLvlLbl val="0"/>
      </c:catAx>
    </c:plotArea>
    <c:legend>
      <c:legendPos val="b"/>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Sydney,</a:t>
            </a:r>
            <a:r>
              <a:rPr lang="en-US" baseline="0" dirty="0"/>
              <a:t> AU Climograph</a:t>
            </a:r>
            <a:endParaRPr lang="en-US" dirty="0"/>
          </a:p>
        </c:rich>
      </c:tx>
      <c:overlay val="0"/>
    </c:title>
    <c:autoTitleDeleted val="0"/>
    <c:plotArea>
      <c:layout/>
      <c:barChart>
        <c:barDir val="col"/>
        <c:grouping val="stacked"/>
        <c:varyColors val="0"/>
        <c:ser>
          <c:idx val="2"/>
          <c:order val="2"/>
          <c:tx>
            <c:strRef>
              <c:f>'[Chart in Microsoft Office PowerPoint]Sheet1'!$D$1</c:f>
              <c:strCache>
                <c:ptCount val="1"/>
                <c:pt idx="0">
                  <c:v>Precipitation</c:v>
                </c:pt>
              </c:strCache>
            </c:strRef>
          </c:tx>
          <c:spPr>
            <a:solidFill>
              <a:srgbClr val="5DD3E6"/>
            </a:solidFill>
          </c:spPr>
          <c:invertIfNegative val="0"/>
          <c:cat>
            <c:strRef>
              <c:f>'[Chart in Microsoft Office PowerPoint]Sheet1'!$A$2:$A$13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'[Chart in Microsoft Office PowerPoint]Sheet1'!$D$2:$D$13</c:f>
              <c:numCache>
                <c:formatCode>General</c:formatCode>
                <c:ptCount val="12"/>
                <c:pt idx="0">
                  <c:v>4.96</c:v>
                </c:pt>
                <c:pt idx="1">
                  <c:v>5.79</c:v>
                </c:pt>
                <c:pt idx="2">
                  <c:v>6</c:v>
                </c:pt>
                <c:pt idx="3">
                  <c:v>4.41</c:v>
                </c:pt>
                <c:pt idx="4">
                  <c:v>4.33</c:v>
                </c:pt>
                <c:pt idx="5">
                  <c:v>5.98</c:v>
                </c:pt>
                <c:pt idx="6">
                  <c:v>2.91</c:v>
                </c:pt>
                <c:pt idx="7">
                  <c:v>3.66</c:v>
                </c:pt>
                <c:pt idx="8">
                  <c:v>2.36</c:v>
                </c:pt>
                <c:pt idx="9">
                  <c:v>3.62</c:v>
                </c:pt>
                <c:pt idx="10">
                  <c:v>4.0599999999999996</c:v>
                </c:pt>
                <c:pt idx="11">
                  <c:v>3.35</c:v>
                </c:pt>
              </c:numCache>
            </c:numRef>
          </c:val>
          <c:extLst>
            <c:ext xmlns:c16="http://schemas.microsoft.com/office/drawing/2014/chart" uri="{C3380CC4-5D6E-409C-BE32-E72D297353CC}">
              <c16:uniqueId val="{00000000-2DC0-514B-9CCD-56AB6A7EB9E0}"/>
            </c:ext>
          </c:extLst>
        </c:ser>
        <c:dLbls>
          <c:showLegendKey val="0"/>
          <c:showVal val="0"/>
          <c:showCatName val="0"/>
          <c:showSerName val="0"/>
          <c:showPercent val="0"/>
          <c:showBubbleSize val="0"/>
        </c:dLbls>
        <c:gapWidth val="150"/>
        <c:overlap val="100"/>
        <c:axId val="2047146392"/>
        <c:axId val="2134818632"/>
      </c:barChart>
      <c:lineChart>
        <c:grouping val="standard"/>
        <c:varyColors val="0"/>
        <c:ser>
          <c:idx val="0"/>
          <c:order val="0"/>
          <c:tx>
            <c:strRef>
              <c:f>'[Chart in Microsoft Office PowerPoint]Sheet1'!$B$1</c:f>
              <c:strCache>
                <c:ptCount val="1"/>
                <c:pt idx="0">
                  <c:v>Low</c:v>
                </c:pt>
              </c:strCache>
            </c:strRef>
          </c:tx>
          <c:marker>
            <c:symbol val="none"/>
          </c:marker>
          <c:cat>
            <c:strRef>
              <c:f>'[Chart in Microsoft Office PowerPoint]Sheet1'!$A$2:$A$13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'[Chart in Microsoft Office PowerPoint]Sheet1'!$B$2:$B$13</c:f>
              <c:numCache>
                <c:formatCode>General</c:formatCode>
                <c:ptCount val="12"/>
                <c:pt idx="0">
                  <c:v>65</c:v>
                </c:pt>
                <c:pt idx="1">
                  <c:v>65</c:v>
                </c:pt>
                <c:pt idx="2">
                  <c:v>62</c:v>
                </c:pt>
                <c:pt idx="3">
                  <c:v>57</c:v>
                </c:pt>
                <c:pt idx="4">
                  <c:v>51</c:v>
                </c:pt>
                <c:pt idx="5">
                  <c:v>47</c:v>
                </c:pt>
                <c:pt idx="6">
                  <c:v>45</c:v>
                </c:pt>
                <c:pt idx="7">
                  <c:v>46</c:v>
                </c:pt>
                <c:pt idx="8">
                  <c:v>50</c:v>
                </c:pt>
                <c:pt idx="9">
                  <c:v>55</c:v>
                </c:pt>
                <c:pt idx="10">
                  <c:v>59</c:v>
                </c:pt>
                <c:pt idx="11">
                  <c:v>63</c:v>
                </c:pt>
              </c:numCache>
            </c:numRef>
          </c:val>
          <c:smooth val="0"/>
          <c:extLst>
            <c:ext xmlns:c16="http://schemas.microsoft.com/office/drawing/2014/chart" uri="{C3380CC4-5D6E-409C-BE32-E72D297353CC}">
              <c16:uniqueId val="{00000001-2DC0-514B-9CCD-56AB6A7EB9E0}"/>
            </c:ext>
          </c:extLst>
        </c:ser>
        <c:ser>
          <c:idx val="1"/>
          <c:order val="1"/>
          <c:tx>
            <c:strRef>
              <c:f>'[Chart in Microsoft Office PowerPoint]Sheet1'!$C$1</c:f>
              <c:strCache>
                <c:ptCount val="1"/>
                <c:pt idx="0">
                  <c:v>High</c:v>
                </c:pt>
              </c:strCache>
            </c:strRef>
          </c:tx>
          <c:marker>
            <c:symbol val="none"/>
          </c:marker>
          <c:cat>
            <c:strRef>
              <c:f>'[Chart in Microsoft Office PowerPoint]Sheet1'!$A$2:$A$13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'[Chart in Microsoft Office PowerPoint]Sheet1'!$C$2:$C$13</c:f>
              <c:numCache>
                <c:formatCode>General</c:formatCode>
                <c:ptCount val="12"/>
                <c:pt idx="0">
                  <c:v>79</c:v>
                </c:pt>
                <c:pt idx="1">
                  <c:v>79</c:v>
                </c:pt>
                <c:pt idx="2">
                  <c:v>78</c:v>
                </c:pt>
                <c:pt idx="3">
                  <c:v>74</c:v>
                </c:pt>
                <c:pt idx="4">
                  <c:v>68</c:v>
                </c:pt>
                <c:pt idx="5">
                  <c:v>64</c:v>
                </c:pt>
                <c:pt idx="6">
                  <c:v>63</c:v>
                </c:pt>
                <c:pt idx="7">
                  <c:v>65</c:v>
                </c:pt>
                <c:pt idx="8">
                  <c:v>69</c:v>
                </c:pt>
                <c:pt idx="9">
                  <c:v>73</c:v>
                </c:pt>
                <c:pt idx="10">
                  <c:v>76</c:v>
                </c:pt>
                <c:pt idx="11">
                  <c:v>78</c:v>
                </c:pt>
              </c:numCache>
            </c:numRef>
          </c:val>
          <c:smooth val="0"/>
          <c:extLst>
            <c:ext xmlns:c16="http://schemas.microsoft.com/office/drawing/2014/chart" uri="{C3380CC4-5D6E-409C-BE32-E72D297353CC}">
              <c16:uniqueId val="{00000002-2DC0-514B-9CCD-56AB6A7EB9E0}"/>
            </c:ext>
          </c:extLst>
        </c:ser>
        <c:dLbls>
          <c:showLegendKey val="0"/>
          <c:showVal val="0"/>
          <c:showCatName val="0"/>
          <c:showSerName val="0"/>
          <c:showPercent val="0"/>
          <c:showBubbleSize val="0"/>
        </c:dLbls>
        <c:marker val="1"/>
        <c:smooth val="0"/>
        <c:axId val="2134076104"/>
        <c:axId val="2047524136"/>
      </c:lineChart>
      <c:catAx>
        <c:axId val="2134076104"/>
        <c:scaling>
          <c:orientation val="minMax"/>
        </c:scaling>
        <c:delete val="0"/>
        <c:axPos val="b"/>
        <c:numFmt formatCode="General" sourceLinked="0"/>
        <c:majorTickMark val="out"/>
        <c:minorTickMark val="none"/>
        <c:tickLblPos val="nextTo"/>
        <c:crossAx val="2047524136"/>
        <c:crosses val="autoZero"/>
        <c:auto val="1"/>
        <c:lblAlgn val="ctr"/>
        <c:lblOffset val="100"/>
        <c:noMultiLvlLbl val="0"/>
      </c:catAx>
      <c:valAx>
        <c:axId val="2047524136"/>
        <c:scaling>
          <c:orientation val="minMax"/>
        </c:scaling>
        <c:delete val="0"/>
        <c:axPos val="l"/>
        <c:majorGridlines/>
        <c:title>
          <c:tx>
            <c:rich>
              <a:bodyPr rot="-5400000" vert="horz"/>
              <a:lstStyle/>
              <a:p>
                <a:pPr>
                  <a:defRPr/>
                </a:pPr>
                <a:r>
                  <a:rPr lang="en-US" dirty="0"/>
                  <a:t>Temperature ºF</a:t>
                </a:r>
              </a:p>
            </c:rich>
          </c:tx>
          <c:overlay val="0"/>
        </c:title>
        <c:numFmt formatCode="General" sourceLinked="1"/>
        <c:majorTickMark val="out"/>
        <c:minorTickMark val="none"/>
        <c:tickLblPos val="nextTo"/>
        <c:crossAx val="2134076104"/>
        <c:crosses val="autoZero"/>
        <c:crossBetween val="between"/>
      </c:valAx>
      <c:valAx>
        <c:axId val="2134818632"/>
        <c:scaling>
          <c:orientation val="minMax"/>
          <c:max val="6"/>
        </c:scaling>
        <c:delete val="0"/>
        <c:axPos val="r"/>
        <c:title>
          <c:tx>
            <c:rich>
              <a:bodyPr rot="-5400000" vert="horz"/>
              <a:lstStyle/>
              <a:p>
                <a:pPr>
                  <a:defRPr/>
                </a:pPr>
                <a:r>
                  <a:rPr lang="en-US" dirty="0"/>
                  <a:t>Inches</a:t>
                </a:r>
              </a:p>
            </c:rich>
          </c:tx>
          <c:overlay val="0"/>
        </c:title>
        <c:numFmt formatCode="General" sourceLinked="1"/>
        <c:majorTickMark val="out"/>
        <c:minorTickMark val="none"/>
        <c:tickLblPos val="nextTo"/>
        <c:crossAx val="2047146392"/>
        <c:crosses val="max"/>
        <c:crossBetween val="between"/>
      </c:valAx>
      <c:catAx>
        <c:axId val="2047146392"/>
        <c:scaling>
          <c:orientation val="minMax"/>
        </c:scaling>
        <c:delete val="1"/>
        <c:axPos val="b"/>
        <c:numFmt formatCode="General" sourceLinked="1"/>
        <c:majorTickMark val="out"/>
        <c:minorTickMark val="none"/>
        <c:tickLblPos val="nextTo"/>
        <c:crossAx val="2134818632"/>
        <c:crosses val="autoZero"/>
        <c:auto val="1"/>
        <c:lblAlgn val="ctr"/>
        <c:lblOffset val="100"/>
        <c:noMultiLvlLbl val="0"/>
      </c:catAx>
    </c:plotArea>
    <c:legend>
      <c:legendPos val="b"/>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Charleston, WV Climograph</a:t>
            </a:r>
          </a:p>
        </c:rich>
      </c:tx>
      <c:overlay val="0"/>
    </c:title>
    <c:autoTitleDeleted val="0"/>
    <c:plotArea>
      <c:layout/>
      <c:barChart>
        <c:barDir val="col"/>
        <c:grouping val="clustered"/>
        <c:varyColors val="0"/>
        <c:ser>
          <c:idx val="2"/>
          <c:order val="2"/>
          <c:tx>
            <c:strRef>
              <c:f>'[Chart in Microsoft Office PowerPoint]Sheet1'!$D$1</c:f>
              <c:strCache>
                <c:ptCount val="1"/>
                <c:pt idx="0">
                  <c:v>Precipitation</c:v>
                </c:pt>
              </c:strCache>
            </c:strRef>
          </c:tx>
          <c:spPr>
            <a:solidFill>
              <a:srgbClr val="59D2E7"/>
            </a:solidFill>
          </c:spPr>
          <c:invertIfNegative val="0"/>
          <c:cat>
            <c:strRef>
              <c:f>'[Chart in Microsoft Office PowerPoint]Sheet1'!$A$2:$A$13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'[Chart in Microsoft Office PowerPoint]Sheet1'!$D$2:$D$13</c:f>
              <c:numCache>
                <c:formatCode>General</c:formatCode>
                <c:ptCount val="12"/>
                <c:pt idx="0">
                  <c:v>2.99</c:v>
                </c:pt>
                <c:pt idx="1">
                  <c:v>3.19</c:v>
                </c:pt>
                <c:pt idx="2">
                  <c:v>3.9</c:v>
                </c:pt>
                <c:pt idx="3">
                  <c:v>3.23</c:v>
                </c:pt>
                <c:pt idx="4">
                  <c:v>4.8</c:v>
                </c:pt>
                <c:pt idx="5">
                  <c:v>4.29</c:v>
                </c:pt>
                <c:pt idx="6">
                  <c:v>4.92</c:v>
                </c:pt>
                <c:pt idx="7">
                  <c:v>3.74</c:v>
                </c:pt>
                <c:pt idx="8">
                  <c:v>3.27</c:v>
                </c:pt>
                <c:pt idx="9">
                  <c:v>2.68</c:v>
                </c:pt>
                <c:pt idx="10">
                  <c:v>3.74</c:v>
                </c:pt>
                <c:pt idx="11">
                  <c:v>3.27</c:v>
                </c:pt>
              </c:numCache>
            </c:numRef>
          </c:val>
          <c:extLst>
            <c:ext xmlns:c16="http://schemas.microsoft.com/office/drawing/2014/chart" uri="{C3380CC4-5D6E-409C-BE32-E72D297353CC}">
              <c16:uniqueId val="{00000000-B0AE-EE4C-93D8-ED0330339E9F}"/>
            </c:ext>
          </c:extLst>
        </c:ser>
        <c:dLbls>
          <c:showLegendKey val="0"/>
          <c:showVal val="0"/>
          <c:showCatName val="0"/>
          <c:showSerName val="0"/>
          <c:showPercent val="0"/>
          <c:showBubbleSize val="0"/>
        </c:dLbls>
        <c:gapWidth val="150"/>
        <c:axId val="2125468936"/>
        <c:axId val="2125536104"/>
      </c:barChart>
      <c:lineChart>
        <c:grouping val="standard"/>
        <c:varyColors val="0"/>
        <c:ser>
          <c:idx val="0"/>
          <c:order val="0"/>
          <c:tx>
            <c:strRef>
              <c:f>'[Chart in Microsoft Office PowerPoint]Sheet1'!$B$1</c:f>
              <c:strCache>
                <c:ptCount val="1"/>
                <c:pt idx="0">
                  <c:v>Low</c:v>
                </c:pt>
              </c:strCache>
            </c:strRef>
          </c:tx>
          <c:marker>
            <c:symbol val="none"/>
          </c:marker>
          <c:cat>
            <c:strRef>
              <c:f>'[Chart in Microsoft Office PowerPoint]Sheet1'!$A$2:$A$13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'[Chart in Microsoft Office PowerPoint]Sheet1'!$B$2:$B$13</c:f>
              <c:numCache>
                <c:formatCode>General</c:formatCode>
                <c:ptCount val="12"/>
                <c:pt idx="0">
                  <c:v>26</c:v>
                </c:pt>
                <c:pt idx="1">
                  <c:v>29</c:v>
                </c:pt>
                <c:pt idx="2">
                  <c:v>35</c:v>
                </c:pt>
                <c:pt idx="3">
                  <c:v>44</c:v>
                </c:pt>
                <c:pt idx="4">
                  <c:v>53</c:v>
                </c:pt>
                <c:pt idx="5">
                  <c:v>62</c:v>
                </c:pt>
                <c:pt idx="6">
                  <c:v>66</c:v>
                </c:pt>
                <c:pt idx="7">
                  <c:v>65</c:v>
                </c:pt>
                <c:pt idx="8">
                  <c:v>57</c:v>
                </c:pt>
                <c:pt idx="9">
                  <c:v>45</c:v>
                </c:pt>
                <c:pt idx="10">
                  <c:v>37</c:v>
                </c:pt>
                <c:pt idx="11">
                  <c:v>29</c:v>
                </c:pt>
              </c:numCache>
            </c:numRef>
          </c:val>
          <c:smooth val="0"/>
          <c:extLst>
            <c:ext xmlns:c16="http://schemas.microsoft.com/office/drawing/2014/chart" uri="{C3380CC4-5D6E-409C-BE32-E72D297353CC}">
              <c16:uniqueId val="{00000001-B0AE-EE4C-93D8-ED0330339E9F}"/>
            </c:ext>
          </c:extLst>
        </c:ser>
        <c:ser>
          <c:idx val="1"/>
          <c:order val="1"/>
          <c:tx>
            <c:strRef>
              <c:f>'[Chart in Microsoft Office PowerPoint]Sheet1'!$C$1</c:f>
              <c:strCache>
                <c:ptCount val="1"/>
                <c:pt idx="0">
                  <c:v>High</c:v>
                </c:pt>
              </c:strCache>
            </c:strRef>
          </c:tx>
          <c:marker>
            <c:symbol val="none"/>
          </c:marker>
          <c:cat>
            <c:strRef>
              <c:f>'[Chart in Microsoft Office PowerPoint]Sheet1'!$A$2:$A$13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'[Chart in Microsoft Office PowerPoint]Sheet1'!$C$2:$C$13</c:f>
              <c:numCache>
                <c:formatCode>General</c:formatCode>
                <c:ptCount val="12"/>
                <c:pt idx="0">
                  <c:v>42</c:v>
                </c:pt>
                <c:pt idx="1">
                  <c:v>47</c:v>
                </c:pt>
                <c:pt idx="2">
                  <c:v>56</c:v>
                </c:pt>
                <c:pt idx="3">
                  <c:v>68</c:v>
                </c:pt>
                <c:pt idx="4">
                  <c:v>75</c:v>
                </c:pt>
                <c:pt idx="5">
                  <c:v>82</c:v>
                </c:pt>
                <c:pt idx="6">
                  <c:v>85</c:v>
                </c:pt>
                <c:pt idx="7">
                  <c:v>84</c:v>
                </c:pt>
                <c:pt idx="8">
                  <c:v>78</c:v>
                </c:pt>
                <c:pt idx="9">
                  <c:v>68</c:v>
                </c:pt>
                <c:pt idx="10">
                  <c:v>57</c:v>
                </c:pt>
                <c:pt idx="11">
                  <c:v>46</c:v>
                </c:pt>
              </c:numCache>
            </c:numRef>
          </c:val>
          <c:smooth val="0"/>
          <c:extLst>
            <c:ext xmlns:c16="http://schemas.microsoft.com/office/drawing/2014/chart" uri="{C3380CC4-5D6E-409C-BE32-E72D297353CC}">
              <c16:uniqueId val="{00000002-B0AE-EE4C-93D8-ED0330339E9F}"/>
            </c:ext>
          </c:extLst>
        </c:ser>
        <c:dLbls>
          <c:showLegendKey val="0"/>
          <c:showVal val="0"/>
          <c:showCatName val="0"/>
          <c:showSerName val="0"/>
          <c:showPercent val="0"/>
          <c:showBubbleSize val="0"/>
        </c:dLbls>
        <c:marker val="1"/>
        <c:smooth val="0"/>
        <c:axId val="2047353064"/>
        <c:axId val="2125644776"/>
      </c:lineChart>
      <c:catAx>
        <c:axId val="2047353064"/>
        <c:scaling>
          <c:orientation val="minMax"/>
        </c:scaling>
        <c:delete val="0"/>
        <c:axPos val="b"/>
        <c:numFmt formatCode="General" sourceLinked="0"/>
        <c:majorTickMark val="out"/>
        <c:minorTickMark val="none"/>
        <c:tickLblPos val="nextTo"/>
        <c:crossAx val="2125644776"/>
        <c:crosses val="autoZero"/>
        <c:auto val="1"/>
        <c:lblAlgn val="ctr"/>
        <c:lblOffset val="100"/>
        <c:noMultiLvlLbl val="0"/>
      </c:catAx>
      <c:valAx>
        <c:axId val="2125644776"/>
        <c:scaling>
          <c:orientation val="minMax"/>
        </c:scaling>
        <c:delete val="0"/>
        <c:axPos val="l"/>
        <c:majorGridlines/>
        <c:title>
          <c:tx>
            <c:rich>
              <a:bodyPr rot="-5400000" vert="horz"/>
              <a:lstStyle/>
              <a:p>
                <a:pPr>
                  <a:defRPr/>
                </a:pPr>
                <a:r>
                  <a:rPr lang="en-US" dirty="0"/>
                  <a:t>Temperature</a:t>
                </a:r>
                <a:r>
                  <a:rPr lang="en-US" baseline="0" dirty="0"/>
                  <a:t> </a:t>
                </a:r>
                <a:r>
                  <a:rPr lang="en-US" dirty="0"/>
                  <a:t>ºF</a:t>
                </a:r>
              </a:p>
            </c:rich>
          </c:tx>
          <c:overlay val="0"/>
        </c:title>
        <c:numFmt formatCode="General" sourceLinked="1"/>
        <c:majorTickMark val="out"/>
        <c:minorTickMark val="none"/>
        <c:tickLblPos val="nextTo"/>
        <c:crossAx val="2047353064"/>
        <c:crosses val="autoZero"/>
        <c:crossBetween val="between"/>
        <c:minorUnit val="2"/>
      </c:valAx>
      <c:valAx>
        <c:axId val="2125536104"/>
        <c:scaling>
          <c:orientation val="minMax"/>
          <c:max val="5"/>
        </c:scaling>
        <c:delete val="0"/>
        <c:axPos val="r"/>
        <c:title>
          <c:tx>
            <c:rich>
              <a:bodyPr rot="-5400000" vert="horz"/>
              <a:lstStyle/>
              <a:p>
                <a:pPr>
                  <a:defRPr/>
                </a:pPr>
                <a:r>
                  <a:rPr lang="en-US" dirty="0"/>
                  <a:t>Inches</a:t>
                </a:r>
              </a:p>
            </c:rich>
          </c:tx>
          <c:overlay val="0"/>
        </c:title>
        <c:numFmt formatCode="General" sourceLinked="1"/>
        <c:majorTickMark val="out"/>
        <c:minorTickMark val="none"/>
        <c:tickLblPos val="nextTo"/>
        <c:crossAx val="2125468936"/>
        <c:crosses val="max"/>
        <c:crossBetween val="between"/>
        <c:majorUnit val="1"/>
        <c:minorUnit val="0.1"/>
      </c:valAx>
      <c:catAx>
        <c:axId val="2125468936"/>
        <c:scaling>
          <c:orientation val="minMax"/>
        </c:scaling>
        <c:delete val="1"/>
        <c:axPos val="b"/>
        <c:numFmt formatCode="General" sourceLinked="1"/>
        <c:majorTickMark val="out"/>
        <c:minorTickMark val="none"/>
        <c:tickLblPos val="nextTo"/>
        <c:crossAx val="2125536104"/>
        <c:crosses val="autoZero"/>
        <c:auto val="1"/>
        <c:lblAlgn val="ctr"/>
        <c:lblOffset val="100"/>
        <c:noMultiLvlLbl val="0"/>
      </c:catAx>
    </c:plotArea>
    <c:legend>
      <c:legendPos val="b"/>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Sydney,</a:t>
            </a:r>
            <a:r>
              <a:rPr lang="en-US" baseline="0" dirty="0"/>
              <a:t> AU Climograph</a:t>
            </a:r>
            <a:endParaRPr lang="en-US" dirty="0"/>
          </a:p>
        </c:rich>
      </c:tx>
      <c:overlay val="0"/>
    </c:title>
    <c:autoTitleDeleted val="0"/>
    <c:plotArea>
      <c:layout/>
      <c:barChart>
        <c:barDir val="col"/>
        <c:grouping val="stacked"/>
        <c:varyColors val="0"/>
        <c:ser>
          <c:idx val="2"/>
          <c:order val="2"/>
          <c:tx>
            <c:strRef>
              <c:f>'[Chart in Microsoft Office PowerPoint]Sheet1'!$D$1</c:f>
              <c:strCache>
                <c:ptCount val="1"/>
                <c:pt idx="0">
                  <c:v>Precipitation</c:v>
                </c:pt>
              </c:strCache>
            </c:strRef>
          </c:tx>
          <c:spPr>
            <a:solidFill>
              <a:srgbClr val="5DD3E6"/>
            </a:solidFill>
          </c:spPr>
          <c:invertIfNegative val="0"/>
          <c:cat>
            <c:strRef>
              <c:f>'[Chart in Microsoft Office PowerPoint]Sheet1'!$A$2:$A$13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'[Chart in Microsoft Office PowerPoint]Sheet1'!$D$2:$D$13</c:f>
              <c:numCache>
                <c:formatCode>General</c:formatCode>
                <c:ptCount val="12"/>
                <c:pt idx="0">
                  <c:v>4.96</c:v>
                </c:pt>
                <c:pt idx="1">
                  <c:v>5.79</c:v>
                </c:pt>
                <c:pt idx="2">
                  <c:v>6</c:v>
                </c:pt>
                <c:pt idx="3">
                  <c:v>4.41</c:v>
                </c:pt>
                <c:pt idx="4">
                  <c:v>4.33</c:v>
                </c:pt>
                <c:pt idx="5">
                  <c:v>5.98</c:v>
                </c:pt>
                <c:pt idx="6">
                  <c:v>2.91</c:v>
                </c:pt>
                <c:pt idx="7">
                  <c:v>3.66</c:v>
                </c:pt>
                <c:pt idx="8">
                  <c:v>2.36</c:v>
                </c:pt>
                <c:pt idx="9">
                  <c:v>3.62</c:v>
                </c:pt>
                <c:pt idx="10">
                  <c:v>4.0599999999999996</c:v>
                </c:pt>
                <c:pt idx="11">
                  <c:v>3.35</c:v>
                </c:pt>
              </c:numCache>
            </c:numRef>
          </c:val>
          <c:extLst>
            <c:ext xmlns:c16="http://schemas.microsoft.com/office/drawing/2014/chart" uri="{C3380CC4-5D6E-409C-BE32-E72D297353CC}">
              <c16:uniqueId val="{00000000-403E-574B-A8ED-1E476F56F94E}"/>
            </c:ext>
          </c:extLst>
        </c:ser>
        <c:dLbls>
          <c:showLegendKey val="0"/>
          <c:showVal val="0"/>
          <c:showCatName val="0"/>
          <c:showSerName val="0"/>
          <c:showPercent val="0"/>
          <c:showBubbleSize val="0"/>
        </c:dLbls>
        <c:gapWidth val="150"/>
        <c:overlap val="100"/>
        <c:axId val="2047146392"/>
        <c:axId val="2134818632"/>
      </c:barChart>
      <c:lineChart>
        <c:grouping val="standard"/>
        <c:varyColors val="0"/>
        <c:ser>
          <c:idx val="0"/>
          <c:order val="0"/>
          <c:tx>
            <c:strRef>
              <c:f>'[Chart in Microsoft Office PowerPoint]Sheet1'!$B$1</c:f>
              <c:strCache>
                <c:ptCount val="1"/>
                <c:pt idx="0">
                  <c:v>Low</c:v>
                </c:pt>
              </c:strCache>
            </c:strRef>
          </c:tx>
          <c:marker>
            <c:symbol val="none"/>
          </c:marker>
          <c:cat>
            <c:strRef>
              <c:f>'[Chart in Microsoft Office PowerPoint]Sheet1'!$A$2:$A$13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'[Chart in Microsoft Office PowerPoint]Sheet1'!$B$2:$B$13</c:f>
              <c:numCache>
                <c:formatCode>General</c:formatCode>
                <c:ptCount val="12"/>
                <c:pt idx="0">
                  <c:v>65</c:v>
                </c:pt>
                <c:pt idx="1">
                  <c:v>65</c:v>
                </c:pt>
                <c:pt idx="2">
                  <c:v>62</c:v>
                </c:pt>
                <c:pt idx="3">
                  <c:v>57</c:v>
                </c:pt>
                <c:pt idx="4">
                  <c:v>51</c:v>
                </c:pt>
                <c:pt idx="5">
                  <c:v>47</c:v>
                </c:pt>
                <c:pt idx="6">
                  <c:v>45</c:v>
                </c:pt>
                <c:pt idx="7">
                  <c:v>46</c:v>
                </c:pt>
                <c:pt idx="8">
                  <c:v>50</c:v>
                </c:pt>
                <c:pt idx="9">
                  <c:v>55</c:v>
                </c:pt>
                <c:pt idx="10">
                  <c:v>59</c:v>
                </c:pt>
                <c:pt idx="11">
                  <c:v>63</c:v>
                </c:pt>
              </c:numCache>
            </c:numRef>
          </c:val>
          <c:smooth val="0"/>
          <c:extLst>
            <c:ext xmlns:c16="http://schemas.microsoft.com/office/drawing/2014/chart" uri="{C3380CC4-5D6E-409C-BE32-E72D297353CC}">
              <c16:uniqueId val="{00000001-403E-574B-A8ED-1E476F56F94E}"/>
            </c:ext>
          </c:extLst>
        </c:ser>
        <c:ser>
          <c:idx val="1"/>
          <c:order val="1"/>
          <c:tx>
            <c:strRef>
              <c:f>'[Chart in Microsoft Office PowerPoint]Sheet1'!$C$1</c:f>
              <c:strCache>
                <c:ptCount val="1"/>
                <c:pt idx="0">
                  <c:v>High</c:v>
                </c:pt>
              </c:strCache>
            </c:strRef>
          </c:tx>
          <c:marker>
            <c:symbol val="none"/>
          </c:marker>
          <c:cat>
            <c:strRef>
              <c:f>'[Chart in Microsoft Office PowerPoint]Sheet1'!$A$2:$A$13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'[Chart in Microsoft Office PowerPoint]Sheet1'!$C$2:$C$13</c:f>
              <c:numCache>
                <c:formatCode>General</c:formatCode>
                <c:ptCount val="12"/>
                <c:pt idx="0">
                  <c:v>79</c:v>
                </c:pt>
                <c:pt idx="1">
                  <c:v>79</c:v>
                </c:pt>
                <c:pt idx="2">
                  <c:v>78</c:v>
                </c:pt>
                <c:pt idx="3">
                  <c:v>74</c:v>
                </c:pt>
                <c:pt idx="4">
                  <c:v>68</c:v>
                </c:pt>
                <c:pt idx="5">
                  <c:v>64</c:v>
                </c:pt>
                <c:pt idx="6">
                  <c:v>63</c:v>
                </c:pt>
                <c:pt idx="7">
                  <c:v>65</c:v>
                </c:pt>
                <c:pt idx="8">
                  <c:v>69</c:v>
                </c:pt>
                <c:pt idx="9">
                  <c:v>73</c:v>
                </c:pt>
                <c:pt idx="10">
                  <c:v>76</c:v>
                </c:pt>
                <c:pt idx="11">
                  <c:v>78</c:v>
                </c:pt>
              </c:numCache>
            </c:numRef>
          </c:val>
          <c:smooth val="0"/>
          <c:extLst>
            <c:ext xmlns:c16="http://schemas.microsoft.com/office/drawing/2014/chart" uri="{C3380CC4-5D6E-409C-BE32-E72D297353CC}">
              <c16:uniqueId val="{00000002-403E-574B-A8ED-1E476F56F94E}"/>
            </c:ext>
          </c:extLst>
        </c:ser>
        <c:dLbls>
          <c:showLegendKey val="0"/>
          <c:showVal val="0"/>
          <c:showCatName val="0"/>
          <c:showSerName val="0"/>
          <c:showPercent val="0"/>
          <c:showBubbleSize val="0"/>
        </c:dLbls>
        <c:marker val="1"/>
        <c:smooth val="0"/>
        <c:axId val="2134076104"/>
        <c:axId val="2047524136"/>
      </c:lineChart>
      <c:catAx>
        <c:axId val="2134076104"/>
        <c:scaling>
          <c:orientation val="minMax"/>
        </c:scaling>
        <c:delete val="0"/>
        <c:axPos val="b"/>
        <c:numFmt formatCode="General" sourceLinked="0"/>
        <c:majorTickMark val="out"/>
        <c:minorTickMark val="none"/>
        <c:tickLblPos val="nextTo"/>
        <c:crossAx val="2047524136"/>
        <c:crosses val="autoZero"/>
        <c:auto val="1"/>
        <c:lblAlgn val="ctr"/>
        <c:lblOffset val="100"/>
        <c:noMultiLvlLbl val="0"/>
      </c:catAx>
      <c:valAx>
        <c:axId val="2047524136"/>
        <c:scaling>
          <c:orientation val="minMax"/>
        </c:scaling>
        <c:delete val="0"/>
        <c:axPos val="l"/>
        <c:majorGridlines/>
        <c:title>
          <c:tx>
            <c:rich>
              <a:bodyPr rot="-5400000" vert="horz"/>
              <a:lstStyle/>
              <a:p>
                <a:pPr>
                  <a:defRPr/>
                </a:pPr>
                <a:r>
                  <a:rPr lang="en-US" dirty="0"/>
                  <a:t>Temperature ºF</a:t>
                </a:r>
              </a:p>
            </c:rich>
          </c:tx>
          <c:overlay val="0"/>
        </c:title>
        <c:numFmt formatCode="General" sourceLinked="1"/>
        <c:majorTickMark val="out"/>
        <c:minorTickMark val="none"/>
        <c:tickLblPos val="nextTo"/>
        <c:crossAx val="2134076104"/>
        <c:crosses val="autoZero"/>
        <c:crossBetween val="between"/>
      </c:valAx>
      <c:valAx>
        <c:axId val="2134818632"/>
        <c:scaling>
          <c:orientation val="minMax"/>
          <c:max val="6"/>
        </c:scaling>
        <c:delete val="0"/>
        <c:axPos val="r"/>
        <c:title>
          <c:tx>
            <c:rich>
              <a:bodyPr rot="-5400000" vert="horz"/>
              <a:lstStyle/>
              <a:p>
                <a:pPr>
                  <a:defRPr/>
                </a:pPr>
                <a:r>
                  <a:rPr lang="en-US" dirty="0"/>
                  <a:t>Inches</a:t>
                </a:r>
              </a:p>
            </c:rich>
          </c:tx>
          <c:overlay val="0"/>
        </c:title>
        <c:numFmt formatCode="General" sourceLinked="1"/>
        <c:majorTickMark val="out"/>
        <c:minorTickMark val="none"/>
        <c:tickLblPos val="nextTo"/>
        <c:crossAx val="2047146392"/>
        <c:crosses val="max"/>
        <c:crossBetween val="between"/>
      </c:valAx>
      <c:catAx>
        <c:axId val="2047146392"/>
        <c:scaling>
          <c:orientation val="minMax"/>
        </c:scaling>
        <c:delete val="1"/>
        <c:axPos val="b"/>
        <c:numFmt formatCode="General" sourceLinked="1"/>
        <c:majorTickMark val="out"/>
        <c:minorTickMark val="none"/>
        <c:tickLblPos val="nextTo"/>
        <c:crossAx val="2134818632"/>
        <c:crosses val="autoZero"/>
        <c:auto val="1"/>
        <c:lblAlgn val="ctr"/>
        <c:lblOffset val="100"/>
        <c:noMultiLvlLbl val="0"/>
      </c:catAx>
    </c:plotArea>
    <c:legend>
      <c:legendPos val="b"/>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Charleston, WV Climograph</a:t>
            </a:r>
          </a:p>
        </c:rich>
      </c:tx>
      <c:overlay val="0"/>
    </c:title>
    <c:autoTitleDeleted val="0"/>
    <c:plotArea>
      <c:layout/>
      <c:barChart>
        <c:barDir val="col"/>
        <c:grouping val="clustered"/>
        <c:varyColors val="0"/>
        <c:ser>
          <c:idx val="2"/>
          <c:order val="2"/>
          <c:tx>
            <c:strRef>
              <c:f>'[Chart in Microsoft Office PowerPoint]Sheet1'!$D$1</c:f>
              <c:strCache>
                <c:ptCount val="1"/>
                <c:pt idx="0">
                  <c:v>Precipitation</c:v>
                </c:pt>
              </c:strCache>
            </c:strRef>
          </c:tx>
          <c:spPr>
            <a:solidFill>
              <a:srgbClr val="59D2E7"/>
            </a:solidFill>
          </c:spPr>
          <c:invertIfNegative val="0"/>
          <c:cat>
            <c:strRef>
              <c:f>'[Chart in Microsoft Office PowerPoint]Sheet1'!$A$2:$A$13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'[Chart in Microsoft Office PowerPoint]Sheet1'!$D$2:$D$13</c:f>
              <c:numCache>
                <c:formatCode>General</c:formatCode>
                <c:ptCount val="12"/>
                <c:pt idx="0">
                  <c:v>2.99</c:v>
                </c:pt>
                <c:pt idx="1">
                  <c:v>3.19</c:v>
                </c:pt>
                <c:pt idx="2">
                  <c:v>3.9</c:v>
                </c:pt>
                <c:pt idx="3">
                  <c:v>3.23</c:v>
                </c:pt>
                <c:pt idx="4">
                  <c:v>4.8</c:v>
                </c:pt>
                <c:pt idx="5">
                  <c:v>4.29</c:v>
                </c:pt>
                <c:pt idx="6">
                  <c:v>4.92</c:v>
                </c:pt>
                <c:pt idx="7">
                  <c:v>3.74</c:v>
                </c:pt>
                <c:pt idx="8">
                  <c:v>3.27</c:v>
                </c:pt>
                <c:pt idx="9">
                  <c:v>2.68</c:v>
                </c:pt>
                <c:pt idx="10">
                  <c:v>3.74</c:v>
                </c:pt>
                <c:pt idx="11">
                  <c:v>3.27</c:v>
                </c:pt>
              </c:numCache>
            </c:numRef>
          </c:val>
          <c:extLst>
            <c:ext xmlns:c16="http://schemas.microsoft.com/office/drawing/2014/chart" uri="{C3380CC4-5D6E-409C-BE32-E72D297353CC}">
              <c16:uniqueId val="{00000000-EF18-0143-973E-9DD759971176}"/>
            </c:ext>
          </c:extLst>
        </c:ser>
        <c:dLbls>
          <c:showLegendKey val="0"/>
          <c:showVal val="0"/>
          <c:showCatName val="0"/>
          <c:showSerName val="0"/>
          <c:showPercent val="0"/>
          <c:showBubbleSize val="0"/>
        </c:dLbls>
        <c:gapWidth val="150"/>
        <c:axId val="2125468936"/>
        <c:axId val="2125536104"/>
      </c:barChart>
      <c:lineChart>
        <c:grouping val="standard"/>
        <c:varyColors val="0"/>
        <c:ser>
          <c:idx val="0"/>
          <c:order val="0"/>
          <c:tx>
            <c:strRef>
              <c:f>'[Chart in Microsoft Office PowerPoint]Sheet1'!$B$1</c:f>
              <c:strCache>
                <c:ptCount val="1"/>
                <c:pt idx="0">
                  <c:v>Low</c:v>
                </c:pt>
              </c:strCache>
            </c:strRef>
          </c:tx>
          <c:marker>
            <c:symbol val="none"/>
          </c:marker>
          <c:cat>
            <c:strRef>
              <c:f>'[Chart in Microsoft Office PowerPoint]Sheet1'!$A$2:$A$13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'[Chart in Microsoft Office PowerPoint]Sheet1'!$B$2:$B$13</c:f>
              <c:numCache>
                <c:formatCode>General</c:formatCode>
                <c:ptCount val="12"/>
                <c:pt idx="0">
                  <c:v>26</c:v>
                </c:pt>
                <c:pt idx="1">
                  <c:v>29</c:v>
                </c:pt>
                <c:pt idx="2">
                  <c:v>35</c:v>
                </c:pt>
                <c:pt idx="3">
                  <c:v>44</c:v>
                </c:pt>
                <c:pt idx="4">
                  <c:v>53</c:v>
                </c:pt>
                <c:pt idx="5">
                  <c:v>62</c:v>
                </c:pt>
                <c:pt idx="6">
                  <c:v>66</c:v>
                </c:pt>
                <c:pt idx="7">
                  <c:v>65</c:v>
                </c:pt>
                <c:pt idx="8">
                  <c:v>57</c:v>
                </c:pt>
                <c:pt idx="9">
                  <c:v>45</c:v>
                </c:pt>
                <c:pt idx="10">
                  <c:v>37</c:v>
                </c:pt>
                <c:pt idx="11">
                  <c:v>29</c:v>
                </c:pt>
              </c:numCache>
            </c:numRef>
          </c:val>
          <c:smooth val="0"/>
          <c:extLst>
            <c:ext xmlns:c16="http://schemas.microsoft.com/office/drawing/2014/chart" uri="{C3380CC4-5D6E-409C-BE32-E72D297353CC}">
              <c16:uniqueId val="{00000001-EF18-0143-973E-9DD759971176}"/>
            </c:ext>
          </c:extLst>
        </c:ser>
        <c:ser>
          <c:idx val="1"/>
          <c:order val="1"/>
          <c:tx>
            <c:strRef>
              <c:f>'[Chart in Microsoft Office PowerPoint]Sheet1'!$C$1</c:f>
              <c:strCache>
                <c:ptCount val="1"/>
                <c:pt idx="0">
                  <c:v>High</c:v>
                </c:pt>
              </c:strCache>
            </c:strRef>
          </c:tx>
          <c:marker>
            <c:symbol val="none"/>
          </c:marker>
          <c:cat>
            <c:strRef>
              <c:f>'[Chart in Microsoft Office PowerPoint]Sheet1'!$A$2:$A$13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'[Chart in Microsoft Office PowerPoint]Sheet1'!$C$2:$C$13</c:f>
              <c:numCache>
                <c:formatCode>General</c:formatCode>
                <c:ptCount val="12"/>
                <c:pt idx="0">
                  <c:v>42</c:v>
                </c:pt>
                <c:pt idx="1">
                  <c:v>47</c:v>
                </c:pt>
                <c:pt idx="2">
                  <c:v>56</c:v>
                </c:pt>
                <c:pt idx="3">
                  <c:v>68</c:v>
                </c:pt>
                <c:pt idx="4">
                  <c:v>75</c:v>
                </c:pt>
                <c:pt idx="5">
                  <c:v>82</c:v>
                </c:pt>
                <c:pt idx="6">
                  <c:v>85</c:v>
                </c:pt>
                <c:pt idx="7">
                  <c:v>84</c:v>
                </c:pt>
                <c:pt idx="8">
                  <c:v>78</c:v>
                </c:pt>
                <c:pt idx="9">
                  <c:v>68</c:v>
                </c:pt>
                <c:pt idx="10">
                  <c:v>57</c:v>
                </c:pt>
                <c:pt idx="11">
                  <c:v>46</c:v>
                </c:pt>
              </c:numCache>
            </c:numRef>
          </c:val>
          <c:smooth val="0"/>
          <c:extLst>
            <c:ext xmlns:c16="http://schemas.microsoft.com/office/drawing/2014/chart" uri="{C3380CC4-5D6E-409C-BE32-E72D297353CC}">
              <c16:uniqueId val="{00000002-EF18-0143-973E-9DD759971176}"/>
            </c:ext>
          </c:extLst>
        </c:ser>
        <c:dLbls>
          <c:showLegendKey val="0"/>
          <c:showVal val="0"/>
          <c:showCatName val="0"/>
          <c:showSerName val="0"/>
          <c:showPercent val="0"/>
          <c:showBubbleSize val="0"/>
        </c:dLbls>
        <c:marker val="1"/>
        <c:smooth val="0"/>
        <c:axId val="2047353064"/>
        <c:axId val="2125644776"/>
      </c:lineChart>
      <c:catAx>
        <c:axId val="2047353064"/>
        <c:scaling>
          <c:orientation val="minMax"/>
        </c:scaling>
        <c:delete val="0"/>
        <c:axPos val="b"/>
        <c:numFmt formatCode="General" sourceLinked="0"/>
        <c:majorTickMark val="out"/>
        <c:minorTickMark val="none"/>
        <c:tickLblPos val="nextTo"/>
        <c:crossAx val="2125644776"/>
        <c:crosses val="autoZero"/>
        <c:auto val="1"/>
        <c:lblAlgn val="ctr"/>
        <c:lblOffset val="100"/>
        <c:noMultiLvlLbl val="0"/>
      </c:catAx>
      <c:valAx>
        <c:axId val="2125644776"/>
        <c:scaling>
          <c:orientation val="minMax"/>
        </c:scaling>
        <c:delete val="0"/>
        <c:axPos val="l"/>
        <c:majorGridlines/>
        <c:title>
          <c:tx>
            <c:rich>
              <a:bodyPr rot="-5400000" vert="horz"/>
              <a:lstStyle/>
              <a:p>
                <a:pPr>
                  <a:defRPr/>
                </a:pPr>
                <a:r>
                  <a:rPr lang="en-US" dirty="0"/>
                  <a:t>Temperature</a:t>
                </a:r>
                <a:r>
                  <a:rPr lang="en-US" baseline="0" dirty="0"/>
                  <a:t> </a:t>
                </a:r>
                <a:r>
                  <a:rPr lang="en-US" dirty="0"/>
                  <a:t>ºF</a:t>
                </a:r>
              </a:p>
            </c:rich>
          </c:tx>
          <c:overlay val="0"/>
        </c:title>
        <c:numFmt formatCode="General" sourceLinked="1"/>
        <c:majorTickMark val="out"/>
        <c:minorTickMark val="none"/>
        <c:tickLblPos val="nextTo"/>
        <c:crossAx val="2047353064"/>
        <c:crosses val="autoZero"/>
        <c:crossBetween val="between"/>
        <c:minorUnit val="2"/>
      </c:valAx>
      <c:valAx>
        <c:axId val="2125536104"/>
        <c:scaling>
          <c:orientation val="minMax"/>
          <c:max val="5"/>
        </c:scaling>
        <c:delete val="0"/>
        <c:axPos val="r"/>
        <c:title>
          <c:tx>
            <c:rich>
              <a:bodyPr rot="-5400000" vert="horz"/>
              <a:lstStyle/>
              <a:p>
                <a:pPr>
                  <a:defRPr/>
                </a:pPr>
                <a:r>
                  <a:rPr lang="en-US" dirty="0"/>
                  <a:t>Inches</a:t>
                </a:r>
              </a:p>
            </c:rich>
          </c:tx>
          <c:overlay val="0"/>
        </c:title>
        <c:numFmt formatCode="General" sourceLinked="1"/>
        <c:majorTickMark val="out"/>
        <c:minorTickMark val="none"/>
        <c:tickLblPos val="nextTo"/>
        <c:crossAx val="2125468936"/>
        <c:crosses val="max"/>
        <c:crossBetween val="between"/>
        <c:majorUnit val="1"/>
        <c:minorUnit val="0.1"/>
      </c:valAx>
      <c:catAx>
        <c:axId val="2125468936"/>
        <c:scaling>
          <c:orientation val="minMax"/>
        </c:scaling>
        <c:delete val="1"/>
        <c:axPos val="b"/>
        <c:numFmt formatCode="General" sourceLinked="1"/>
        <c:majorTickMark val="out"/>
        <c:minorTickMark val="none"/>
        <c:tickLblPos val="nextTo"/>
        <c:crossAx val="2125536104"/>
        <c:crosses val="autoZero"/>
        <c:auto val="1"/>
        <c:lblAlgn val="ctr"/>
        <c:lblOffset val="100"/>
        <c:noMultiLvlLbl val="0"/>
      </c:catAx>
    </c:plotArea>
    <c:legend>
      <c:legendPos val="b"/>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Sydney,</a:t>
            </a:r>
            <a:r>
              <a:rPr lang="en-US" baseline="0" dirty="0"/>
              <a:t> AU Climograph</a:t>
            </a:r>
            <a:endParaRPr lang="en-US" dirty="0"/>
          </a:p>
        </c:rich>
      </c:tx>
      <c:overlay val="0"/>
    </c:title>
    <c:autoTitleDeleted val="0"/>
    <c:plotArea>
      <c:layout/>
      <c:barChart>
        <c:barDir val="col"/>
        <c:grouping val="stacked"/>
        <c:varyColors val="0"/>
        <c:ser>
          <c:idx val="2"/>
          <c:order val="2"/>
          <c:tx>
            <c:strRef>
              <c:f>'[Chart in Microsoft Office PowerPoint]Sheet1'!$D$1</c:f>
              <c:strCache>
                <c:ptCount val="1"/>
                <c:pt idx="0">
                  <c:v>Precipitation</c:v>
                </c:pt>
              </c:strCache>
            </c:strRef>
          </c:tx>
          <c:spPr>
            <a:solidFill>
              <a:srgbClr val="5DD3E6"/>
            </a:solidFill>
          </c:spPr>
          <c:invertIfNegative val="0"/>
          <c:cat>
            <c:strRef>
              <c:f>'[Chart in Microsoft Office PowerPoint]Sheet1'!$A$2:$A$13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'[Chart in Microsoft Office PowerPoint]Sheet1'!$D$2:$D$13</c:f>
              <c:numCache>
                <c:formatCode>General</c:formatCode>
                <c:ptCount val="12"/>
                <c:pt idx="0">
                  <c:v>4.96</c:v>
                </c:pt>
                <c:pt idx="1">
                  <c:v>5.79</c:v>
                </c:pt>
                <c:pt idx="2">
                  <c:v>6</c:v>
                </c:pt>
                <c:pt idx="3">
                  <c:v>4.41</c:v>
                </c:pt>
                <c:pt idx="4">
                  <c:v>4.33</c:v>
                </c:pt>
                <c:pt idx="5">
                  <c:v>5.98</c:v>
                </c:pt>
                <c:pt idx="6">
                  <c:v>2.91</c:v>
                </c:pt>
                <c:pt idx="7">
                  <c:v>3.66</c:v>
                </c:pt>
                <c:pt idx="8">
                  <c:v>2.36</c:v>
                </c:pt>
                <c:pt idx="9">
                  <c:v>3.62</c:v>
                </c:pt>
                <c:pt idx="10">
                  <c:v>4.0599999999999996</c:v>
                </c:pt>
                <c:pt idx="11">
                  <c:v>3.35</c:v>
                </c:pt>
              </c:numCache>
            </c:numRef>
          </c:val>
          <c:extLst>
            <c:ext xmlns:c16="http://schemas.microsoft.com/office/drawing/2014/chart" uri="{C3380CC4-5D6E-409C-BE32-E72D297353CC}">
              <c16:uniqueId val="{00000000-8857-314F-B3F6-8E0C02711967}"/>
            </c:ext>
          </c:extLst>
        </c:ser>
        <c:dLbls>
          <c:showLegendKey val="0"/>
          <c:showVal val="0"/>
          <c:showCatName val="0"/>
          <c:showSerName val="0"/>
          <c:showPercent val="0"/>
          <c:showBubbleSize val="0"/>
        </c:dLbls>
        <c:gapWidth val="150"/>
        <c:overlap val="100"/>
        <c:axId val="2047146392"/>
        <c:axId val="2134818632"/>
      </c:barChart>
      <c:lineChart>
        <c:grouping val="standard"/>
        <c:varyColors val="0"/>
        <c:ser>
          <c:idx val="0"/>
          <c:order val="0"/>
          <c:tx>
            <c:strRef>
              <c:f>'[Chart in Microsoft Office PowerPoint]Sheet1'!$B$1</c:f>
              <c:strCache>
                <c:ptCount val="1"/>
                <c:pt idx="0">
                  <c:v>Low</c:v>
                </c:pt>
              </c:strCache>
            </c:strRef>
          </c:tx>
          <c:marker>
            <c:symbol val="none"/>
          </c:marker>
          <c:cat>
            <c:strRef>
              <c:f>'[Chart in Microsoft Office PowerPoint]Sheet1'!$A$2:$A$13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'[Chart in Microsoft Office PowerPoint]Sheet1'!$B$2:$B$13</c:f>
              <c:numCache>
                <c:formatCode>General</c:formatCode>
                <c:ptCount val="12"/>
                <c:pt idx="0">
                  <c:v>65</c:v>
                </c:pt>
                <c:pt idx="1">
                  <c:v>65</c:v>
                </c:pt>
                <c:pt idx="2">
                  <c:v>62</c:v>
                </c:pt>
                <c:pt idx="3">
                  <c:v>57</c:v>
                </c:pt>
                <c:pt idx="4">
                  <c:v>51</c:v>
                </c:pt>
                <c:pt idx="5">
                  <c:v>47</c:v>
                </c:pt>
                <c:pt idx="6">
                  <c:v>45</c:v>
                </c:pt>
                <c:pt idx="7">
                  <c:v>46</c:v>
                </c:pt>
                <c:pt idx="8">
                  <c:v>50</c:v>
                </c:pt>
                <c:pt idx="9">
                  <c:v>55</c:v>
                </c:pt>
                <c:pt idx="10">
                  <c:v>59</c:v>
                </c:pt>
                <c:pt idx="11">
                  <c:v>63</c:v>
                </c:pt>
              </c:numCache>
            </c:numRef>
          </c:val>
          <c:smooth val="0"/>
          <c:extLst>
            <c:ext xmlns:c16="http://schemas.microsoft.com/office/drawing/2014/chart" uri="{C3380CC4-5D6E-409C-BE32-E72D297353CC}">
              <c16:uniqueId val="{00000001-8857-314F-B3F6-8E0C02711967}"/>
            </c:ext>
          </c:extLst>
        </c:ser>
        <c:ser>
          <c:idx val="1"/>
          <c:order val="1"/>
          <c:tx>
            <c:strRef>
              <c:f>'[Chart in Microsoft Office PowerPoint]Sheet1'!$C$1</c:f>
              <c:strCache>
                <c:ptCount val="1"/>
                <c:pt idx="0">
                  <c:v>High</c:v>
                </c:pt>
              </c:strCache>
            </c:strRef>
          </c:tx>
          <c:marker>
            <c:symbol val="none"/>
          </c:marker>
          <c:cat>
            <c:strRef>
              <c:f>'[Chart in Microsoft Office PowerPoint]Sheet1'!$A$2:$A$13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'[Chart in Microsoft Office PowerPoint]Sheet1'!$C$2:$C$13</c:f>
              <c:numCache>
                <c:formatCode>General</c:formatCode>
                <c:ptCount val="12"/>
                <c:pt idx="0">
                  <c:v>79</c:v>
                </c:pt>
                <c:pt idx="1">
                  <c:v>79</c:v>
                </c:pt>
                <c:pt idx="2">
                  <c:v>78</c:v>
                </c:pt>
                <c:pt idx="3">
                  <c:v>74</c:v>
                </c:pt>
                <c:pt idx="4">
                  <c:v>68</c:v>
                </c:pt>
                <c:pt idx="5">
                  <c:v>64</c:v>
                </c:pt>
                <c:pt idx="6">
                  <c:v>63</c:v>
                </c:pt>
                <c:pt idx="7">
                  <c:v>65</c:v>
                </c:pt>
                <c:pt idx="8">
                  <c:v>69</c:v>
                </c:pt>
                <c:pt idx="9">
                  <c:v>73</c:v>
                </c:pt>
                <c:pt idx="10">
                  <c:v>76</c:v>
                </c:pt>
                <c:pt idx="11">
                  <c:v>78</c:v>
                </c:pt>
              </c:numCache>
            </c:numRef>
          </c:val>
          <c:smooth val="0"/>
          <c:extLst>
            <c:ext xmlns:c16="http://schemas.microsoft.com/office/drawing/2014/chart" uri="{C3380CC4-5D6E-409C-BE32-E72D297353CC}">
              <c16:uniqueId val="{00000002-8857-314F-B3F6-8E0C02711967}"/>
            </c:ext>
          </c:extLst>
        </c:ser>
        <c:dLbls>
          <c:showLegendKey val="0"/>
          <c:showVal val="0"/>
          <c:showCatName val="0"/>
          <c:showSerName val="0"/>
          <c:showPercent val="0"/>
          <c:showBubbleSize val="0"/>
        </c:dLbls>
        <c:marker val="1"/>
        <c:smooth val="0"/>
        <c:axId val="2134076104"/>
        <c:axId val="2047524136"/>
      </c:lineChart>
      <c:catAx>
        <c:axId val="2134076104"/>
        <c:scaling>
          <c:orientation val="minMax"/>
        </c:scaling>
        <c:delete val="0"/>
        <c:axPos val="b"/>
        <c:numFmt formatCode="General" sourceLinked="0"/>
        <c:majorTickMark val="out"/>
        <c:minorTickMark val="none"/>
        <c:tickLblPos val="nextTo"/>
        <c:crossAx val="2047524136"/>
        <c:crosses val="autoZero"/>
        <c:auto val="1"/>
        <c:lblAlgn val="ctr"/>
        <c:lblOffset val="100"/>
        <c:noMultiLvlLbl val="0"/>
      </c:catAx>
      <c:valAx>
        <c:axId val="2047524136"/>
        <c:scaling>
          <c:orientation val="minMax"/>
        </c:scaling>
        <c:delete val="0"/>
        <c:axPos val="l"/>
        <c:majorGridlines/>
        <c:title>
          <c:tx>
            <c:rich>
              <a:bodyPr rot="-5400000" vert="horz"/>
              <a:lstStyle/>
              <a:p>
                <a:pPr>
                  <a:defRPr/>
                </a:pPr>
                <a:r>
                  <a:rPr lang="en-US" dirty="0"/>
                  <a:t>Temperature ºF</a:t>
                </a:r>
              </a:p>
            </c:rich>
          </c:tx>
          <c:overlay val="0"/>
        </c:title>
        <c:numFmt formatCode="General" sourceLinked="1"/>
        <c:majorTickMark val="out"/>
        <c:minorTickMark val="none"/>
        <c:tickLblPos val="nextTo"/>
        <c:crossAx val="2134076104"/>
        <c:crosses val="autoZero"/>
        <c:crossBetween val="between"/>
      </c:valAx>
      <c:valAx>
        <c:axId val="2134818632"/>
        <c:scaling>
          <c:orientation val="minMax"/>
          <c:max val="6"/>
        </c:scaling>
        <c:delete val="0"/>
        <c:axPos val="r"/>
        <c:title>
          <c:tx>
            <c:rich>
              <a:bodyPr rot="-5400000" vert="horz"/>
              <a:lstStyle/>
              <a:p>
                <a:pPr>
                  <a:defRPr/>
                </a:pPr>
                <a:r>
                  <a:rPr lang="en-US" dirty="0"/>
                  <a:t>Inches</a:t>
                </a:r>
              </a:p>
            </c:rich>
          </c:tx>
          <c:overlay val="0"/>
        </c:title>
        <c:numFmt formatCode="General" sourceLinked="1"/>
        <c:majorTickMark val="out"/>
        <c:minorTickMark val="none"/>
        <c:tickLblPos val="nextTo"/>
        <c:crossAx val="2047146392"/>
        <c:crosses val="max"/>
        <c:crossBetween val="between"/>
      </c:valAx>
      <c:catAx>
        <c:axId val="2047146392"/>
        <c:scaling>
          <c:orientation val="minMax"/>
        </c:scaling>
        <c:delete val="1"/>
        <c:axPos val="b"/>
        <c:numFmt formatCode="General" sourceLinked="1"/>
        <c:majorTickMark val="out"/>
        <c:minorTickMark val="none"/>
        <c:tickLblPos val="nextTo"/>
        <c:crossAx val="2134818632"/>
        <c:crosses val="autoZero"/>
        <c:auto val="1"/>
        <c:lblAlgn val="ctr"/>
        <c:lblOffset val="100"/>
        <c:noMultiLvlLbl val="0"/>
      </c:catAx>
    </c:plotArea>
    <c:legend>
      <c:legendPos val="b"/>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Charleston, WV Climograph</a:t>
            </a:r>
          </a:p>
        </c:rich>
      </c:tx>
      <c:overlay val="0"/>
    </c:title>
    <c:autoTitleDeleted val="0"/>
    <c:plotArea>
      <c:layout/>
      <c:barChart>
        <c:barDir val="col"/>
        <c:grouping val="clustered"/>
        <c:varyColors val="0"/>
        <c:ser>
          <c:idx val="2"/>
          <c:order val="2"/>
          <c:tx>
            <c:strRef>
              <c:f>'[Chart in Microsoft Office PowerPoint]Sheet1'!$D$1</c:f>
              <c:strCache>
                <c:ptCount val="1"/>
                <c:pt idx="0">
                  <c:v>Precipitation</c:v>
                </c:pt>
              </c:strCache>
            </c:strRef>
          </c:tx>
          <c:spPr>
            <a:solidFill>
              <a:srgbClr val="59D2E7"/>
            </a:solidFill>
          </c:spPr>
          <c:invertIfNegative val="0"/>
          <c:cat>
            <c:strRef>
              <c:f>'[Chart in Microsoft Office PowerPoint]Sheet1'!$A$2:$A$13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'[Chart in Microsoft Office PowerPoint]Sheet1'!$D$2:$D$13</c:f>
              <c:numCache>
                <c:formatCode>General</c:formatCode>
                <c:ptCount val="12"/>
                <c:pt idx="0">
                  <c:v>2.99</c:v>
                </c:pt>
                <c:pt idx="1">
                  <c:v>3.19</c:v>
                </c:pt>
                <c:pt idx="2">
                  <c:v>3.9</c:v>
                </c:pt>
                <c:pt idx="3">
                  <c:v>3.23</c:v>
                </c:pt>
                <c:pt idx="4">
                  <c:v>4.8</c:v>
                </c:pt>
                <c:pt idx="5">
                  <c:v>4.29</c:v>
                </c:pt>
                <c:pt idx="6">
                  <c:v>4.92</c:v>
                </c:pt>
                <c:pt idx="7">
                  <c:v>3.74</c:v>
                </c:pt>
                <c:pt idx="8">
                  <c:v>3.27</c:v>
                </c:pt>
                <c:pt idx="9">
                  <c:v>2.68</c:v>
                </c:pt>
                <c:pt idx="10">
                  <c:v>3.74</c:v>
                </c:pt>
                <c:pt idx="11">
                  <c:v>3.27</c:v>
                </c:pt>
              </c:numCache>
            </c:numRef>
          </c:val>
          <c:extLst>
            <c:ext xmlns:c16="http://schemas.microsoft.com/office/drawing/2014/chart" uri="{C3380CC4-5D6E-409C-BE32-E72D297353CC}">
              <c16:uniqueId val="{00000000-A9EF-FC4D-84CF-512F708C833E}"/>
            </c:ext>
          </c:extLst>
        </c:ser>
        <c:dLbls>
          <c:showLegendKey val="0"/>
          <c:showVal val="0"/>
          <c:showCatName val="0"/>
          <c:showSerName val="0"/>
          <c:showPercent val="0"/>
          <c:showBubbleSize val="0"/>
        </c:dLbls>
        <c:gapWidth val="150"/>
        <c:axId val="2125468936"/>
        <c:axId val="2125536104"/>
      </c:barChart>
      <c:lineChart>
        <c:grouping val="standard"/>
        <c:varyColors val="0"/>
        <c:ser>
          <c:idx val="0"/>
          <c:order val="0"/>
          <c:tx>
            <c:strRef>
              <c:f>'[Chart in Microsoft Office PowerPoint]Sheet1'!$B$1</c:f>
              <c:strCache>
                <c:ptCount val="1"/>
                <c:pt idx="0">
                  <c:v>Low</c:v>
                </c:pt>
              </c:strCache>
            </c:strRef>
          </c:tx>
          <c:marker>
            <c:symbol val="none"/>
          </c:marker>
          <c:cat>
            <c:strRef>
              <c:f>'[Chart in Microsoft Office PowerPoint]Sheet1'!$A$2:$A$13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'[Chart in Microsoft Office PowerPoint]Sheet1'!$B$2:$B$13</c:f>
              <c:numCache>
                <c:formatCode>General</c:formatCode>
                <c:ptCount val="12"/>
                <c:pt idx="0">
                  <c:v>26</c:v>
                </c:pt>
                <c:pt idx="1">
                  <c:v>29</c:v>
                </c:pt>
                <c:pt idx="2">
                  <c:v>35</c:v>
                </c:pt>
                <c:pt idx="3">
                  <c:v>44</c:v>
                </c:pt>
                <c:pt idx="4">
                  <c:v>53</c:v>
                </c:pt>
                <c:pt idx="5">
                  <c:v>62</c:v>
                </c:pt>
                <c:pt idx="6">
                  <c:v>66</c:v>
                </c:pt>
                <c:pt idx="7">
                  <c:v>65</c:v>
                </c:pt>
                <c:pt idx="8">
                  <c:v>57</c:v>
                </c:pt>
                <c:pt idx="9">
                  <c:v>45</c:v>
                </c:pt>
                <c:pt idx="10">
                  <c:v>37</c:v>
                </c:pt>
                <c:pt idx="11">
                  <c:v>29</c:v>
                </c:pt>
              </c:numCache>
            </c:numRef>
          </c:val>
          <c:smooth val="0"/>
          <c:extLst>
            <c:ext xmlns:c16="http://schemas.microsoft.com/office/drawing/2014/chart" uri="{C3380CC4-5D6E-409C-BE32-E72D297353CC}">
              <c16:uniqueId val="{00000001-A9EF-FC4D-84CF-512F708C833E}"/>
            </c:ext>
          </c:extLst>
        </c:ser>
        <c:ser>
          <c:idx val="1"/>
          <c:order val="1"/>
          <c:tx>
            <c:strRef>
              <c:f>'[Chart in Microsoft Office PowerPoint]Sheet1'!$C$1</c:f>
              <c:strCache>
                <c:ptCount val="1"/>
                <c:pt idx="0">
                  <c:v>High</c:v>
                </c:pt>
              </c:strCache>
            </c:strRef>
          </c:tx>
          <c:marker>
            <c:symbol val="none"/>
          </c:marker>
          <c:cat>
            <c:strRef>
              <c:f>'[Chart in Microsoft Office PowerPoint]Sheet1'!$A$2:$A$13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'[Chart in Microsoft Office PowerPoint]Sheet1'!$C$2:$C$13</c:f>
              <c:numCache>
                <c:formatCode>General</c:formatCode>
                <c:ptCount val="12"/>
                <c:pt idx="0">
                  <c:v>42</c:v>
                </c:pt>
                <c:pt idx="1">
                  <c:v>47</c:v>
                </c:pt>
                <c:pt idx="2">
                  <c:v>56</c:v>
                </c:pt>
                <c:pt idx="3">
                  <c:v>68</c:v>
                </c:pt>
                <c:pt idx="4">
                  <c:v>75</c:v>
                </c:pt>
                <c:pt idx="5">
                  <c:v>82</c:v>
                </c:pt>
                <c:pt idx="6">
                  <c:v>85</c:v>
                </c:pt>
                <c:pt idx="7">
                  <c:v>84</c:v>
                </c:pt>
                <c:pt idx="8">
                  <c:v>78</c:v>
                </c:pt>
                <c:pt idx="9">
                  <c:v>68</c:v>
                </c:pt>
                <c:pt idx="10">
                  <c:v>57</c:v>
                </c:pt>
                <c:pt idx="11">
                  <c:v>46</c:v>
                </c:pt>
              </c:numCache>
            </c:numRef>
          </c:val>
          <c:smooth val="0"/>
          <c:extLst>
            <c:ext xmlns:c16="http://schemas.microsoft.com/office/drawing/2014/chart" uri="{C3380CC4-5D6E-409C-BE32-E72D297353CC}">
              <c16:uniqueId val="{00000002-A9EF-FC4D-84CF-512F708C833E}"/>
            </c:ext>
          </c:extLst>
        </c:ser>
        <c:dLbls>
          <c:showLegendKey val="0"/>
          <c:showVal val="0"/>
          <c:showCatName val="0"/>
          <c:showSerName val="0"/>
          <c:showPercent val="0"/>
          <c:showBubbleSize val="0"/>
        </c:dLbls>
        <c:marker val="1"/>
        <c:smooth val="0"/>
        <c:axId val="2047353064"/>
        <c:axId val="2125644776"/>
      </c:lineChart>
      <c:catAx>
        <c:axId val="2047353064"/>
        <c:scaling>
          <c:orientation val="minMax"/>
        </c:scaling>
        <c:delete val="0"/>
        <c:axPos val="b"/>
        <c:numFmt formatCode="General" sourceLinked="0"/>
        <c:majorTickMark val="out"/>
        <c:minorTickMark val="none"/>
        <c:tickLblPos val="nextTo"/>
        <c:crossAx val="2125644776"/>
        <c:crosses val="autoZero"/>
        <c:auto val="1"/>
        <c:lblAlgn val="ctr"/>
        <c:lblOffset val="100"/>
        <c:noMultiLvlLbl val="0"/>
      </c:catAx>
      <c:valAx>
        <c:axId val="2125644776"/>
        <c:scaling>
          <c:orientation val="minMax"/>
        </c:scaling>
        <c:delete val="0"/>
        <c:axPos val="l"/>
        <c:majorGridlines/>
        <c:title>
          <c:tx>
            <c:rich>
              <a:bodyPr rot="-5400000" vert="horz"/>
              <a:lstStyle/>
              <a:p>
                <a:pPr>
                  <a:defRPr/>
                </a:pPr>
                <a:r>
                  <a:rPr lang="en-US" dirty="0"/>
                  <a:t>Temperature</a:t>
                </a:r>
                <a:r>
                  <a:rPr lang="en-US" baseline="0" dirty="0"/>
                  <a:t> </a:t>
                </a:r>
                <a:r>
                  <a:rPr lang="en-US" dirty="0"/>
                  <a:t>ºF</a:t>
                </a:r>
              </a:p>
            </c:rich>
          </c:tx>
          <c:overlay val="0"/>
        </c:title>
        <c:numFmt formatCode="General" sourceLinked="1"/>
        <c:majorTickMark val="out"/>
        <c:minorTickMark val="none"/>
        <c:tickLblPos val="nextTo"/>
        <c:crossAx val="2047353064"/>
        <c:crosses val="autoZero"/>
        <c:crossBetween val="between"/>
        <c:minorUnit val="2"/>
      </c:valAx>
      <c:valAx>
        <c:axId val="2125536104"/>
        <c:scaling>
          <c:orientation val="minMax"/>
          <c:max val="5"/>
        </c:scaling>
        <c:delete val="0"/>
        <c:axPos val="r"/>
        <c:title>
          <c:tx>
            <c:rich>
              <a:bodyPr rot="-5400000" vert="horz"/>
              <a:lstStyle/>
              <a:p>
                <a:pPr>
                  <a:defRPr/>
                </a:pPr>
                <a:r>
                  <a:rPr lang="en-US" dirty="0"/>
                  <a:t>Inches</a:t>
                </a:r>
              </a:p>
            </c:rich>
          </c:tx>
          <c:overlay val="0"/>
        </c:title>
        <c:numFmt formatCode="General" sourceLinked="1"/>
        <c:majorTickMark val="out"/>
        <c:minorTickMark val="none"/>
        <c:tickLblPos val="nextTo"/>
        <c:crossAx val="2125468936"/>
        <c:crosses val="max"/>
        <c:crossBetween val="between"/>
        <c:majorUnit val="1"/>
        <c:minorUnit val="0.1"/>
      </c:valAx>
      <c:catAx>
        <c:axId val="2125468936"/>
        <c:scaling>
          <c:orientation val="minMax"/>
        </c:scaling>
        <c:delete val="1"/>
        <c:axPos val="b"/>
        <c:numFmt formatCode="General" sourceLinked="1"/>
        <c:majorTickMark val="out"/>
        <c:minorTickMark val="none"/>
        <c:tickLblPos val="nextTo"/>
        <c:crossAx val="2125536104"/>
        <c:crosses val="autoZero"/>
        <c:auto val="1"/>
        <c:lblAlgn val="ctr"/>
        <c:lblOffset val="100"/>
        <c:noMultiLvlLbl val="0"/>
      </c:catAx>
    </c:plotArea>
    <c:legend>
      <c:legendPos val="b"/>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Sydney,</a:t>
            </a:r>
            <a:r>
              <a:rPr lang="en-US" baseline="0" dirty="0"/>
              <a:t> AU Climograph</a:t>
            </a:r>
            <a:endParaRPr lang="en-US" dirty="0"/>
          </a:p>
        </c:rich>
      </c:tx>
      <c:overlay val="0"/>
    </c:title>
    <c:autoTitleDeleted val="0"/>
    <c:plotArea>
      <c:layout/>
      <c:barChart>
        <c:barDir val="col"/>
        <c:grouping val="stacked"/>
        <c:varyColors val="0"/>
        <c:ser>
          <c:idx val="2"/>
          <c:order val="2"/>
          <c:tx>
            <c:strRef>
              <c:f>'[Chart in Microsoft Office PowerPoint]Sheet1'!$D$1</c:f>
              <c:strCache>
                <c:ptCount val="1"/>
                <c:pt idx="0">
                  <c:v>Precipitation</c:v>
                </c:pt>
              </c:strCache>
            </c:strRef>
          </c:tx>
          <c:spPr>
            <a:solidFill>
              <a:srgbClr val="5DD3E6"/>
            </a:solidFill>
          </c:spPr>
          <c:invertIfNegative val="0"/>
          <c:cat>
            <c:strRef>
              <c:f>'[Chart in Microsoft Office PowerPoint]Sheet1'!$A$2:$A$13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'[Chart in Microsoft Office PowerPoint]Sheet1'!$D$2:$D$13</c:f>
              <c:numCache>
                <c:formatCode>General</c:formatCode>
                <c:ptCount val="12"/>
                <c:pt idx="0">
                  <c:v>4.96</c:v>
                </c:pt>
                <c:pt idx="1">
                  <c:v>5.79</c:v>
                </c:pt>
                <c:pt idx="2">
                  <c:v>6</c:v>
                </c:pt>
                <c:pt idx="3">
                  <c:v>4.41</c:v>
                </c:pt>
                <c:pt idx="4">
                  <c:v>4.33</c:v>
                </c:pt>
                <c:pt idx="5">
                  <c:v>5.98</c:v>
                </c:pt>
                <c:pt idx="6">
                  <c:v>2.91</c:v>
                </c:pt>
                <c:pt idx="7">
                  <c:v>3.66</c:v>
                </c:pt>
                <c:pt idx="8">
                  <c:v>2.36</c:v>
                </c:pt>
                <c:pt idx="9">
                  <c:v>3.62</c:v>
                </c:pt>
                <c:pt idx="10">
                  <c:v>4.0599999999999996</c:v>
                </c:pt>
                <c:pt idx="11">
                  <c:v>3.35</c:v>
                </c:pt>
              </c:numCache>
            </c:numRef>
          </c:val>
          <c:extLst>
            <c:ext xmlns:c16="http://schemas.microsoft.com/office/drawing/2014/chart" uri="{C3380CC4-5D6E-409C-BE32-E72D297353CC}">
              <c16:uniqueId val="{00000000-A81B-1F4E-B04A-93BA1CFF9AD6}"/>
            </c:ext>
          </c:extLst>
        </c:ser>
        <c:dLbls>
          <c:showLegendKey val="0"/>
          <c:showVal val="0"/>
          <c:showCatName val="0"/>
          <c:showSerName val="0"/>
          <c:showPercent val="0"/>
          <c:showBubbleSize val="0"/>
        </c:dLbls>
        <c:gapWidth val="150"/>
        <c:overlap val="100"/>
        <c:axId val="2047146392"/>
        <c:axId val="2134818632"/>
      </c:barChart>
      <c:lineChart>
        <c:grouping val="standard"/>
        <c:varyColors val="0"/>
        <c:ser>
          <c:idx val="0"/>
          <c:order val="0"/>
          <c:tx>
            <c:strRef>
              <c:f>'[Chart in Microsoft Office PowerPoint]Sheet1'!$B$1</c:f>
              <c:strCache>
                <c:ptCount val="1"/>
                <c:pt idx="0">
                  <c:v>Low</c:v>
                </c:pt>
              </c:strCache>
            </c:strRef>
          </c:tx>
          <c:marker>
            <c:symbol val="none"/>
          </c:marker>
          <c:cat>
            <c:strRef>
              <c:f>'[Chart in Microsoft Office PowerPoint]Sheet1'!$A$2:$A$13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'[Chart in Microsoft Office PowerPoint]Sheet1'!$B$2:$B$13</c:f>
              <c:numCache>
                <c:formatCode>General</c:formatCode>
                <c:ptCount val="12"/>
                <c:pt idx="0">
                  <c:v>65</c:v>
                </c:pt>
                <c:pt idx="1">
                  <c:v>65</c:v>
                </c:pt>
                <c:pt idx="2">
                  <c:v>62</c:v>
                </c:pt>
                <c:pt idx="3">
                  <c:v>57</c:v>
                </c:pt>
                <c:pt idx="4">
                  <c:v>51</c:v>
                </c:pt>
                <c:pt idx="5">
                  <c:v>47</c:v>
                </c:pt>
                <c:pt idx="6">
                  <c:v>45</c:v>
                </c:pt>
                <c:pt idx="7">
                  <c:v>46</c:v>
                </c:pt>
                <c:pt idx="8">
                  <c:v>50</c:v>
                </c:pt>
                <c:pt idx="9">
                  <c:v>55</c:v>
                </c:pt>
                <c:pt idx="10">
                  <c:v>59</c:v>
                </c:pt>
                <c:pt idx="11">
                  <c:v>63</c:v>
                </c:pt>
              </c:numCache>
            </c:numRef>
          </c:val>
          <c:smooth val="0"/>
          <c:extLst>
            <c:ext xmlns:c16="http://schemas.microsoft.com/office/drawing/2014/chart" uri="{C3380CC4-5D6E-409C-BE32-E72D297353CC}">
              <c16:uniqueId val="{00000001-A81B-1F4E-B04A-93BA1CFF9AD6}"/>
            </c:ext>
          </c:extLst>
        </c:ser>
        <c:ser>
          <c:idx val="1"/>
          <c:order val="1"/>
          <c:tx>
            <c:strRef>
              <c:f>'[Chart in Microsoft Office PowerPoint]Sheet1'!$C$1</c:f>
              <c:strCache>
                <c:ptCount val="1"/>
                <c:pt idx="0">
                  <c:v>High</c:v>
                </c:pt>
              </c:strCache>
            </c:strRef>
          </c:tx>
          <c:marker>
            <c:symbol val="none"/>
          </c:marker>
          <c:cat>
            <c:strRef>
              <c:f>'[Chart in Microsoft Office PowerPoint]Sheet1'!$A$2:$A$13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'[Chart in Microsoft Office PowerPoint]Sheet1'!$C$2:$C$13</c:f>
              <c:numCache>
                <c:formatCode>General</c:formatCode>
                <c:ptCount val="12"/>
                <c:pt idx="0">
                  <c:v>79</c:v>
                </c:pt>
                <c:pt idx="1">
                  <c:v>79</c:v>
                </c:pt>
                <c:pt idx="2">
                  <c:v>78</c:v>
                </c:pt>
                <c:pt idx="3">
                  <c:v>74</c:v>
                </c:pt>
                <c:pt idx="4">
                  <c:v>68</c:v>
                </c:pt>
                <c:pt idx="5">
                  <c:v>64</c:v>
                </c:pt>
                <c:pt idx="6">
                  <c:v>63</c:v>
                </c:pt>
                <c:pt idx="7">
                  <c:v>65</c:v>
                </c:pt>
                <c:pt idx="8">
                  <c:v>69</c:v>
                </c:pt>
                <c:pt idx="9">
                  <c:v>73</c:v>
                </c:pt>
                <c:pt idx="10">
                  <c:v>76</c:v>
                </c:pt>
                <c:pt idx="11">
                  <c:v>78</c:v>
                </c:pt>
              </c:numCache>
            </c:numRef>
          </c:val>
          <c:smooth val="0"/>
          <c:extLst>
            <c:ext xmlns:c16="http://schemas.microsoft.com/office/drawing/2014/chart" uri="{C3380CC4-5D6E-409C-BE32-E72D297353CC}">
              <c16:uniqueId val="{00000002-A81B-1F4E-B04A-93BA1CFF9AD6}"/>
            </c:ext>
          </c:extLst>
        </c:ser>
        <c:dLbls>
          <c:showLegendKey val="0"/>
          <c:showVal val="0"/>
          <c:showCatName val="0"/>
          <c:showSerName val="0"/>
          <c:showPercent val="0"/>
          <c:showBubbleSize val="0"/>
        </c:dLbls>
        <c:marker val="1"/>
        <c:smooth val="0"/>
        <c:axId val="2134076104"/>
        <c:axId val="2047524136"/>
      </c:lineChart>
      <c:catAx>
        <c:axId val="2134076104"/>
        <c:scaling>
          <c:orientation val="minMax"/>
        </c:scaling>
        <c:delete val="0"/>
        <c:axPos val="b"/>
        <c:numFmt formatCode="General" sourceLinked="0"/>
        <c:majorTickMark val="out"/>
        <c:minorTickMark val="none"/>
        <c:tickLblPos val="nextTo"/>
        <c:crossAx val="2047524136"/>
        <c:crosses val="autoZero"/>
        <c:auto val="1"/>
        <c:lblAlgn val="ctr"/>
        <c:lblOffset val="100"/>
        <c:noMultiLvlLbl val="0"/>
      </c:catAx>
      <c:valAx>
        <c:axId val="2047524136"/>
        <c:scaling>
          <c:orientation val="minMax"/>
        </c:scaling>
        <c:delete val="0"/>
        <c:axPos val="l"/>
        <c:majorGridlines/>
        <c:title>
          <c:tx>
            <c:rich>
              <a:bodyPr rot="-5400000" vert="horz"/>
              <a:lstStyle/>
              <a:p>
                <a:pPr>
                  <a:defRPr/>
                </a:pPr>
                <a:r>
                  <a:rPr lang="en-US" dirty="0"/>
                  <a:t>Temperature ºF</a:t>
                </a:r>
              </a:p>
            </c:rich>
          </c:tx>
          <c:overlay val="0"/>
        </c:title>
        <c:numFmt formatCode="General" sourceLinked="1"/>
        <c:majorTickMark val="out"/>
        <c:minorTickMark val="none"/>
        <c:tickLblPos val="nextTo"/>
        <c:crossAx val="2134076104"/>
        <c:crosses val="autoZero"/>
        <c:crossBetween val="between"/>
      </c:valAx>
      <c:valAx>
        <c:axId val="2134818632"/>
        <c:scaling>
          <c:orientation val="minMax"/>
          <c:max val="6"/>
        </c:scaling>
        <c:delete val="0"/>
        <c:axPos val="r"/>
        <c:title>
          <c:tx>
            <c:rich>
              <a:bodyPr rot="-5400000" vert="horz"/>
              <a:lstStyle/>
              <a:p>
                <a:pPr>
                  <a:defRPr/>
                </a:pPr>
                <a:r>
                  <a:rPr lang="en-US" dirty="0"/>
                  <a:t>Inches</a:t>
                </a:r>
              </a:p>
            </c:rich>
          </c:tx>
          <c:overlay val="0"/>
        </c:title>
        <c:numFmt formatCode="General" sourceLinked="1"/>
        <c:majorTickMark val="out"/>
        <c:minorTickMark val="none"/>
        <c:tickLblPos val="nextTo"/>
        <c:crossAx val="2047146392"/>
        <c:crosses val="max"/>
        <c:crossBetween val="between"/>
      </c:valAx>
      <c:catAx>
        <c:axId val="2047146392"/>
        <c:scaling>
          <c:orientation val="minMax"/>
        </c:scaling>
        <c:delete val="1"/>
        <c:axPos val="b"/>
        <c:numFmt formatCode="General" sourceLinked="1"/>
        <c:majorTickMark val="out"/>
        <c:minorTickMark val="none"/>
        <c:tickLblPos val="nextTo"/>
        <c:crossAx val="2134818632"/>
        <c:crosses val="autoZero"/>
        <c:auto val="1"/>
        <c:lblAlgn val="ctr"/>
        <c:lblOffset val="100"/>
        <c:noMultiLvlLbl val="0"/>
      </c:catAx>
    </c:plotArea>
    <c:legend>
      <c:legendPos val="b"/>
      <c:overlay val="0"/>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Charleston, WV Climograph</a:t>
            </a:r>
          </a:p>
        </c:rich>
      </c:tx>
      <c:overlay val="0"/>
    </c:title>
    <c:autoTitleDeleted val="0"/>
    <c:plotArea>
      <c:layout/>
      <c:barChart>
        <c:barDir val="col"/>
        <c:grouping val="clustered"/>
        <c:varyColors val="0"/>
        <c:ser>
          <c:idx val="2"/>
          <c:order val="2"/>
          <c:tx>
            <c:strRef>
              <c:f>'[Chart in Microsoft Office PowerPoint]Sheet1'!$D$1</c:f>
              <c:strCache>
                <c:ptCount val="1"/>
                <c:pt idx="0">
                  <c:v>Precipitation</c:v>
                </c:pt>
              </c:strCache>
            </c:strRef>
          </c:tx>
          <c:spPr>
            <a:solidFill>
              <a:srgbClr val="59D2E7"/>
            </a:solidFill>
          </c:spPr>
          <c:invertIfNegative val="0"/>
          <c:cat>
            <c:strRef>
              <c:f>'[Chart in Microsoft Office PowerPoint]Sheet1'!$A$2:$A$13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'[Chart in Microsoft Office PowerPoint]Sheet1'!$D$2:$D$13</c:f>
              <c:numCache>
                <c:formatCode>General</c:formatCode>
                <c:ptCount val="12"/>
                <c:pt idx="0">
                  <c:v>2.99</c:v>
                </c:pt>
                <c:pt idx="1">
                  <c:v>3.19</c:v>
                </c:pt>
                <c:pt idx="2">
                  <c:v>3.9</c:v>
                </c:pt>
                <c:pt idx="3">
                  <c:v>3.23</c:v>
                </c:pt>
                <c:pt idx="4">
                  <c:v>4.8</c:v>
                </c:pt>
                <c:pt idx="5">
                  <c:v>4.29</c:v>
                </c:pt>
                <c:pt idx="6">
                  <c:v>4.92</c:v>
                </c:pt>
                <c:pt idx="7">
                  <c:v>3.74</c:v>
                </c:pt>
                <c:pt idx="8">
                  <c:v>3.27</c:v>
                </c:pt>
                <c:pt idx="9">
                  <c:v>2.68</c:v>
                </c:pt>
                <c:pt idx="10">
                  <c:v>3.74</c:v>
                </c:pt>
                <c:pt idx="11">
                  <c:v>3.27</c:v>
                </c:pt>
              </c:numCache>
            </c:numRef>
          </c:val>
          <c:extLst>
            <c:ext xmlns:c16="http://schemas.microsoft.com/office/drawing/2014/chart" uri="{C3380CC4-5D6E-409C-BE32-E72D297353CC}">
              <c16:uniqueId val="{00000000-C1BF-4146-8834-4F19C55D6A39}"/>
            </c:ext>
          </c:extLst>
        </c:ser>
        <c:dLbls>
          <c:showLegendKey val="0"/>
          <c:showVal val="0"/>
          <c:showCatName val="0"/>
          <c:showSerName val="0"/>
          <c:showPercent val="0"/>
          <c:showBubbleSize val="0"/>
        </c:dLbls>
        <c:gapWidth val="150"/>
        <c:axId val="2125468936"/>
        <c:axId val="2125536104"/>
      </c:barChart>
      <c:lineChart>
        <c:grouping val="standard"/>
        <c:varyColors val="0"/>
        <c:ser>
          <c:idx val="0"/>
          <c:order val="0"/>
          <c:tx>
            <c:strRef>
              <c:f>'[Chart in Microsoft Office PowerPoint]Sheet1'!$B$1</c:f>
              <c:strCache>
                <c:ptCount val="1"/>
                <c:pt idx="0">
                  <c:v>Low</c:v>
                </c:pt>
              </c:strCache>
            </c:strRef>
          </c:tx>
          <c:marker>
            <c:symbol val="none"/>
          </c:marker>
          <c:cat>
            <c:strRef>
              <c:f>'[Chart in Microsoft Office PowerPoint]Sheet1'!$A$2:$A$13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'[Chart in Microsoft Office PowerPoint]Sheet1'!$B$2:$B$13</c:f>
              <c:numCache>
                <c:formatCode>General</c:formatCode>
                <c:ptCount val="12"/>
                <c:pt idx="0">
                  <c:v>26</c:v>
                </c:pt>
                <c:pt idx="1">
                  <c:v>29</c:v>
                </c:pt>
                <c:pt idx="2">
                  <c:v>35</c:v>
                </c:pt>
                <c:pt idx="3">
                  <c:v>44</c:v>
                </c:pt>
                <c:pt idx="4">
                  <c:v>53</c:v>
                </c:pt>
                <c:pt idx="5">
                  <c:v>62</c:v>
                </c:pt>
                <c:pt idx="6">
                  <c:v>66</c:v>
                </c:pt>
                <c:pt idx="7">
                  <c:v>65</c:v>
                </c:pt>
                <c:pt idx="8">
                  <c:v>57</c:v>
                </c:pt>
                <c:pt idx="9">
                  <c:v>45</c:v>
                </c:pt>
                <c:pt idx="10">
                  <c:v>37</c:v>
                </c:pt>
                <c:pt idx="11">
                  <c:v>29</c:v>
                </c:pt>
              </c:numCache>
            </c:numRef>
          </c:val>
          <c:smooth val="0"/>
          <c:extLst>
            <c:ext xmlns:c16="http://schemas.microsoft.com/office/drawing/2014/chart" uri="{C3380CC4-5D6E-409C-BE32-E72D297353CC}">
              <c16:uniqueId val="{00000001-C1BF-4146-8834-4F19C55D6A39}"/>
            </c:ext>
          </c:extLst>
        </c:ser>
        <c:ser>
          <c:idx val="1"/>
          <c:order val="1"/>
          <c:tx>
            <c:strRef>
              <c:f>'[Chart in Microsoft Office PowerPoint]Sheet1'!$C$1</c:f>
              <c:strCache>
                <c:ptCount val="1"/>
                <c:pt idx="0">
                  <c:v>High</c:v>
                </c:pt>
              </c:strCache>
            </c:strRef>
          </c:tx>
          <c:marker>
            <c:symbol val="none"/>
          </c:marker>
          <c:cat>
            <c:strRef>
              <c:f>'[Chart in Microsoft Office PowerPoint]Sheet1'!$A$2:$A$13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'[Chart in Microsoft Office PowerPoint]Sheet1'!$C$2:$C$13</c:f>
              <c:numCache>
                <c:formatCode>General</c:formatCode>
                <c:ptCount val="12"/>
                <c:pt idx="0">
                  <c:v>42</c:v>
                </c:pt>
                <c:pt idx="1">
                  <c:v>47</c:v>
                </c:pt>
                <c:pt idx="2">
                  <c:v>56</c:v>
                </c:pt>
                <c:pt idx="3">
                  <c:v>68</c:v>
                </c:pt>
                <c:pt idx="4">
                  <c:v>75</c:v>
                </c:pt>
                <c:pt idx="5">
                  <c:v>82</c:v>
                </c:pt>
                <c:pt idx="6">
                  <c:v>85</c:v>
                </c:pt>
                <c:pt idx="7">
                  <c:v>84</c:v>
                </c:pt>
                <c:pt idx="8">
                  <c:v>78</c:v>
                </c:pt>
                <c:pt idx="9">
                  <c:v>68</c:v>
                </c:pt>
                <c:pt idx="10">
                  <c:v>57</c:v>
                </c:pt>
                <c:pt idx="11">
                  <c:v>46</c:v>
                </c:pt>
              </c:numCache>
            </c:numRef>
          </c:val>
          <c:smooth val="0"/>
          <c:extLst>
            <c:ext xmlns:c16="http://schemas.microsoft.com/office/drawing/2014/chart" uri="{C3380CC4-5D6E-409C-BE32-E72D297353CC}">
              <c16:uniqueId val="{00000002-C1BF-4146-8834-4F19C55D6A39}"/>
            </c:ext>
          </c:extLst>
        </c:ser>
        <c:dLbls>
          <c:showLegendKey val="0"/>
          <c:showVal val="0"/>
          <c:showCatName val="0"/>
          <c:showSerName val="0"/>
          <c:showPercent val="0"/>
          <c:showBubbleSize val="0"/>
        </c:dLbls>
        <c:marker val="1"/>
        <c:smooth val="0"/>
        <c:axId val="2047353064"/>
        <c:axId val="2125644776"/>
      </c:lineChart>
      <c:catAx>
        <c:axId val="2047353064"/>
        <c:scaling>
          <c:orientation val="minMax"/>
        </c:scaling>
        <c:delete val="0"/>
        <c:axPos val="b"/>
        <c:numFmt formatCode="General" sourceLinked="0"/>
        <c:majorTickMark val="out"/>
        <c:minorTickMark val="none"/>
        <c:tickLblPos val="nextTo"/>
        <c:crossAx val="2125644776"/>
        <c:crosses val="autoZero"/>
        <c:auto val="1"/>
        <c:lblAlgn val="ctr"/>
        <c:lblOffset val="100"/>
        <c:noMultiLvlLbl val="0"/>
      </c:catAx>
      <c:valAx>
        <c:axId val="2125644776"/>
        <c:scaling>
          <c:orientation val="minMax"/>
        </c:scaling>
        <c:delete val="0"/>
        <c:axPos val="l"/>
        <c:majorGridlines/>
        <c:title>
          <c:tx>
            <c:rich>
              <a:bodyPr rot="-5400000" vert="horz"/>
              <a:lstStyle/>
              <a:p>
                <a:pPr>
                  <a:defRPr/>
                </a:pPr>
                <a:r>
                  <a:rPr lang="en-US" dirty="0"/>
                  <a:t>Temperature</a:t>
                </a:r>
                <a:r>
                  <a:rPr lang="en-US" baseline="0" dirty="0"/>
                  <a:t> </a:t>
                </a:r>
                <a:r>
                  <a:rPr lang="en-US" dirty="0"/>
                  <a:t>ºF</a:t>
                </a:r>
              </a:p>
            </c:rich>
          </c:tx>
          <c:overlay val="0"/>
        </c:title>
        <c:numFmt formatCode="General" sourceLinked="1"/>
        <c:majorTickMark val="out"/>
        <c:minorTickMark val="none"/>
        <c:tickLblPos val="nextTo"/>
        <c:crossAx val="2047353064"/>
        <c:crosses val="autoZero"/>
        <c:crossBetween val="between"/>
        <c:minorUnit val="2"/>
      </c:valAx>
      <c:valAx>
        <c:axId val="2125536104"/>
        <c:scaling>
          <c:orientation val="minMax"/>
          <c:max val="5"/>
        </c:scaling>
        <c:delete val="0"/>
        <c:axPos val="r"/>
        <c:title>
          <c:tx>
            <c:rich>
              <a:bodyPr rot="-5400000" vert="horz"/>
              <a:lstStyle/>
              <a:p>
                <a:pPr>
                  <a:defRPr/>
                </a:pPr>
                <a:r>
                  <a:rPr lang="en-US" dirty="0"/>
                  <a:t>Inches</a:t>
                </a:r>
              </a:p>
            </c:rich>
          </c:tx>
          <c:overlay val="0"/>
        </c:title>
        <c:numFmt formatCode="General" sourceLinked="1"/>
        <c:majorTickMark val="out"/>
        <c:minorTickMark val="none"/>
        <c:tickLblPos val="nextTo"/>
        <c:crossAx val="2125468936"/>
        <c:crosses val="max"/>
        <c:crossBetween val="between"/>
        <c:majorUnit val="1"/>
        <c:minorUnit val="0.1"/>
      </c:valAx>
      <c:catAx>
        <c:axId val="2125468936"/>
        <c:scaling>
          <c:orientation val="minMax"/>
        </c:scaling>
        <c:delete val="1"/>
        <c:axPos val="b"/>
        <c:numFmt formatCode="General" sourceLinked="1"/>
        <c:majorTickMark val="out"/>
        <c:minorTickMark val="none"/>
        <c:tickLblPos val="nextTo"/>
        <c:crossAx val="2125536104"/>
        <c:crosses val="autoZero"/>
        <c:auto val="1"/>
        <c:lblAlgn val="ctr"/>
        <c:lblOffset val="100"/>
        <c:noMultiLvlLbl val="0"/>
      </c:catAx>
    </c:plotArea>
    <c:legend>
      <c:legendPos val="b"/>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737DAB-597A-6245-AD4E-5232EF7B64E3}" type="datetimeFigureOut">
              <a:rPr lang="en-US" smtClean="0"/>
              <a:t>6/29/25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4A4BA-6F3C-DE41-BD2B-44EE0949FA88}" type="slidenum">
              <a:rPr lang="en-US" smtClean="0"/>
              <a:t>‹#›</a:t>
            </a:fld>
            <a:endParaRPr lang="en-US" dirty="0"/>
          </a:p>
        </p:txBody>
      </p:sp>
    </p:spTree>
    <p:extLst>
      <p:ext uri="{BB962C8B-B14F-4D97-AF65-F5344CB8AC3E}">
        <p14:creationId xmlns:p14="http://schemas.microsoft.com/office/powerpoint/2010/main" val="14191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Smart Skills directions on the Teacher Tech Website for </a:t>
            </a:r>
            <a:r>
              <a:rPr lang="en-US" i="1" dirty="0"/>
              <a:t>West Virginia: Our Beautiful Home</a:t>
            </a:r>
            <a:r>
              <a:rPr lang="en-US" i="0" dirty="0"/>
              <a:t> for teaching suggestions. </a:t>
            </a:r>
          </a:p>
          <a:p>
            <a:endParaRPr lang="en-US" i="0" dirty="0"/>
          </a:p>
          <a:p>
            <a:r>
              <a:rPr lang="en-US" dirty="0"/>
              <a:t>Teacher notes and answers will display in this space. </a:t>
            </a:r>
          </a:p>
        </p:txBody>
      </p:sp>
      <p:sp>
        <p:nvSpPr>
          <p:cNvPr id="4" name="Slide Number Placeholder 3"/>
          <p:cNvSpPr>
            <a:spLocks noGrp="1"/>
          </p:cNvSpPr>
          <p:nvPr>
            <p:ph type="sldNum" sz="quarter" idx="5"/>
          </p:nvPr>
        </p:nvSpPr>
        <p:spPr/>
        <p:txBody>
          <a:bodyPr/>
          <a:lstStyle/>
          <a:p>
            <a:fld id="{BE24A4BA-6F3C-DE41-BD2B-44EE0949FA88}" type="slidenum">
              <a:rPr lang="en-US" smtClean="0"/>
              <a:t>1</a:t>
            </a:fld>
            <a:endParaRPr lang="en-US" dirty="0"/>
          </a:p>
        </p:txBody>
      </p:sp>
    </p:spTree>
    <p:extLst>
      <p:ext uri="{BB962C8B-B14F-4D97-AF65-F5344CB8AC3E}">
        <p14:creationId xmlns:p14="http://schemas.microsoft.com/office/powerpoint/2010/main" val="2368155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opener lets students view the graphs without a specific question to answer.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one- or two-minute silent study helps students notice details they might miss otherwise. Students should notice that the graphs have identical axis labels but are for two different locations.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Discuss responses as a group, and let students physically point out their findings on the projection to ensure all students see the details being discussed.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Ensure that in the discussion, it is made clear that one of the cities, Sydney, is in Australia, which is in the Southern Hemisphere. Charleston, WV, is located in the Northern Hemisphere. Some students may benefit from locating these cities on a globe.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2</a:t>
            </a:fld>
            <a:endParaRPr lang="en-US" dirty="0"/>
          </a:p>
        </p:txBody>
      </p:sp>
    </p:spTree>
    <p:extLst>
      <p:ext uri="{BB962C8B-B14F-4D97-AF65-F5344CB8AC3E}">
        <p14:creationId xmlns:p14="http://schemas.microsoft.com/office/powerpoint/2010/main" val="1078151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85 ºF</a:t>
            </a:r>
            <a:r>
              <a:rPr lang="en-US" baseline="0" dirty="0"/>
              <a:t> </a:t>
            </a:r>
          </a:p>
          <a:p>
            <a:pPr marL="228600" indent="-228600">
              <a:buFont typeface="+mj-lt"/>
              <a:buAutoNum type="arabicPeriod"/>
            </a:pPr>
            <a:r>
              <a:rPr lang="en-US" dirty="0"/>
              <a:t>26 ºF  </a:t>
            </a:r>
          </a:p>
          <a:p>
            <a:pPr marL="228600" indent="-228600">
              <a:buFont typeface="+mj-lt"/>
              <a:buAutoNum type="arabicPeriod"/>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In the class discussion, have students physically point out where they found their answers on the graphs. </a:t>
            </a:r>
          </a:p>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3</a:t>
            </a:fld>
            <a:endParaRPr lang="en-US" dirty="0"/>
          </a:p>
        </p:txBody>
      </p:sp>
    </p:spTree>
    <p:extLst>
      <p:ext uri="{BB962C8B-B14F-4D97-AF65-F5344CB8AC3E}">
        <p14:creationId xmlns:p14="http://schemas.microsoft.com/office/powerpoint/2010/main" val="924420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Charleston</a:t>
            </a:r>
          </a:p>
          <a:p>
            <a:pPr marL="228600" indent="-228600">
              <a:buFont typeface="+mj-lt"/>
              <a:buAutoNum type="arabicPeriod"/>
            </a:pPr>
            <a:r>
              <a:rPr lang="en-US" dirty="0"/>
              <a:t>Charleston</a:t>
            </a:r>
          </a:p>
          <a:p>
            <a:pPr marL="228600" indent="-228600">
              <a:buFont typeface="+mj-lt"/>
              <a:buAutoNum type="arabicPeriod"/>
            </a:pPr>
            <a:r>
              <a:rPr lang="en-US" dirty="0"/>
              <a:t>Sydney</a:t>
            </a:r>
          </a:p>
          <a:p>
            <a:pPr marL="0" indent="0">
              <a:buFont typeface="+mj-lt"/>
              <a:buNone/>
            </a:pPr>
            <a:endParaRPr lang="en-US" dirty="0"/>
          </a:p>
          <a:p>
            <a:pPr marL="0" indent="0">
              <a:buFont typeface="+mj-lt"/>
              <a:buNone/>
            </a:pPr>
            <a:r>
              <a:rPr lang="en-US" dirty="0"/>
              <a:t>In the class discussion, have students physically point out where they found their answers on the graphs. </a:t>
            </a:r>
          </a:p>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4</a:t>
            </a:fld>
            <a:endParaRPr lang="en-US" dirty="0"/>
          </a:p>
        </p:txBody>
      </p:sp>
    </p:spTree>
    <p:extLst>
      <p:ext uri="{BB962C8B-B14F-4D97-AF65-F5344CB8AC3E}">
        <p14:creationId xmlns:p14="http://schemas.microsoft.com/office/powerpoint/2010/main" val="1106310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Answers may vary. Students may consider the region</a:t>
            </a:r>
            <a:r>
              <a:rPr lang="en-US" baseline="0" dirty="0"/>
              <a:t> each is located in (south of the equator has “opposite seasons” to locations to the north). Each gets a similar amount of precipitation, however. Other factors could also affect these data, such as proximity to the ocean and altitude.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5</a:t>
            </a:fld>
            <a:endParaRPr lang="en-US" dirty="0"/>
          </a:p>
        </p:txBody>
      </p:sp>
    </p:spTree>
    <p:extLst>
      <p:ext uri="{BB962C8B-B14F-4D97-AF65-F5344CB8AC3E}">
        <p14:creationId xmlns:p14="http://schemas.microsoft.com/office/powerpoint/2010/main" val="2802005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Answers will vary. Should include general high, low, and rainfall estimates for each season.</a:t>
            </a:r>
          </a:p>
          <a:p>
            <a:r>
              <a:rPr lang="en-US" dirty="0"/>
              <a:t>Students may also want to include their climate preferences. For instance, do they prefer one with snow? Would they like one with low humidity? </a:t>
            </a:r>
          </a:p>
        </p:txBody>
      </p:sp>
      <p:sp>
        <p:nvSpPr>
          <p:cNvPr id="4" name="Slide Number Placeholder 3"/>
          <p:cNvSpPr>
            <a:spLocks noGrp="1"/>
          </p:cNvSpPr>
          <p:nvPr>
            <p:ph type="sldNum" sz="quarter" idx="5"/>
          </p:nvPr>
        </p:nvSpPr>
        <p:spPr/>
        <p:txBody>
          <a:bodyPr/>
          <a:lstStyle/>
          <a:p>
            <a:fld id="{BE24A4BA-6F3C-DE41-BD2B-44EE0949FA88}" type="slidenum">
              <a:rPr lang="en-US" smtClean="0"/>
              <a:t>6</a:t>
            </a:fld>
            <a:endParaRPr lang="en-US" dirty="0"/>
          </a:p>
        </p:txBody>
      </p:sp>
    </p:spTree>
    <p:extLst>
      <p:ext uri="{BB962C8B-B14F-4D97-AF65-F5344CB8AC3E}">
        <p14:creationId xmlns:p14="http://schemas.microsoft.com/office/powerpoint/2010/main" val="3820443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7</a:t>
            </a:fld>
            <a:endParaRPr lang="en-US" dirty="0"/>
          </a:p>
        </p:txBody>
      </p:sp>
    </p:spTree>
    <p:extLst>
      <p:ext uri="{BB962C8B-B14F-4D97-AF65-F5344CB8AC3E}">
        <p14:creationId xmlns:p14="http://schemas.microsoft.com/office/powerpoint/2010/main" val="2723403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E2DBC60F-F21C-6B41-9401-FA27236B0017}" type="datetime1">
              <a:rPr lang="en-US" smtClean="0"/>
              <a:t>6/29/25</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r>
              <a:rPr lang="en-US" dirty="0"/>
              <a:t>©Clairmont Press, Inc. </a:t>
            </a:r>
          </a:p>
        </p:txBody>
      </p:sp>
      <p:sp>
        <p:nvSpPr>
          <p:cNvPr id="6" name="Slide Number Placeholder 5"/>
          <p:cNvSpPr>
            <a:spLocks noGrp="1"/>
          </p:cNvSpPr>
          <p:nvPr>
            <p:ph type="sldNum" sz="quarter" idx="12"/>
          </p:nvPr>
        </p:nvSpPr>
        <p:spPr>
          <a:xfrm>
            <a:off x="8077200" y="1430866"/>
            <a:ext cx="2743200" cy="365125"/>
          </a:xfrm>
        </p:spPr>
        <p:txBody>
          <a:bodyPr/>
          <a:lstStyle/>
          <a:p>
            <a:fld id="{976C402E-B1C0-B342-B143-8B01E77D075E}" type="slidenum">
              <a:rPr lang="en-US" smtClean="0"/>
              <a:t>‹#›</a:t>
            </a:fld>
            <a:endParaRPr lang="en-US" dirty="0"/>
          </a:p>
        </p:txBody>
      </p:sp>
      <p:sp>
        <p:nvSpPr>
          <p:cNvPr id="9" name="TextBox 8">
            <a:extLst>
              <a:ext uri="{FF2B5EF4-FFF2-40B4-BE49-F238E27FC236}">
                <a16:creationId xmlns:a16="http://schemas.microsoft.com/office/drawing/2014/main" id="{8808D26F-4A15-7A3B-29F5-DF8B46497BE0}"/>
              </a:ext>
            </a:extLst>
          </p:cNvPr>
          <p:cNvSpPr txBox="1"/>
          <p:nvPr userDrawn="1"/>
        </p:nvSpPr>
        <p:spPr>
          <a:xfrm>
            <a:off x="200278" y="6488668"/>
            <a:ext cx="6097348" cy="246221"/>
          </a:xfrm>
          <a:prstGeom prst="rect">
            <a:avLst/>
          </a:prstGeom>
          <a:noFill/>
        </p:spPr>
        <p:txBody>
          <a:bodyPr wrap="square">
            <a:spAutoFit/>
          </a:bodyPr>
          <a:lstStyle/>
          <a:p>
            <a:r>
              <a:rPr lang="en-US" sz="1000" b="1" dirty="0"/>
              <a:t> </a:t>
            </a:r>
            <a:r>
              <a:rPr lang="en-US" sz="1000" b="1" dirty="0">
                <a:solidFill>
                  <a:schemeClr val="bg1"/>
                </a:solidFill>
              </a:rPr>
              <a:t>©Clairmont Press, Inc. </a:t>
            </a:r>
            <a:endParaRPr lang="en-US" sz="1000" b="1" dirty="0"/>
          </a:p>
        </p:txBody>
      </p:sp>
    </p:spTree>
    <p:extLst>
      <p:ext uri="{BB962C8B-B14F-4D97-AF65-F5344CB8AC3E}">
        <p14:creationId xmlns:p14="http://schemas.microsoft.com/office/powerpoint/2010/main" val="167525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169289-1BA7-424F-B9C5-7D0862685863}" type="datetime1">
              <a:rPr lang="en-US" smtClean="0"/>
              <a:t>6/29/25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6" name="Slide Number Placeholder 5"/>
          <p:cNvSpPr>
            <a:spLocks noGrp="1"/>
          </p:cNvSpPr>
          <p:nvPr>
            <p:ph type="sldNum" sz="quarter" idx="12"/>
          </p:nvPr>
        </p:nvSpPr>
        <p:spPr/>
        <p:txBody>
          <a:bodyPr/>
          <a:lstStyle/>
          <a:p>
            <a:fld id="{976C402E-B1C0-B342-B143-8B01E77D075E}" type="slidenum">
              <a:rPr lang="en-US" smtClean="0"/>
              <a:t>‹#›</a:t>
            </a:fld>
            <a:endParaRPr lang="en-US" dirty="0"/>
          </a:p>
        </p:txBody>
      </p:sp>
      <p:pic>
        <p:nvPicPr>
          <p:cNvPr id="7" name="Picture 6" descr="A flag with a blue border&#10;&#10;AI-generated content may be incorrect.">
            <a:extLst>
              <a:ext uri="{FF2B5EF4-FFF2-40B4-BE49-F238E27FC236}">
                <a16:creationId xmlns:a16="http://schemas.microsoft.com/office/drawing/2014/main" id="{058634D9-9F6F-7B07-5DCE-5DC6FD84D96A}"/>
              </a:ext>
            </a:extLst>
          </p:cNvPr>
          <p:cNvPicPr>
            <a:picLocks noChangeAspect="1"/>
          </p:cNvPicPr>
          <p:nvPr userDrawn="1"/>
        </p:nvPicPr>
        <p:blipFill>
          <a:blip r:embed="rId2"/>
          <a:stretch>
            <a:fillRect/>
          </a:stretch>
        </p:blipFill>
        <p:spPr>
          <a:xfrm>
            <a:off x="685800" y="6099958"/>
            <a:ext cx="608495" cy="320260"/>
          </a:xfrm>
          <a:prstGeom prst="rect">
            <a:avLst/>
          </a:prstGeom>
        </p:spPr>
      </p:pic>
    </p:spTree>
    <p:extLst>
      <p:ext uri="{BB962C8B-B14F-4D97-AF65-F5344CB8AC3E}">
        <p14:creationId xmlns:p14="http://schemas.microsoft.com/office/powerpoint/2010/main" val="392007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2829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96D4BF-E760-AB47-B626-07C36D0A0C06}" type="datetime1">
              <a:rPr lang="en-US" smtClean="0"/>
              <a:t>6/29/25</a:t>
            </a:fld>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7" name="Slide Number Placeholder 6"/>
          <p:cNvSpPr>
            <a:spLocks noGrp="1"/>
          </p:cNvSpPr>
          <p:nvPr>
            <p:ph type="sldNum" sz="quarter" idx="12"/>
          </p:nvPr>
        </p:nvSpPr>
        <p:spPr/>
        <p:txBody>
          <a:bodyPr/>
          <a:lstStyle/>
          <a:p>
            <a:fld id="{976C402E-B1C0-B342-B143-8B01E77D075E}" type="slidenum">
              <a:rPr lang="en-US" smtClean="0"/>
              <a:t>‹#›</a:t>
            </a:fld>
            <a:endParaRPr lang="en-US" dirty="0"/>
          </a:p>
        </p:txBody>
      </p:sp>
      <p:pic>
        <p:nvPicPr>
          <p:cNvPr id="11" name="Picture 10" descr="A flag with a blue border&#10;&#10;AI-generated content may be incorrect.">
            <a:extLst>
              <a:ext uri="{FF2B5EF4-FFF2-40B4-BE49-F238E27FC236}">
                <a16:creationId xmlns:a16="http://schemas.microsoft.com/office/drawing/2014/main" id="{1149CCA8-C5E8-78A9-C8A7-B23751CB9593}"/>
              </a:ext>
            </a:extLst>
          </p:cNvPr>
          <p:cNvPicPr>
            <a:picLocks noChangeAspect="1"/>
          </p:cNvPicPr>
          <p:nvPr userDrawn="1"/>
        </p:nvPicPr>
        <p:blipFill>
          <a:blip r:embed="rId3"/>
          <a:stretch>
            <a:fillRect/>
          </a:stretch>
        </p:blipFill>
        <p:spPr>
          <a:xfrm>
            <a:off x="685800" y="6099958"/>
            <a:ext cx="608495" cy="320260"/>
          </a:xfrm>
          <a:prstGeom prst="rect">
            <a:avLst/>
          </a:prstGeom>
        </p:spPr>
      </p:pic>
    </p:spTree>
    <p:extLst>
      <p:ext uri="{BB962C8B-B14F-4D97-AF65-F5344CB8AC3E}">
        <p14:creationId xmlns:p14="http://schemas.microsoft.com/office/powerpoint/2010/main" val="110252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CB58A28-C61A-D040-9DF4-D6019F7DEB6C}" type="datetime1">
              <a:rPr lang="en-US" smtClean="0"/>
              <a:t>6/29/25</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b="1">
                <a:solidFill>
                  <a:schemeClr val="tx1"/>
                </a:solidFill>
              </a:defRPr>
            </a:lvl1pPr>
          </a:lstStyle>
          <a:p>
            <a:r>
              <a:rPr lang="en-US" dirty="0"/>
              <a:t>©Clairmont Press, Inc. </a:t>
            </a: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76C402E-B1C0-B342-B143-8B01E77D075E}" type="slidenum">
              <a:rPr lang="en-US" smtClean="0"/>
              <a:t>‹#›</a:t>
            </a:fld>
            <a:endParaRPr lang="en-US" dirty="0"/>
          </a:p>
        </p:txBody>
      </p:sp>
    </p:spTree>
    <p:extLst>
      <p:ext uri="{BB962C8B-B14F-4D97-AF65-F5344CB8AC3E}">
        <p14:creationId xmlns:p14="http://schemas.microsoft.com/office/powerpoint/2010/main" val="22679958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4"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chart" Target="../charts/chart2.xml"/><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chart" Target="../charts/chart4.xml"/><Relationship Id="rId4" Type="http://schemas.openxmlformats.org/officeDocument/2006/relationships/chart" Target="../charts/char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chart" Target="../charts/chart6.xml"/><Relationship Id="rId4" Type="http://schemas.openxmlformats.org/officeDocument/2006/relationships/chart" Target="../charts/char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chart" Target="../charts/chart8.xml"/><Relationship Id="rId4" Type="http://schemas.openxmlformats.org/officeDocument/2006/relationships/chart" Target="../charts/char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chart" Target="../charts/chart10.xml"/><Relationship Id="rId4" Type="http://schemas.openxmlformats.org/officeDocument/2006/relationships/chart" Target="../charts/chart9.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0C864-B288-0E05-F3C9-A099EA917303}"/>
              </a:ext>
            </a:extLst>
          </p:cNvPr>
          <p:cNvSpPr>
            <a:spLocks noGrp="1" noRot="1" noMove="1" noResize="1" noEditPoints="1" noAdjustHandles="1" noChangeArrowheads="1" noChangeShapeType="1"/>
          </p:cNvSpPr>
          <p:nvPr>
            <p:ph type="ctrTitle"/>
          </p:nvPr>
        </p:nvSpPr>
        <p:spPr>
          <a:xfrm>
            <a:off x="2743200" y="2482337"/>
            <a:ext cx="9448800" cy="1033582"/>
          </a:xfrm>
        </p:spPr>
        <p:txBody>
          <a:bodyPr/>
          <a:lstStyle/>
          <a:p>
            <a:pPr algn="r"/>
            <a:r>
              <a:rPr lang="en-US" b="1" dirty="0">
                <a:ln>
                  <a:solidFill>
                    <a:schemeClr val="accent1"/>
                  </a:solidFill>
                </a:ln>
                <a:solidFill>
                  <a:schemeClr val="bg1"/>
                </a:solidFill>
              </a:rPr>
              <a:t>Smart Skills</a:t>
            </a:r>
          </a:p>
        </p:txBody>
      </p:sp>
      <p:sp>
        <p:nvSpPr>
          <p:cNvPr id="3" name="Subtitle 2">
            <a:extLst>
              <a:ext uri="{FF2B5EF4-FFF2-40B4-BE49-F238E27FC236}">
                <a16:creationId xmlns:a16="http://schemas.microsoft.com/office/drawing/2014/main" id="{C9B5F76E-4E17-C190-779E-E0D19810A16A}"/>
              </a:ext>
            </a:extLst>
          </p:cNvPr>
          <p:cNvSpPr>
            <a:spLocks noGrp="1" noRot="1" noMove="1" noResize="1" noEditPoints="1" noAdjustHandles="1" noChangeArrowheads="1" noChangeShapeType="1"/>
          </p:cNvSpPr>
          <p:nvPr>
            <p:ph type="subTitle" idx="1"/>
          </p:nvPr>
        </p:nvSpPr>
        <p:spPr>
          <a:xfrm>
            <a:off x="2743200" y="3429000"/>
            <a:ext cx="9448800" cy="1310502"/>
          </a:xfrm>
        </p:spPr>
        <p:txBody>
          <a:bodyPr>
            <a:normAutofit/>
          </a:bodyPr>
          <a:lstStyle/>
          <a:p>
            <a:pPr algn="r"/>
            <a:r>
              <a:rPr lang="en-US" sz="3200" b="1" dirty="0">
                <a:ln>
                  <a:solidFill>
                    <a:schemeClr val="accent1"/>
                  </a:solidFill>
                </a:ln>
                <a:solidFill>
                  <a:schemeClr val="bg1"/>
                </a:solidFill>
              </a:rPr>
              <a:t>Week</a:t>
            </a:r>
            <a:r>
              <a:rPr lang="en-US" sz="3200" b="1" dirty="0">
                <a:solidFill>
                  <a:schemeClr val="bg1"/>
                </a:solidFill>
              </a:rPr>
              <a:t> 2</a:t>
            </a:r>
          </a:p>
          <a:p>
            <a:pPr algn="r"/>
            <a:r>
              <a:rPr lang="en-US" sz="3200" b="1" dirty="0">
                <a:ln>
                  <a:solidFill>
                    <a:schemeClr val="accent1"/>
                  </a:solidFill>
                </a:ln>
                <a:solidFill>
                  <a:schemeClr val="bg1"/>
                </a:solidFill>
              </a:rPr>
              <a:t>Charts &amp; Graphs 1: Climograph</a:t>
            </a:r>
          </a:p>
        </p:txBody>
      </p:sp>
      <p:pic>
        <p:nvPicPr>
          <p:cNvPr id="4" name="Picture 3" descr="A close up of a sign&#10;&#10;AI-generated content may be incorrect.">
            <a:extLst>
              <a:ext uri="{FF2B5EF4-FFF2-40B4-BE49-F238E27FC236}">
                <a16:creationId xmlns:a16="http://schemas.microsoft.com/office/drawing/2014/main" id="{6ECD03C3-5A26-9CE1-0706-BFACA9C02DD7}"/>
              </a:ext>
            </a:extLst>
          </p:cNvPr>
          <p:cNvPicPr>
            <a:picLocks noGrp="1" noRot="1" noMove="1" noResize="1" noEditPoints="1" noAdjustHandles="1" noChangeArrowheads="1" noChangeShapeType="1" noCrop="1"/>
          </p:cNvPicPr>
          <p:nvPr/>
        </p:nvPicPr>
        <p:blipFill>
          <a:blip r:embed="rId4"/>
          <a:stretch>
            <a:fillRect/>
          </a:stretch>
        </p:blipFill>
        <p:spPr>
          <a:xfrm>
            <a:off x="-306530" y="0"/>
            <a:ext cx="3857126" cy="995794"/>
          </a:xfrm>
          <a:prstGeom prst="rect">
            <a:avLst/>
          </a:prstGeom>
        </p:spPr>
      </p:pic>
    </p:spTree>
    <p:extLst>
      <p:ext uri="{BB962C8B-B14F-4D97-AF65-F5344CB8AC3E}">
        <p14:creationId xmlns:p14="http://schemas.microsoft.com/office/powerpoint/2010/main" val="82138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70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0B7E2-CF97-D03E-756C-ABFFD3B68485}"/>
              </a:ext>
            </a:extLst>
          </p:cNvPr>
          <p:cNvSpPr>
            <a:spLocks noGrp="1"/>
          </p:cNvSpPr>
          <p:nvPr>
            <p:ph type="title"/>
          </p:nvPr>
        </p:nvSpPr>
        <p:spPr>
          <a:xfrm>
            <a:off x="76200" y="139533"/>
            <a:ext cx="2316480" cy="378627"/>
          </a:xfrm>
        </p:spPr>
        <p:txBody>
          <a:bodyPr>
            <a:normAutofit fontScale="90000"/>
          </a:bodyPr>
          <a:lstStyle/>
          <a:p>
            <a:r>
              <a:rPr lang="en-US" b="1" dirty="0"/>
              <a:t>Monday</a:t>
            </a:r>
          </a:p>
        </p:txBody>
      </p:sp>
      <p:sp>
        <p:nvSpPr>
          <p:cNvPr id="10" name="Content Placeholder 2">
            <a:extLst>
              <a:ext uri="{FF2B5EF4-FFF2-40B4-BE49-F238E27FC236}">
                <a16:creationId xmlns:a16="http://schemas.microsoft.com/office/drawing/2014/main" id="{B82DF1BF-566B-FBA2-B902-12BF21B6EE42}"/>
              </a:ext>
            </a:extLst>
          </p:cNvPr>
          <p:cNvSpPr>
            <a:spLocks noGrp="1"/>
          </p:cNvSpPr>
          <p:nvPr>
            <p:ph sz="half" idx="1"/>
          </p:nvPr>
        </p:nvSpPr>
        <p:spPr>
          <a:xfrm>
            <a:off x="-45720" y="2018541"/>
            <a:ext cx="2560320" cy="4024125"/>
          </a:xfrm>
        </p:spPr>
        <p:txBody>
          <a:bodyPr/>
          <a:lstStyle/>
          <a:p>
            <a:r>
              <a:rPr lang="en-US" b="1" dirty="0"/>
              <a:t>Study the two graphs. What do you notice? </a:t>
            </a:r>
          </a:p>
        </p:txBody>
      </p:sp>
      <p:sp>
        <p:nvSpPr>
          <p:cNvPr id="3" name="Footer Placeholder 2">
            <a:extLst>
              <a:ext uri="{FF2B5EF4-FFF2-40B4-BE49-F238E27FC236}">
                <a16:creationId xmlns:a16="http://schemas.microsoft.com/office/drawing/2014/main" id="{DAC1E49E-FC28-2FD9-7517-04B2DE8979A2}"/>
              </a:ext>
            </a:extLst>
          </p:cNvPr>
          <p:cNvSpPr>
            <a:spLocks noGrp="1"/>
          </p:cNvSpPr>
          <p:nvPr>
            <p:ph type="ftr" sz="quarter" idx="11"/>
          </p:nvPr>
        </p:nvSpPr>
        <p:spPr/>
        <p:txBody>
          <a:bodyPr/>
          <a:lstStyle/>
          <a:p>
            <a:r>
              <a:rPr lang="en-US" dirty="0"/>
              <a:t>©Clairmont Press, Inc. </a:t>
            </a:r>
          </a:p>
        </p:txBody>
      </p:sp>
      <p:grpSp>
        <p:nvGrpSpPr>
          <p:cNvPr id="4" name="Group 3">
            <a:extLst>
              <a:ext uri="{FF2B5EF4-FFF2-40B4-BE49-F238E27FC236}">
                <a16:creationId xmlns:a16="http://schemas.microsoft.com/office/drawing/2014/main" id="{3A7800C7-C5C3-255A-6F2C-463D9C73529A}"/>
              </a:ext>
            </a:extLst>
          </p:cNvPr>
          <p:cNvGrpSpPr/>
          <p:nvPr/>
        </p:nvGrpSpPr>
        <p:grpSpPr>
          <a:xfrm>
            <a:off x="2624328" y="1416937"/>
            <a:ext cx="9464040" cy="3438527"/>
            <a:chOff x="0" y="1594177"/>
            <a:chExt cx="9144000" cy="3229004"/>
          </a:xfrm>
        </p:grpSpPr>
        <p:graphicFrame>
          <p:nvGraphicFramePr>
            <p:cNvPr id="5" name="Chart 4">
              <a:extLst>
                <a:ext uri="{FF2B5EF4-FFF2-40B4-BE49-F238E27FC236}">
                  <a16:creationId xmlns:a16="http://schemas.microsoft.com/office/drawing/2014/main" id="{9BAE57A8-DFAA-F34B-9982-BC2B351217FE}"/>
                </a:ext>
              </a:extLst>
            </p:cNvPr>
            <p:cNvGraphicFramePr>
              <a:graphicFrameLocks/>
            </p:cNvGraphicFramePr>
            <p:nvPr>
              <p:extLst>
                <p:ext uri="{D42A27DB-BD31-4B8C-83A1-F6EECF244321}">
                  <p14:modId xmlns:p14="http://schemas.microsoft.com/office/powerpoint/2010/main" val="1104343693"/>
                </p:ext>
              </p:extLst>
            </p:nvPr>
          </p:nvGraphicFramePr>
          <p:xfrm>
            <a:off x="0" y="1594177"/>
            <a:ext cx="4572000" cy="32290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81B3F1FB-997E-0DD3-82D1-5D60C897D042}"/>
                </a:ext>
              </a:extLst>
            </p:cNvPr>
            <p:cNvGraphicFramePr>
              <a:graphicFrameLocks/>
            </p:cNvGraphicFramePr>
            <p:nvPr>
              <p:extLst>
                <p:ext uri="{D42A27DB-BD31-4B8C-83A1-F6EECF244321}">
                  <p14:modId xmlns:p14="http://schemas.microsoft.com/office/powerpoint/2010/main" val="3155767581"/>
                </p:ext>
              </p:extLst>
            </p:nvPr>
          </p:nvGraphicFramePr>
          <p:xfrm>
            <a:off x="4572000" y="1594177"/>
            <a:ext cx="4572000" cy="3229004"/>
          </p:xfrm>
          <a:graphic>
            <a:graphicData uri="http://schemas.openxmlformats.org/drawingml/2006/chart">
              <c:chart xmlns:c="http://schemas.openxmlformats.org/drawingml/2006/chart" xmlns:r="http://schemas.openxmlformats.org/officeDocument/2006/relationships" r:id="rId5"/>
            </a:graphicData>
          </a:graphic>
        </p:graphicFrame>
      </p:grpSp>
      <p:sp>
        <p:nvSpPr>
          <p:cNvPr id="7" name="TextBox 6">
            <a:extLst>
              <a:ext uri="{FF2B5EF4-FFF2-40B4-BE49-F238E27FC236}">
                <a16:creationId xmlns:a16="http://schemas.microsoft.com/office/drawing/2014/main" id="{8BAF57EB-0075-5233-BA0E-21913649DD78}"/>
              </a:ext>
            </a:extLst>
          </p:cNvPr>
          <p:cNvSpPr txBox="1"/>
          <p:nvPr/>
        </p:nvSpPr>
        <p:spPr>
          <a:xfrm>
            <a:off x="3175580" y="782884"/>
            <a:ext cx="878477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kumimoji="0" lang="en-US" sz="1800" b="1" i="0" u="none" strike="noStrike" cap="none" spc="0" normalizeH="0" baseline="0" dirty="0">
                <a:ln>
                  <a:noFill/>
                </a:ln>
                <a:solidFill>
                  <a:srgbClr val="000000"/>
                </a:solidFill>
                <a:effectLst/>
                <a:uFillTx/>
                <a:ea typeface="Trebuchet MS"/>
                <a:cs typeface="Trebuchet MS"/>
                <a:sym typeface="Trebuchet MS"/>
              </a:rPr>
              <a:t>A climograph is a graphic representation of a </a:t>
            </a:r>
            <a:r>
              <a:rPr lang="en-US" b="1" dirty="0"/>
              <a:t>location's </a:t>
            </a:r>
            <a:r>
              <a:rPr kumimoji="0" lang="en-US" sz="1800" b="1" i="0" u="none" strike="noStrike" cap="none" spc="0" normalizeH="0" baseline="0" dirty="0">
                <a:ln>
                  <a:noFill/>
                </a:ln>
                <a:solidFill>
                  <a:srgbClr val="000000"/>
                </a:solidFill>
                <a:effectLst/>
                <a:uFillTx/>
                <a:ea typeface="Trebuchet MS"/>
                <a:cs typeface="Trebuchet MS"/>
                <a:sym typeface="Trebuchet MS"/>
              </a:rPr>
              <a:t>basic climate data. </a:t>
            </a:r>
          </a:p>
        </p:txBody>
      </p:sp>
    </p:spTree>
    <p:extLst>
      <p:ext uri="{BB962C8B-B14F-4D97-AF65-F5344CB8AC3E}">
        <p14:creationId xmlns:p14="http://schemas.microsoft.com/office/powerpoint/2010/main" val="13312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B9BFAB5-C820-CFB4-92AF-12EC727591B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98CC8D-5BCB-C137-2BCB-847C9D98FC85}"/>
              </a:ext>
            </a:extLst>
          </p:cNvPr>
          <p:cNvSpPr>
            <a:spLocks noGrp="1"/>
          </p:cNvSpPr>
          <p:nvPr>
            <p:ph sz="half" idx="1"/>
          </p:nvPr>
        </p:nvSpPr>
        <p:spPr>
          <a:xfrm>
            <a:off x="0" y="1849556"/>
            <a:ext cx="2772697" cy="4024125"/>
          </a:xfrm>
        </p:spPr>
        <p:txBody>
          <a:bodyPr/>
          <a:lstStyle/>
          <a:p>
            <a:pPr marL="0" indent="0">
              <a:buNone/>
            </a:pPr>
            <a:r>
              <a:rPr lang="en-US" b="1" dirty="0"/>
              <a:t>What is approximately the highest average temperature that Charleston reaches during the year? </a:t>
            </a:r>
          </a:p>
          <a:p>
            <a:pPr marL="0" indent="0">
              <a:buNone/>
            </a:pPr>
            <a:r>
              <a:rPr lang="en-US" b="1" dirty="0"/>
              <a:t>What is the average lowest temperature?</a:t>
            </a:r>
          </a:p>
          <a:p>
            <a:endParaRPr lang="en-US" b="1" dirty="0"/>
          </a:p>
          <a:p>
            <a:endParaRPr lang="en-US" dirty="0"/>
          </a:p>
        </p:txBody>
      </p:sp>
      <p:sp>
        <p:nvSpPr>
          <p:cNvPr id="6" name="Title 1">
            <a:extLst>
              <a:ext uri="{FF2B5EF4-FFF2-40B4-BE49-F238E27FC236}">
                <a16:creationId xmlns:a16="http://schemas.microsoft.com/office/drawing/2014/main" id="{F79B6C73-1AE5-2602-3DA8-BA06122FE61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TUESDAY</a:t>
            </a:r>
          </a:p>
        </p:txBody>
      </p:sp>
      <p:sp>
        <p:nvSpPr>
          <p:cNvPr id="2" name="Footer Placeholder 1">
            <a:extLst>
              <a:ext uri="{FF2B5EF4-FFF2-40B4-BE49-F238E27FC236}">
                <a16:creationId xmlns:a16="http://schemas.microsoft.com/office/drawing/2014/main" id="{8F4EFF82-E630-E480-0C64-BC5CF3F3678F}"/>
              </a:ext>
            </a:extLst>
          </p:cNvPr>
          <p:cNvSpPr>
            <a:spLocks noGrp="1"/>
          </p:cNvSpPr>
          <p:nvPr>
            <p:ph type="ftr" sz="quarter" idx="11"/>
          </p:nvPr>
        </p:nvSpPr>
        <p:spPr/>
        <p:txBody>
          <a:bodyPr/>
          <a:lstStyle/>
          <a:p>
            <a:r>
              <a:rPr lang="en-US" dirty="0"/>
              <a:t>©Clairmont Press, Inc. </a:t>
            </a:r>
          </a:p>
        </p:txBody>
      </p:sp>
      <p:grpSp>
        <p:nvGrpSpPr>
          <p:cNvPr id="5" name="Group 4">
            <a:extLst>
              <a:ext uri="{FF2B5EF4-FFF2-40B4-BE49-F238E27FC236}">
                <a16:creationId xmlns:a16="http://schemas.microsoft.com/office/drawing/2014/main" id="{D4252EDE-F2E5-E36A-E27A-AD3BACFFCE02}"/>
              </a:ext>
            </a:extLst>
          </p:cNvPr>
          <p:cNvGrpSpPr/>
          <p:nvPr/>
        </p:nvGrpSpPr>
        <p:grpSpPr>
          <a:xfrm>
            <a:off x="2624328" y="1416937"/>
            <a:ext cx="9464040" cy="3438527"/>
            <a:chOff x="0" y="1594177"/>
            <a:chExt cx="9144000" cy="3229004"/>
          </a:xfrm>
        </p:grpSpPr>
        <p:graphicFrame>
          <p:nvGraphicFramePr>
            <p:cNvPr id="7" name="Chart 6">
              <a:extLst>
                <a:ext uri="{FF2B5EF4-FFF2-40B4-BE49-F238E27FC236}">
                  <a16:creationId xmlns:a16="http://schemas.microsoft.com/office/drawing/2014/main" id="{6BD5BE89-3ABA-F28F-1D32-F757042D6845}"/>
                </a:ext>
              </a:extLst>
            </p:cNvPr>
            <p:cNvGraphicFramePr>
              <a:graphicFrameLocks/>
            </p:cNvGraphicFramePr>
            <p:nvPr>
              <p:extLst>
                <p:ext uri="{D42A27DB-BD31-4B8C-83A1-F6EECF244321}">
                  <p14:modId xmlns:p14="http://schemas.microsoft.com/office/powerpoint/2010/main" val="1364836348"/>
                </p:ext>
              </p:extLst>
            </p:nvPr>
          </p:nvGraphicFramePr>
          <p:xfrm>
            <a:off x="0" y="1594177"/>
            <a:ext cx="4572000" cy="32290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1720BB38-C174-6F70-6CCA-562EF1D40B86}"/>
                </a:ext>
              </a:extLst>
            </p:cNvPr>
            <p:cNvGraphicFramePr>
              <a:graphicFrameLocks/>
            </p:cNvGraphicFramePr>
            <p:nvPr>
              <p:extLst>
                <p:ext uri="{D42A27DB-BD31-4B8C-83A1-F6EECF244321}">
                  <p14:modId xmlns:p14="http://schemas.microsoft.com/office/powerpoint/2010/main" val="1649922526"/>
                </p:ext>
              </p:extLst>
            </p:nvPr>
          </p:nvGraphicFramePr>
          <p:xfrm>
            <a:off x="4572000" y="1594177"/>
            <a:ext cx="4572000" cy="3229004"/>
          </p:xfrm>
          <a:graphic>
            <a:graphicData uri="http://schemas.openxmlformats.org/drawingml/2006/chart">
              <c:chart xmlns:c="http://schemas.openxmlformats.org/drawingml/2006/chart" xmlns:r="http://schemas.openxmlformats.org/officeDocument/2006/relationships" r:id="rId5"/>
            </a:graphicData>
          </a:graphic>
        </p:graphicFrame>
      </p:grpSp>
    </p:spTree>
    <p:extLst>
      <p:ext uri="{BB962C8B-B14F-4D97-AF65-F5344CB8AC3E}">
        <p14:creationId xmlns:p14="http://schemas.microsoft.com/office/powerpoint/2010/main" val="311949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3CDA3423-C308-3424-3FEF-EFCD68F2DE7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198DA5-68BF-CBC2-8C1B-899FDF85CB66}"/>
              </a:ext>
            </a:extLst>
          </p:cNvPr>
          <p:cNvSpPr>
            <a:spLocks noGrp="1"/>
          </p:cNvSpPr>
          <p:nvPr>
            <p:ph sz="half" idx="1"/>
          </p:nvPr>
        </p:nvSpPr>
        <p:spPr>
          <a:xfrm>
            <a:off x="0" y="1416937"/>
            <a:ext cx="2821858" cy="4024125"/>
          </a:xfrm>
        </p:spPr>
        <p:txBody>
          <a:bodyPr/>
          <a:lstStyle/>
          <a:p>
            <a:pPr marL="0" indent="0">
              <a:buNone/>
            </a:pPr>
            <a:r>
              <a:rPr lang="en-US" b="1" dirty="0"/>
              <a:t>Which city reaches the highest average temperature?</a:t>
            </a:r>
          </a:p>
          <a:p>
            <a:pPr marL="0" indent="0">
              <a:buNone/>
            </a:pPr>
            <a:r>
              <a:rPr lang="en-US" b="1" dirty="0"/>
              <a:t>Which city reaches the average lowest temperature? </a:t>
            </a:r>
          </a:p>
          <a:p>
            <a:pPr marL="0" indent="0">
              <a:buNone/>
            </a:pPr>
            <a:r>
              <a:rPr lang="en-US" b="1" dirty="0"/>
              <a:t>In an individual month, which city on average receives the most rainfall?</a:t>
            </a:r>
          </a:p>
          <a:p>
            <a:endParaRPr lang="en-US" b="1" dirty="0"/>
          </a:p>
          <a:p>
            <a:endParaRPr lang="en-US" b="1" dirty="0"/>
          </a:p>
        </p:txBody>
      </p:sp>
      <p:sp>
        <p:nvSpPr>
          <p:cNvPr id="6" name="Title 1">
            <a:extLst>
              <a:ext uri="{FF2B5EF4-FFF2-40B4-BE49-F238E27FC236}">
                <a16:creationId xmlns:a16="http://schemas.microsoft.com/office/drawing/2014/main" id="{CB370504-26AF-7234-9434-484C1DC6663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WEDNESDAY</a:t>
            </a:r>
          </a:p>
        </p:txBody>
      </p:sp>
      <p:sp>
        <p:nvSpPr>
          <p:cNvPr id="2" name="Footer Placeholder 1">
            <a:extLst>
              <a:ext uri="{FF2B5EF4-FFF2-40B4-BE49-F238E27FC236}">
                <a16:creationId xmlns:a16="http://schemas.microsoft.com/office/drawing/2014/main" id="{CAC2D503-7E5C-4308-22B5-D6F508BB127F}"/>
              </a:ext>
            </a:extLst>
          </p:cNvPr>
          <p:cNvSpPr>
            <a:spLocks noGrp="1"/>
          </p:cNvSpPr>
          <p:nvPr>
            <p:ph type="ftr" sz="quarter" idx="11"/>
          </p:nvPr>
        </p:nvSpPr>
        <p:spPr/>
        <p:txBody>
          <a:bodyPr/>
          <a:lstStyle/>
          <a:p>
            <a:r>
              <a:rPr lang="en-US" dirty="0"/>
              <a:t>©Clairmont Press, Inc. </a:t>
            </a:r>
          </a:p>
        </p:txBody>
      </p:sp>
      <p:grpSp>
        <p:nvGrpSpPr>
          <p:cNvPr id="5" name="Group 4">
            <a:extLst>
              <a:ext uri="{FF2B5EF4-FFF2-40B4-BE49-F238E27FC236}">
                <a16:creationId xmlns:a16="http://schemas.microsoft.com/office/drawing/2014/main" id="{C74D5D6E-AC0E-306D-19B7-7FDEF09608F2}"/>
              </a:ext>
            </a:extLst>
          </p:cNvPr>
          <p:cNvGrpSpPr/>
          <p:nvPr/>
        </p:nvGrpSpPr>
        <p:grpSpPr>
          <a:xfrm>
            <a:off x="2624328" y="1416937"/>
            <a:ext cx="9464040" cy="3438527"/>
            <a:chOff x="0" y="1594177"/>
            <a:chExt cx="9144000" cy="3229004"/>
          </a:xfrm>
        </p:grpSpPr>
        <p:graphicFrame>
          <p:nvGraphicFramePr>
            <p:cNvPr id="7" name="Chart 6">
              <a:extLst>
                <a:ext uri="{FF2B5EF4-FFF2-40B4-BE49-F238E27FC236}">
                  <a16:creationId xmlns:a16="http://schemas.microsoft.com/office/drawing/2014/main" id="{5A6DFC01-42AC-40FC-C3D1-89FF29F5E4AB}"/>
                </a:ext>
              </a:extLst>
            </p:cNvPr>
            <p:cNvGraphicFramePr>
              <a:graphicFrameLocks/>
            </p:cNvGraphicFramePr>
            <p:nvPr>
              <p:extLst>
                <p:ext uri="{D42A27DB-BD31-4B8C-83A1-F6EECF244321}">
                  <p14:modId xmlns:p14="http://schemas.microsoft.com/office/powerpoint/2010/main" val="1364836348"/>
                </p:ext>
              </p:extLst>
            </p:nvPr>
          </p:nvGraphicFramePr>
          <p:xfrm>
            <a:off x="0" y="1594177"/>
            <a:ext cx="4572000" cy="32290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99071295-41BA-7DEB-8A4F-729BB9E1C2DA}"/>
                </a:ext>
              </a:extLst>
            </p:cNvPr>
            <p:cNvGraphicFramePr>
              <a:graphicFrameLocks/>
            </p:cNvGraphicFramePr>
            <p:nvPr>
              <p:extLst>
                <p:ext uri="{D42A27DB-BD31-4B8C-83A1-F6EECF244321}">
                  <p14:modId xmlns:p14="http://schemas.microsoft.com/office/powerpoint/2010/main" val="1649922526"/>
                </p:ext>
              </p:extLst>
            </p:nvPr>
          </p:nvGraphicFramePr>
          <p:xfrm>
            <a:off x="4572000" y="1594177"/>
            <a:ext cx="4572000" cy="3229004"/>
          </p:xfrm>
          <a:graphic>
            <a:graphicData uri="http://schemas.openxmlformats.org/drawingml/2006/chart">
              <c:chart xmlns:c="http://schemas.openxmlformats.org/drawingml/2006/chart" xmlns:r="http://schemas.openxmlformats.org/officeDocument/2006/relationships" r:id="rId5"/>
            </a:graphicData>
          </a:graphic>
        </p:graphicFrame>
      </p:grpSp>
    </p:spTree>
    <p:extLst>
      <p:ext uri="{BB962C8B-B14F-4D97-AF65-F5344CB8AC3E}">
        <p14:creationId xmlns:p14="http://schemas.microsoft.com/office/powerpoint/2010/main" val="78040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A26F67C-BEDE-F2DF-9F6A-3D7AE0CFDDD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7DFF6-FB3F-9999-E5A4-AC9CC14A9746}"/>
              </a:ext>
            </a:extLst>
          </p:cNvPr>
          <p:cNvSpPr>
            <a:spLocks noGrp="1"/>
          </p:cNvSpPr>
          <p:nvPr>
            <p:ph sz="half" idx="1"/>
          </p:nvPr>
        </p:nvSpPr>
        <p:spPr>
          <a:xfrm>
            <a:off x="0" y="1416937"/>
            <a:ext cx="2624328" cy="4364431"/>
          </a:xfrm>
        </p:spPr>
        <p:txBody>
          <a:bodyPr>
            <a:normAutofit lnSpcReduction="10000"/>
          </a:bodyPr>
          <a:lstStyle/>
          <a:p>
            <a:r>
              <a:rPr lang="en-US" b="1" dirty="0"/>
              <a:t>What differences do you notice in the overall pattern of temperature and precipitation when comparing the two cities? </a:t>
            </a:r>
          </a:p>
          <a:p>
            <a:r>
              <a:rPr lang="en-US" b="1" dirty="0"/>
              <a:t>What might explain the differences?</a:t>
            </a:r>
          </a:p>
          <a:p>
            <a:endParaRPr lang="en-US" b="1" dirty="0"/>
          </a:p>
          <a:p>
            <a:endParaRPr lang="en-US" b="1" dirty="0"/>
          </a:p>
        </p:txBody>
      </p:sp>
      <p:sp>
        <p:nvSpPr>
          <p:cNvPr id="6" name="Title 1">
            <a:extLst>
              <a:ext uri="{FF2B5EF4-FFF2-40B4-BE49-F238E27FC236}">
                <a16:creationId xmlns:a16="http://schemas.microsoft.com/office/drawing/2014/main" id="{422CAD7D-08FD-6869-C6F4-124E062E85D0}"/>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THURSDAY</a:t>
            </a:r>
          </a:p>
        </p:txBody>
      </p:sp>
      <p:sp>
        <p:nvSpPr>
          <p:cNvPr id="2" name="Footer Placeholder 1">
            <a:extLst>
              <a:ext uri="{FF2B5EF4-FFF2-40B4-BE49-F238E27FC236}">
                <a16:creationId xmlns:a16="http://schemas.microsoft.com/office/drawing/2014/main" id="{29040C43-9329-EF6B-5DB1-E800A31A2415}"/>
              </a:ext>
            </a:extLst>
          </p:cNvPr>
          <p:cNvSpPr>
            <a:spLocks noGrp="1"/>
          </p:cNvSpPr>
          <p:nvPr>
            <p:ph type="ftr" sz="quarter" idx="11"/>
          </p:nvPr>
        </p:nvSpPr>
        <p:spPr/>
        <p:txBody>
          <a:bodyPr/>
          <a:lstStyle/>
          <a:p>
            <a:r>
              <a:rPr lang="en-US" dirty="0"/>
              <a:t>©Clairmont Press, Inc. </a:t>
            </a:r>
          </a:p>
        </p:txBody>
      </p:sp>
      <p:grpSp>
        <p:nvGrpSpPr>
          <p:cNvPr id="5" name="Group 4">
            <a:extLst>
              <a:ext uri="{FF2B5EF4-FFF2-40B4-BE49-F238E27FC236}">
                <a16:creationId xmlns:a16="http://schemas.microsoft.com/office/drawing/2014/main" id="{89C7B082-FB6F-59CD-4CB7-8B1E14F76411}"/>
              </a:ext>
            </a:extLst>
          </p:cNvPr>
          <p:cNvGrpSpPr/>
          <p:nvPr/>
        </p:nvGrpSpPr>
        <p:grpSpPr>
          <a:xfrm>
            <a:off x="2624328" y="1416937"/>
            <a:ext cx="9464040" cy="3438527"/>
            <a:chOff x="0" y="1594177"/>
            <a:chExt cx="9144000" cy="3229004"/>
          </a:xfrm>
        </p:grpSpPr>
        <p:graphicFrame>
          <p:nvGraphicFramePr>
            <p:cNvPr id="7" name="Chart 6">
              <a:extLst>
                <a:ext uri="{FF2B5EF4-FFF2-40B4-BE49-F238E27FC236}">
                  <a16:creationId xmlns:a16="http://schemas.microsoft.com/office/drawing/2014/main" id="{919E0901-2B97-EB6F-0C64-7D1F0E2E0293}"/>
                </a:ext>
              </a:extLst>
            </p:cNvPr>
            <p:cNvGraphicFramePr>
              <a:graphicFrameLocks/>
            </p:cNvGraphicFramePr>
            <p:nvPr>
              <p:extLst>
                <p:ext uri="{D42A27DB-BD31-4B8C-83A1-F6EECF244321}">
                  <p14:modId xmlns:p14="http://schemas.microsoft.com/office/powerpoint/2010/main" val="1364836348"/>
                </p:ext>
              </p:extLst>
            </p:nvPr>
          </p:nvGraphicFramePr>
          <p:xfrm>
            <a:off x="0" y="1594177"/>
            <a:ext cx="4572000" cy="32290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C576E6D3-E001-086D-14D0-53C462107F4D}"/>
                </a:ext>
              </a:extLst>
            </p:cNvPr>
            <p:cNvGraphicFramePr>
              <a:graphicFrameLocks/>
            </p:cNvGraphicFramePr>
            <p:nvPr>
              <p:extLst>
                <p:ext uri="{D42A27DB-BD31-4B8C-83A1-F6EECF244321}">
                  <p14:modId xmlns:p14="http://schemas.microsoft.com/office/powerpoint/2010/main" val="1649922526"/>
                </p:ext>
              </p:extLst>
            </p:nvPr>
          </p:nvGraphicFramePr>
          <p:xfrm>
            <a:off x="4572000" y="1594177"/>
            <a:ext cx="4572000" cy="3229004"/>
          </p:xfrm>
          <a:graphic>
            <a:graphicData uri="http://schemas.openxmlformats.org/drawingml/2006/chart">
              <c:chart xmlns:c="http://schemas.openxmlformats.org/drawingml/2006/chart" xmlns:r="http://schemas.openxmlformats.org/officeDocument/2006/relationships" r:id="rId5"/>
            </a:graphicData>
          </a:graphic>
        </p:graphicFrame>
      </p:grpSp>
    </p:spTree>
    <p:extLst>
      <p:ext uri="{BB962C8B-B14F-4D97-AF65-F5344CB8AC3E}">
        <p14:creationId xmlns:p14="http://schemas.microsoft.com/office/powerpoint/2010/main" val="97984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990AD7E1-CA8A-067D-0766-D1900035F24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5F0B99-CB22-AACC-654A-EDB042980BD8}"/>
              </a:ext>
            </a:extLst>
          </p:cNvPr>
          <p:cNvSpPr>
            <a:spLocks noGrp="1"/>
          </p:cNvSpPr>
          <p:nvPr>
            <p:ph sz="half" idx="1"/>
          </p:nvPr>
        </p:nvSpPr>
        <p:spPr>
          <a:xfrm>
            <a:off x="0" y="1416937"/>
            <a:ext cx="2772697" cy="4024125"/>
          </a:xfrm>
        </p:spPr>
        <p:txBody>
          <a:bodyPr/>
          <a:lstStyle/>
          <a:p>
            <a:pPr marL="0" indent="0">
              <a:buNone/>
            </a:pPr>
            <a:r>
              <a:rPr lang="en-US" b="1" dirty="0"/>
              <a:t>What would be another city you would like to visit? What kind of climate (highs, lows, and rainfall) would you expect in this city throughout the year?</a:t>
            </a:r>
          </a:p>
          <a:p>
            <a:endParaRPr lang="en-US" b="1" dirty="0"/>
          </a:p>
          <a:p>
            <a:endParaRPr lang="en-US" b="1" dirty="0"/>
          </a:p>
        </p:txBody>
      </p:sp>
      <p:sp>
        <p:nvSpPr>
          <p:cNvPr id="8" name="Title 1">
            <a:extLst>
              <a:ext uri="{FF2B5EF4-FFF2-40B4-BE49-F238E27FC236}">
                <a16:creationId xmlns:a16="http://schemas.microsoft.com/office/drawing/2014/main" id="{1E7516C2-7794-6CA8-8ECC-9CD02110C8C5}"/>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FRIDAY</a:t>
            </a:r>
          </a:p>
        </p:txBody>
      </p:sp>
      <p:sp>
        <p:nvSpPr>
          <p:cNvPr id="2" name="Footer Placeholder 1">
            <a:extLst>
              <a:ext uri="{FF2B5EF4-FFF2-40B4-BE49-F238E27FC236}">
                <a16:creationId xmlns:a16="http://schemas.microsoft.com/office/drawing/2014/main" id="{1F6E996C-2D9F-C12C-54AA-45290DCABA93}"/>
              </a:ext>
            </a:extLst>
          </p:cNvPr>
          <p:cNvSpPr>
            <a:spLocks noGrp="1"/>
          </p:cNvSpPr>
          <p:nvPr>
            <p:ph type="ftr" sz="quarter" idx="11"/>
          </p:nvPr>
        </p:nvSpPr>
        <p:spPr/>
        <p:txBody>
          <a:bodyPr/>
          <a:lstStyle/>
          <a:p>
            <a:r>
              <a:rPr lang="en-US" dirty="0"/>
              <a:t>©Clairmont Press, Inc. </a:t>
            </a:r>
          </a:p>
        </p:txBody>
      </p:sp>
      <p:grpSp>
        <p:nvGrpSpPr>
          <p:cNvPr id="5" name="Group 4">
            <a:extLst>
              <a:ext uri="{FF2B5EF4-FFF2-40B4-BE49-F238E27FC236}">
                <a16:creationId xmlns:a16="http://schemas.microsoft.com/office/drawing/2014/main" id="{A2BF03D3-D258-4224-CA9B-7FC4B94A7E05}"/>
              </a:ext>
            </a:extLst>
          </p:cNvPr>
          <p:cNvGrpSpPr/>
          <p:nvPr/>
        </p:nvGrpSpPr>
        <p:grpSpPr>
          <a:xfrm>
            <a:off x="2624328" y="1416937"/>
            <a:ext cx="9464040" cy="3438527"/>
            <a:chOff x="0" y="1594177"/>
            <a:chExt cx="9144000" cy="3229004"/>
          </a:xfrm>
        </p:grpSpPr>
        <p:graphicFrame>
          <p:nvGraphicFramePr>
            <p:cNvPr id="6" name="Chart 5">
              <a:extLst>
                <a:ext uri="{FF2B5EF4-FFF2-40B4-BE49-F238E27FC236}">
                  <a16:creationId xmlns:a16="http://schemas.microsoft.com/office/drawing/2014/main" id="{79B2E8D0-DA6F-0105-64D6-DCE501906371}"/>
                </a:ext>
              </a:extLst>
            </p:cNvPr>
            <p:cNvGraphicFramePr>
              <a:graphicFrameLocks/>
            </p:cNvGraphicFramePr>
            <p:nvPr>
              <p:extLst>
                <p:ext uri="{D42A27DB-BD31-4B8C-83A1-F6EECF244321}">
                  <p14:modId xmlns:p14="http://schemas.microsoft.com/office/powerpoint/2010/main" val="1364836348"/>
                </p:ext>
              </p:extLst>
            </p:nvPr>
          </p:nvGraphicFramePr>
          <p:xfrm>
            <a:off x="0" y="1594177"/>
            <a:ext cx="4572000" cy="32290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FE820F90-EC28-55D8-8C7F-397A64A9E284}"/>
                </a:ext>
              </a:extLst>
            </p:cNvPr>
            <p:cNvGraphicFramePr>
              <a:graphicFrameLocks/>
            </p:cNvGraphicFramePr>
            <p:nvPr>
              <p:extLst>
                <p:ext uri="{D42A27DB-BD31-4B8C-83A1-F6EECF244321}">
                  <p14:modId xmlns:p14="http://schemas.microsoft.com/office/powerpoint/2010/main" val="1649922526"/>
                </p:ext>
              </p:extLst>
            </p:nvPr>
          </p:nvGraphicFramePr>
          <p:xfrm>
            <a:off x="4572000" y="1594177"/>
            <a:ext cx="4572000" cy="3229004"/>
          </p:xfrm>
          <a:graphic>
            <a:graphicData uri="http://schemas.openxmlformats.org/drawingml/2006/chart">
              <c:chart xmlns:c="http://schemas.openxmlformats.org/drawingml/2006/chart" xmlns:r="http://schemas.openxmlformats.org/officeDocument/2006/relationships" r:id="rId5"/>
            </a:graphicData>
          </a:graphic>
        </p:graphicFrame>
      </p:grpSp>
    </p:spTree>
    <p:extLst>
      <p:ext uri="{BB962C8B-B14F-4D97-AF65-F5344CB8AC3E}">
        <p14:creationId xmlns:p14="http://schemas.microsoft.com/office/powerpoint/2010/main" val="312425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5F551-EAAA-B872-683C-6B7A8FEFC36E}"/>
              </a:ext>
            </a:extLst>
          </p:cNvPr>
          <p:cNvSpPr txBox="1"/>
          <p:nvPr/>
        </p:nvSpPr>
        <p:spPr>
          <a:xfrm>
            <a:off x="8291549" y="6020300"/>
            <a:ext cx="3900451" cy="830997"/>
          </a:xfrm>
          <a:prstGeom prst="rect">
            <a:avLst/>
          </a:prstGeom>
          <a:noFill/>
        </p:spPr>
        <p:txBody>
          <a:bodyPr wrap="square" rtlCol="0">
            <a:spAutoFit/>
          </a:bodyPr>
          <a:lstStyle/>
          <a:p>
            <a:pPr algn="ctr"/>
            <a:r>
              <a:rPr lang="en-US" sz="1200" dirty="0">
                <a:solidFill>
                  <a:schemeClr val="bg1"/>
                </a:solidFill>
                <a:latin typeface="Avenir Light" panose="020B0402020203020204" pitchFamily="34" charset="77"/>
              </a:rPr>
              <a:t>Image credits: Title slide, West Virginia State Capitol, Charleston, WV, ©Shutterstock; End slide, Williams River Valley Overlook, Black Mountain, Monongahela National Forest, West Virginia, ©Shutterstock.</a:t>
            </a:r>
          </a:p>
        </p:txBody>
      </p:sp>
      <p:sp>
        <p:nvSpPr>
          <p:cNvPr id="3" name="Footer Placeholder 2">
            <a:extLst>
              <a:ext uri="{FF2B5EF4-FFF2-40B4-BE49-F238E27FC236}">
                <a16:creationId xmlns:a16="http://schemas.microsoft.com/office/drawing/2014/main" id="{5DEA308A-644B-6CDE-6972-DD967FFFCCDC}"/>
              </a:ext>
            </a:extLst>
          </p:cNvPr>
          <p:cNvSpPr>
            <a:spLocks noGrp="1"/>
          </p:cNvSpPr>
          <p:nvPr>
            <p:ph type="ftr" sz="quarter" idx="11"/>
          </p:nvPr>
        </p:nvSpPr>
        <p:spPr/>
        <p:txBody>
          <a:bodyPr/>
          <a:lstStyle/>
          <a:p>
            <a:r>
              <a:rPr lang="en-US" dirty="0">
                <a:solidFill>
                  <a:schemeClr val="bg1"/>
                </a:solidFill>
              </a:rPr>
              <a:t>©Clairmont Press, Inc. </a:t>
            </a:r>
          </a:p>
        </p:txBody>
      </p:sp>
    </p:spTree>
    <p:extLst>
      <p:ext uri="{BB962C8B-B14F-4D97-AF65-F5344CB8AC3E}">
        <p14:creationId xmlns:p14="http://schemas.microsoft.com/office/powerpoint/2010/main" val="311626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Vapor Trail</Template>
  <TotalTime>882</TotalTime>
  <Words>602</Words>
  <Application>Microsoft Macintosh PowerPoint</Application>
  <PresentationFormat>Widescreen</PresentationFormat>
  <Paragraphs>83</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Aptos</vt:lpstr>
      <vt:lpstr>Arial</vt:lpstr>
      <vt:lpstr>Avenir Light</vt:lpstr>
      <vt:lpstr>Century Gothic</vt:lpstr>
      <vt:lpstr>Trebuchet MS</vt:lpstr>
      <vt:lpstr>Vapor Trail</vt:lpstr>
      <vt:lpstr>Smart Skills</vt:lpstr>
      <vt:lpstr>Monday</vt:lpstr>
      <vt:lpstr>PowerPoint Presentation</vt:lpstr>
      <vt:lpstr>PowerPoint Presentation</vt:lpstr>
      <vt:lpstr>PowerPoint Presentation</vt:lpstr>
      <vt:lpstr>PowerPoint Presentation</vt:lpstr>
      <vt:lpstr>PowerPoint Presentation</vt:lpstr>
    </vt:vector>
  </TitlesOfParts>
  <Manager/>
  <Company>(c)2025 Clairmont Press, Inc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Skills </dc:title>
  <dc:subject>West Virginia: Our Beautiful Home </dc:subject>
  <dc:creator/>
  <cp:keywords/>
  <dc:description/>
  <cp:lastModifiedBy>Emmett Mullins</cp:lastModifiedBy>
  <cp:revision>13</cp:revision>
  <dcterms:created xsi:type="dcterms:W3CDTF">2025-06-26T12:29:05Z</dcterms:created>
  <dcterms:modified xsi:type="dcterms:W3CDTF">2025-06-29T22:54:39Z</dcterms:modified>
  <cp:category/>
</cp:coreProperties>
</file>