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51"/>
    <p:restoredTop sz="82848"/>
  </p:normalViewPr>
  <p:slideViewPr>
    <p:cSldViewPr snapToGrid="0">
      <p:cViewPr varScale="1">
        <p:scale>
          <a:sx n="140" d="100"/>
          <a:sy n="140" d="100"/>
        </p:scale>
        <p:origin x="10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6/29/25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opener lets students view the image without a specific question to answer. A one- or two-minute silent study helps students notice details they might miss otherwise. Discuss responses as a group, and let students physically point out their findings on the projection to ensure all students see the details being discussed.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NOTE: This graph has text boxes that provide background information for students who may be unfamiliar with the term GDP and its significance.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15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The subject, Gross Domestic Product, the country (U.S.), and the years (2000-2023).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Billions of dollars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410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2001, 2008-2009; 2020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The GDP declined during the recession. The decline was not as significant in 2001 as it was in 2020.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598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About $500,000,000,000.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About 2 years. </a:t>
            </a:r>
          </a:p>
          <a:p>
            <a:r>
              <a:rPr lang="en-US" dirty="0"/>
              <a:t>Discuss that even though the economy began to improve in 2009, it took two years for the GDP to return to its previous level.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330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The COVID-19 pandemic led to a drop in GDP.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By 2021, the GDP had surpassed its previous level and continued to increase by 2023.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21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31050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27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Charts &amp; Graphs 6: 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U.S. Gross Domestic Product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6ECD03C3-5A26-9CE1-0706-BFACA9C02DD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465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416937"/>
            <a:ext cx="3657600" cy="4024125"/>
          </a:xfrm>
        </p:spPr>
        <p:txBody>
          <a:bodyPr/>
          <a:lstStyle/>
          <a:p>
            <a:r>
              <a:rPr lang="en-US" b="1" dirty="0"/>
              <a:t>Study the data graphic. Make a jot list of things you notice.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2A097-9FE5-393D-C59D-9F941BEE4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814" y="616480"/>
            <a:ext cx="8039266" cy="5794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DBDF7C-9DB3-82DF-956E-7B6E34E55113}"/>
              </a:ext>
            </a:extLst>
          </p:cNvPr>
          <p:cNvSpPr txBox="1"/>
          <p:nvPr/>
        </p:nvSpPr>
        <p:spPr>
          <a:xfrm rot="606290">
            <a:off x="8532703" y="4163543"/>
            <a:ext cx="2450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Economists can use GDP to determine whether an economy is growing or experiencing a recession.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7F425-350D-F68F-9DCE-434D1D8756E8}"/>
              </a:ext>
            </a:extLst>
          </p:cNvPr>
          <p:cNvSpPr txBox="1"/>
          <p:nvPr/>
        </p:nvSpPr>
        <p:spPr>
          <a:xfrm rot="20745487">
            <a:off x="4373104" y="1870180"/>
            <a:ext cx="273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The gross domestic product (GDP) tracks the health of a country’s economy.</a:t>
            </a: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6F308-96EE-52D4-170A-31ABC851D127}"/>
              </a:ext>
            </a:extLst>
          </p:cNvPr>
          <p:cNvSpPr txBox="1"/>
          <p:nvPr/>
        </p:nvSpPr>
        <p:spPr>
          <a:xfrm rot="1082463">
            <a:off x="7320749" y="863602"/>
            <a:ext cx="273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1111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GDP is the value of all goods and services produced within a country’s borders over time.</a:t>
            </a: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19640D-6F26-6714-F685-DC413692C3F2}"/>
              </a:ext>
            </a:extLst>
          </p:cNvPr>
          <p:cNvSpPr txBox="1"/>
          <p:nvPr/>
        </p:nvSpPr>
        <p:spPr>
          <a:xfrm>
            <a:off x="5900058" y="178151"/>
            <a:ext cx="62157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Gross Domestic Product – United States (2000-2023)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3745992" cy="4024125"/>
          </a:xfrm>
        </p:spPr>
        <p:txBody>
          <a:bodyPr/>
          <a:lstStyle/>
          <a:p>
            <a:r>
              <a:rPr lang="en-US" b="1" dirty="0"/>
              <a:t>What information is given in the title that helps explain the graph?</a:t>
            </a:r>
          </a:p>
          <a:p>
            <a:r>
              <a:rPr lang="en-US" b="1" dirty="0"/>
              <a:t>What values are shown on the y-axis? </a:t>
            </a:r>
          </a:p>
          <a:p>
            <a:r>
              <a:rPr lang="en-US" b="1" dirty="0"/>
              <a:t>What values are shown on the x-axis?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4181A-F369-F89A-E81F-E46C9FF12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814" y="616480"/>
            <a:ext cx="8039266" cy="5794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EED9B9-6B33-7ACE-4FB7-0778D6A7C90D}"/>
              </a:ext>
            </a:extLst>
          </p:cNvPr>
          <p:cNvSpPr txBox="1"/>
          <p:nvPr/>
        </p:nvSpPr>
        <p:spPr>
          <a:xfrm rot="606290">
            <a:off x="8532703" y="4163543"/>
            <a:ext cx="2450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Economists can use GDP to determine whether an economy is growing or experiencing a recession.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4E38B9-9065-8FA9-F35E-34FACD282C89}"/>
              </a:ext>
            </a:extLst>
          </p:cNvPr>
          <p:cNvSpPr txBox="1"/>
          <p:nvPr/>
        </p:nvSpPr>
        <p:spPr>
          <a:xfrm rot="20745487">
            <a:off x="4373104" y="1870180"/>
            <a:ext cx="273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The gross domestic product (GDP) tracks the health of a country’s economy.</a:t>
            </a: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FCB9C-D99C-9A13-EB01-E5D3835F7811}"/>
              </a:ext>
            </a:extLst>
          </p:cNvPr>
          <p:cNvSpPr txBox="1"/>
          <p:nvPr/>
        </p:nvSpPr>
        <p:spPr>
          <a:xfrm rot="1082463">
            <a:off x="7320749" y="863602"/>
            <a:ext cx="273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1111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GDP is the value of all goods and services produced within a country’s borders over time.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143602-5F8B-0C81-B9FB-F9C9E2C0A022}"/>
              </a:ext>
            </a:extLst>
          </p:cNvPr>
          <p:cNvSpPr txBox="1"/>
          <p:nvPr/>
        </p:nvSpPr>
        <p:spPr>
          <a:xfrm>
            <a:off x="5900058" y="178151"/>
            <a:ext cx="62157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Gross Domestic Product – United States (2000-2023)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3745992" cy="40241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vertical gray bands show periods of recession or negative growth. </a:t>
            </a:r>
          </a:p>
          <a:p>
            <a:r>
              <a:rPr lang="en-US" b="1" dirty="0"/>
              <a:t>When were the recessions on this chart?</a:t>
            </a:r>
          </a:p>
          <a:p>
            <a:r>
              <a:rPr lang="en-US" b="1" dirty="0"/>
              <a:t>What happened to the GDP during these recessions? 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2D77DF-A90D-79F1-60FF-4F0B052A8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814" y="616480"/>
            <a:ext cx="8039266" cy="5794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E59B91-5F6D-4C07-9175-172166F8D47E}"/>
              </a:ext>
            </a:extLst>
          </p:cNvPr>
          <p:cNvSpPr txBox="1"/>
          <p:nvPr/>
        </p:nvSpPr>
        <p:spPr>
          <a:xfrm rot="606290">
            <a:off x="8532703" y="4163543"/>
            <a:ext cx="2450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Economists can use GDP to determine whether an economy is growing or experiencing a recession.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A2FEC-01AE-6B79-C8ED-7E9F1CAFB58E}"/>
              </a:ext>
            </a:extLst>
          </p:cNvPr>
          <p:cNvSpPr txBox="1"/>
          <p:nvPr/>
        </p:nvSpPr>
        <p:spPr>
          <a:xfrm rot="20745487">
            <a:off x="4373104" y="1870180"/>
            <a:ext cx="273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The gross domestic product (GDP) tracks the health of a country’s economy.</a:t>
            </a: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A84CA2-D65E-0B76-FE84-AC5774518429}"/>
              </a:ext>
            </a:extLst>
          </p:cNvPr>
          <p:cNvSpPr txBox="1"/>
          <p:nvPr/>
        </p:nvSpPr>
        <p:spPr>
          <a:xfrm rot="1082463">
            <a:off x="7320749" y="863602"/>
            <a:ext cx="273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1111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GDP is the value of all goods and services produced within a country’s borders over time.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923BC9-C2ED-FD8F-7547-1ABD6D8DDFF6}"/>
              </a:ext>
            </a:extLst>
          </p:cNvPr>
          <p:cNvSpPr txBox="1"/>
          <p:nvPr/>
        </p:nvSpPr>
        <p:spPr>
          <a:xfrm>
            <a:off x="5900058" y="178151"/>
            <a:ext cx="62157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Gross Domestic Product – United States (2000-2023)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3667432" cy="4024125"/>
          </a:xfrm>
        </p:spPr>
        <p:txBody>
          <a:bodyPr/>
          <a:lstStyle/>
          <a:p>
            <a:r>
              <a:rPr lang="en-US" b="1" dirty="0"/>
              <a:t>In 2008-2009, the GDP declined. By how far did it fall? </a:t>
            </a:r>
          </a:p>
          <a:p>
            <a:r>
              <a:rPr lang="en-US" b="1" dirty="0"/>
              <a:t>How long did it take for the GDP to regain its 2008 level?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76BEC-C2CE-C88C-52B5-CD48A11FF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814" y="616480"/>
            <a:ext cx="8039266" cy="5794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7B60CB-A5FD-D5F2-EFAB-16C9061656A7}"/>
              </a:ext>
            </a:extLst>
          </p:cNvPr>
          <p:cNvSpPr txBox="1"/>
          <p:nvPr/>
        </p:nvSpPr>
        <p:spPr>
          <a:xfrm rot="606290">
            <a:off x="8532703" y="4163543"/>
            <a:ext cx="2450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Economists can use GDP to determine whether an economy is growing or experiencing a recession.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C618B8-D277-BBA2-F57D-9CE06FDFF497}"/>
              </a:ext>
            </a:extLst>
          </p:cNvPr>
          <p:cNvSpPr txBox="1"/>
          <p:nvPr/>
        </p:nvSpPr>
        <p:spPr>
          <a:xfrm rot="20745487">
            <a:off x="4373104" y="1870180"/>
            <a:ext cx="273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The gross domestic product (GDP) tracks the health of a country’s economy.</a:t>
            </a:r>
          </a:p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9C7BC-1020-8EFB-A5E1-2ABCE331314B}"/>
              </a:ext>
            </a:extLst>
          </p:cNvPr>
          <p:cNvSpPr txBox="1"/>
          <p:nvPr/>
        </p:nvSpPr>
        <p:spPr>
          <a:xfrm rot="1082463">
            <a:off x="7320749" y="863602"/>
            <a:ext cx="273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1111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GDP is the value of all goods and services produced within a country’s borders over time.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D1D91-CB64-9B51-B298-FA718F5D1961}"/>
              </a:ext>
            </a:extLst>
          </p:cNvPr>
          <p:cNvSpPr txBox="1"/>
          <p:nvPr/>
        </p:nvSpPr>
        <p:spPr>
          <a:xfrm>
            <a:off x="5900058" y="178151"/>
            <a:ext cx="62157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Gross Domestic Product – United States (2000-2023)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3745992" cy="4024125"/>
          </a:xfrm>
        </p:spPr>
        <p:txBody>
          <a:bodyPr/>
          <a:lstStyle/>
          <a:p>
            <a:r>
              <a:rPr lang="en-US" b="1" dirty="0"/>
              <a:t>An event often triggers recessions and declines in the GDP. What event caused the decline shown in 2020? </a:t>
            </a:r>
          </a:p>
          <a:p>
            <a:r>
              <a:rPr lang="en-US" b="1" dirty="0"/>
              <a:t>What evidence is there that the economy recovered after this event?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0A3EF-BB40-357D-BD9D-915259C8F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814" y="616480"/>
            <a:ext cx="8039266" cy="5794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372E47-8BB9-CAF1-6387-C31B776307B8}"/>
              </a:ext>
            </a:extLst>
          </p:cNvPr>
          <p:cNvSpPr txBox="1"/>
          <p:nvPr/>
        </p:nvSpPr>
        <p:spPr>
          <a:xfrm rot="606290">
            <a:off x="8532703" y="4163543"/>
            <a:ext cx="2450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Economists can use GDP to determine whether an economy is growing or experiencing a recession.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1C5EA-65CA-C080-A06C-47D17C14DF0A}"/>
              </a:ext>
            </a:extLst>
          </p:cNvPr>
          <p:cNvSpPr txBox="1"/>
          <p:nvPr/>
        </p:nvSpPr>
        <p:spPr>
          <a:xfrm rot="20745487">
            <a:off x="4373104" y="1870180"/>
            <a:ext cx="273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The gross domestic product (GDP) tracks the health of a country’s economy.</a:t>
            </a: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7F01F3-7298-5801-A445-B48CCBF5C769}"/>
              </a:ext>
            </a:extLst>
          </p:cNvPr>
          <p:cNvSpPr txBox="1"/>
          <p:nvPr/>
        </p:nvSpPr>
        <p:spPr>
          <a:xfrm rot="1082463">
            <a:off x="7320749" y="863602"/>
            <a:ext cx="273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11111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GDP is the value of all goods and services produced within a country’s borders over time.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DCE649-A2C5-EB1F-7FB8-B5E8134D76B3}"/>
              </a:ext>
            </a:extLst>
          </p:cNvPr>
          <p:cNvSpPr txBox="1"/>
          <p:nvPr/>
        </p:nvSpPr>
        <p:spPr>
          <a:xfrm>
            <a:off x="5900058" y="178151"/>
            <a:ext cx="62157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Gross Domestic Product – United States (2000-2023)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873</TotalTime>
  <Words>745</Words>
  <Application>Microsoft Macintosh PowerPoint</Application>
  <PresentationFormat>Widescreen</PresentationFormat>
  <Paragraphs>69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Arial</vt:lpstr>
      <vt:lpstr>Avenir Light</vt:lpstr>
      <vt:lpstr>Century Gothic</vt:lpstr>
      <vt:lpstr>Futura Condensed ExtraBold</vt:lpstr>
      <vt:lpstr>Futura Condensed Medium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16</cp:revision>
  <dcterms:created xsi:type="dcterms:W3CDTF">2025-06-26T12:29:05Z</dcterms:created>
  <dcterms:modified xsi:type="dcterms:W3CDTF">2025-06-29T23:08:45Z</dcterms:modified>
  <cp:category/>
</cp:coreProperties>
</file>