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0" r:id="rId1"/>
  </p:sldMasterIdLst>
  <p:notesMasterIdLst>
    <p:notesMasterId r:id="rId9"/>
  </p:notesMasterIdLst>
  <p:sldIdLst>
    <p:sldId id="256" r:id="rId2"/>
    <p:sldId id="259" r:id="rId3"/>
    <p:sldId id="260" r:id="rId4"/>
    <p:sldId id="261" r:id="rId5"/>
    <p:sldId id="262" r:id="rId6"/>
    <p:sldId id="263" r:id="rId7"/>
    <p:sldId id="258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273"/>
    <p:restoredTop sz="82848"/>
  </p:normalViewPr>
  <p:slideViewPr>
    <p:cSldViewPr snapToGrid="0">
      <p:cViewPr varScale="1">
        <p:scale>
          <a:sx n="140" d="100"/>
          <a:sy n="140" d="100"/>
        </p:scale>
        <p:origin x="110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737DAB-597A-6245-AD4E-5232EF7B64E3}" type="datetimeFigureOut">
              <a:rPr lang="en-US" smtClean="0"/>
              <a:t>7/5/25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24A4BA-6F3C-DE41-BD2B-44EE0949F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19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the Smart Skills directions on the Teacher Tech Website for </a:t>
            </a:r>
            <a:r>
              <a:rPr lang="en-US" i="1" dirty="0"/>
              <a:t>West Virginia: Our Beautiful Home</a:t>
            </a:r>
            <a:r>
              <a:rPr lang="en-US" i="0" dirty="0"/>
              <a:t> for teaching suggestions. </a:t>
            </a:r>
          </a:p>
          <a:p>
            <a:endParaRPr lang="en-US" i="0" dirty="0"/>
          </a:p>
          <a:p>
            <a:r>
              <a:rPr lang="en-US" dirty="0"/>
              <a:t>Teacher notes and answers will display in this space.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155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Allow students 1-2 minutes to record observations. Discuss only what students have noticed from the timeline. Discuss possible titles. Example: Important inventions 1894-1914.</a:t>
            </a:r>
          </a:p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NOTE: A suggested title would be ”Events Leading to World War One.”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5955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/>
              <a:t>1894-1914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/>
              <a:t>The topic is events leading to World War I, but students may not have the background to answer the question yet, depending on where you are in the curriculum.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1389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/>
              <a:t>20 years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/>
              <a:t>The First German Naval Law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/>
              <a:t>1898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1092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Answers will vary; you may want to use some of the questions and answers for class discussion.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8523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Answers will vary. </a:t>
            </a:r>
          </a:p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Students</a:t>
            </a:r>
            <a:r>
              <a:rPr lang="en-US" baseline="0" dirty="0"/>
              <a:t> may indicate that adding pictures or adding maps would be helpful. Additionally, they may suggest a title, larger text, or a longer timeline with the inclusion of key events.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9211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403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E2DBC60F-F21C-6B41-9401-FA27236B0017}" type="datetime1">
              <a:rPr lang="en-US" smtClean="0"/>
              <a:t>7/5/25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r>
              <a:rPr lang="en-US" dirty="0"/>
              <a:t>©Clairmont Press, Inc.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976C402E-B1C0-B342-B143-8B01E77D075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08D26F-4A15-7A3B-29F5-DF8B46497BE0}"/>
              </a:ext>
            </a:extLst>
          </p:cNvPr>
          <p:cNvSpPr txBox="1"/>
          <p:nvPr userDrawn="1"/>
        </p:nvSpPr>
        <p:spPr>
          <a:xfrm>
            <a:off x="200278" y="6488668"/>
            <a:ext cx="609734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/>
              <a:t> </a:t>
            </a:r>
            <a:r>
              <a:rPr lang="en-US" sz="1000" b="1" dirty="0">
                <a:solidFill>
                  <a:schemeClr val="bg1"/>
                </a:solidFill>
              </a:rPr>
              <a:t>©Clairmont Press, Inc. 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167525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69289-1BA7-424F-B9C5-7D0862685863}" type="datetime1">
              <a:rPr lang="en-US" smtClean="0"/>
              <a:t>7/5/25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©Clairmont Press, Inc.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C402E-B1C0-B342-B143-8B01E77D075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A flag with a blue border&#10;&#10;AI-generated content may be incorrect.">
            <a:extLst>
              <a:ext uri="{FF2B5EF4-FFF2-40B4-BE49-F238E27FC236}">
                <a16:creationId xmlns:a16="http://schemas.microsoft.com/office/drawing/2014/main" id="{058634D9-9F6F-7B07-5DCE-5DC6FD84D9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5800" y="6099958"/>
            <a:ext cx="608495" cy="32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07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alphaModFix amt="28292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D4BF-E760-AB47-B626-07C36D0A0C06}" type="datetime1">
              <a:rPr lang="en-US" smtClean="0"/>
              <a:t>7/5/25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©Clairmont Press, Inc.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C402E-B1C0-B342-B143-8B01E77D075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Picture 10" descr="A flag with a blue border&#10;&#10;AI-generated content may be incorrect.">
            <a:extLst>
              <a:ext uri="{FF2B5EF4-FFF2-40B4-BE49-F238E27FC236}">
                <a16:creationId xmlns:a16="http://schemas.microsoft.com/office/drawing/2014/main" id="{1149CCA8-C5E8-78A9-C8A7-B23751CB95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5800" y="6099958"/>
            <a:ext cx="608495" cy="32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52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58A28-C61A-D040-9DF4-D6019F7DEB6C}" type="datetime1">
              <a:rPr lang="en-US" smtClean="0"/>
              <a:t>7/5/25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©Clairmont Press, Inc.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6C402E-B1C0-B342-B143-8B01E77D07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99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4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0C864-B288-0E05-F3C9-A099EA91730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/>
          </p:nvPr>
        </p:nvSpPr>
        <p:spPr>
          <a:xfrm>
            <a:off x="2743200" y="2482337"/>
            <a:ext cx="9448800" cy="1033582"/>
          </a:xfrm>
        </p:spPr>
        <p:txBody>
          <a:bodyPr/>
          <a:lstStyle/>
          <a:p>
            <a:pPr algn="r"/>
            <a:r>
              <a:rPr lang="en-US" b="1" dirty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</a:rPr>
              <a:t>Smart Skills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B5F76E-4E17-C190-779E-E0D19810A16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/>
          </p:nvPr>
        </p:nvSpPr>
        <p:spPr>
          <a:xfrm>
            <a:off x="2743200" y="3429000"/>
            <a:ext cx="9448800" cy="1310502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en-US" sz="3200" b="1" dirty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</a:rPr>
              <a:t>Week</a:t>
            </a:r>
            <a:r>
              <a:rPr lang="en-US" sz="3200" b="1" dirty="0">
                <a:solidFill>
                  <a:schemeClr val="bg1"/>
                </a:solidFill>
              </a:rPr>
              <a:t> 24</a:t>
            </a:r>
          </a:p>
          <a:p>
            <a:pPr algn="r"/>
            <a:r>
              <a:rPr lang="en-US" sz="3200" b="1" dirty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</a:rPr>
              <a:t>Timeline 5:</a:t>
            </a:r>
            <a:br>
              <a:rPr lang="en-US" sz="3200" b="1" dirty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</a:rPr>
            </a:br>
            <a:r>
              <a:rPr lang="en-US" sz="3200" b="1" dirty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</a:rPr>
              <a:t> Events Leading to World War I</a:t>
            </a:r>
          </a:p>
        </p:txBody>
      </p:sp>
      <p:pic>
        <p:nvPicPr>
          <p:cNvPr id="4" name="Picture 3" descr="A close up of a sign&#10;&#10;AI-generated content may be incorrect.">
            <a:extLst>
              <a:ext uri="{FF2B5EF4-FFF2-40B4-BE49-F238E27FC236}">
                <a16:creationId xmlns:a16="http://schemas.microsoft.com/office/drawing/2014/main" id="{6ECD03C3-5A26-9CE1-0706-BFACA9C02DD7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9193" y="0"/>
            <a:ext cx="3857126" cy="99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38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9389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0B7E2-CF97-D03E-756C-ABFFD3B68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139533"/>
            <a:ext cx="2316480" cy="37862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Monday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82DF1BF-566B-FBA2-B902-12BF21B6EE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416937"/>
            <a:ext cx="4286721" cy="4024125"/>
          </a:xfrm>
        </p:spPr>
        <p:txBody>
          <a:bodyPr/>
          <a:lstStyle/>
          <a:p>
            <a:r>
              <a:rPr lang="en-US" b="1" dirty="0"/>
              <a:t>Study the graphic. Make a jot list of your observations about it. 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C1E49E-FC28-2FD9-7517-04B2DE897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©Clairmont Press, Inc.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48FEBA-0CEB-0A59-9824-024560A27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1623" y="34925"/>
            <a:ext cx="3248018" cy="67881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3121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9389"/>
          </a:blip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9BFAB5-C820-CFB4-92AF-12EC727591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98CC8D-5BCB-C137-2BCB-847C9D98FC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416937"/>
            <a:ext cx="5023666" cy="4024125"/>
          </a:xfrm>
        </p:spPr>
        <p:txBody>
          <a:bodyPr/>
          <a:lstStyle/>
          <a:p>
            <a:r>
              <a:rPr lang="en-US" b="1" dirty="0"/>
              <a:t>What is the range of years on the timeline? What is its topic? </a:t>
            </a:r>
          </a:p>
          <a:p>
            <a:endParaRPr lang="en-US" b="1" dirty="0"/>
          </a:p>
          <a:p>
            <a:r>
              <a:rPr lang="en-US" b="1" dirty="0"/>
              <a:t>What would you describe as its purpose? </a:t>
            </a:r>
          </a:p>
          <a:p>
            <a:endParaRPr lang="en-US" b="1" dirty="0"/>
          </a:p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79B6C73-1AE5-2602-3DA8-BA06122FE618}"/>
              </a:ext>
            </a:extLst>
          </p:cNvPr>
          <p:cNvSpPr txBox="1">
            <a:spLocks/>
          </p:cNvSpPr>
          <p:nvPr/>
        </p:nvSpPr>
        <p:spPr>
          <a:xfrm>
            <a:off x="76200" y="139533"/>
            <a:ext cx="3745992" cy="499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/>
              <a:t>TUESDAY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F4EFF82-E630-E480-0C64-BC5CF3F36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©Clairmont Press, Inc.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21D09F-84B5-3A31-2375-44EFAA59D5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1623" y="34925"/>
            <a:ext cx="3248018" cy="67881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1949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9389"/>
          </a:blip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DA3423-C308-3424-3FEF-EFCD68F2D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98DA5-68BF-CBC2-8C1B-899FDF85CB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-1" y="1416937"/>
            <a:ext cx="6282813" cy="4024125"/>
          </a:xfrm>
        </p:spPr>
        <p:txBody>
          <a:bodyPr/>
          <a:lstStyle/>
          <a:p>
            <a:r>
              <a:rPr lang="en-US" b="1" dirty="0"/>
              <a:t>How many years passed between the Franco-Russian Alliance and the assassination of Archduke Franz Ferdinand? </a:t>
            </a:r>
          </a:p>
          <a:p>
            <a:r>
              <a:rPr lang="en-US" b="1" dirty="0"/>
              <a:t>What event signaled Germany’s plan to expand its navy? </a:t>
            </a:r>
          </a:p>
          <a:p>
            <a:r>
              <a:rPr lang="en-US" b="1" dirty="0"/>
              <a:t>When did this occur? </a:t>
            </a:r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B370504-26AF-7234-9434-484C1DC66638}"/>
              </a:ext>
            </a:extLst>
          </p:cNvPr>
          <p:cNvSpPr txBox="1">
            <a:spLocks/>
          </p:cNvSpPr>
          <p:nvPr/>
        </p:nvSpPr>
        <p:spPr>
          <a:xfrm>
            <a:off x="76200" y="139533"/>
            <a:ext cx="3745992" cy="499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/>
              <a:t>WEDNESDAY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AC2D503-7E5C-4308-22B5-D6F508BB1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©Clairmont Press, Inc.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59A628-1D52-B55A-6A6B-3DBAC80A12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1623" y="34925"/>
            <a:ext cx="3248018" cy="67881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8040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9389"/>
          </a:blip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26F67C-BEDE-F2DF-9F6A-3D7AE0CFDD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B7DFF6-FB3F-9999-E5A4-AC9CC14A97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416937"/>
            <a:ext cx="5334000" cy="4024125"/>
          </a:xfrm>
        </p:spPr>
        <p:txBody>
          <a:bodyPr/>
          <a:lstStyle/>
          <a:p>
            <a:r>
              <a:rPr lang="en-US" b="1" dirty="0"/>
              <a:t>What is a question that could be answered using the timeline? Write and share it with a classmate. Agree upon the correct answer. </a:t>
            </a:r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22CAD7D-08FD-6869-C6F4-124E062E85D0}"/>
              </a:ext>
            </a:extLst>
          </p:cNvPr>
          <p:cNvSpPr txBox="1">
            <a:spLocks/>
          </p:cNvSpPr>
          <p:nvPr/>
        </p:nvSpPr>
        <p:spPr>
          <a:xfrm>
            <a:off x="76200" y="139533"/>
            <a:ext cx="3745992" cy="499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/>
              <a:t>THURSDAY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9040C43-9329-EF6B-5DB1-E800A31A2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©Clairmont Press, Inc.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F98FD4-8BEE-F2C6-AD77-8DB9E3963C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1623" y="34925"/>
            <a:ext cx="3248018" cy="67881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7984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9389"/>
          </a:blip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0AD7E1-CA8A-067D-0766-D1900035F2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5F0B99-CB22-AACC-654A-EDB042980B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416937"/>
            <a:ext cx="5334000" cy="4024125"/>
          </a:xfrm>
        </p:spPr>
        <p:txBody>
          <a:bodyPr/>
          <a:lstStyle/>
          <a:p>
            <a:r>
              <a:rPr lang="en-US" b="1" dirty="0"/>
              <a:t>How would you change this timeline to make it more effective or informative?</a:t>
            </a:r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E7516C2-7794-6CA8-8ECC-9CD02110C8C5}"/>
              </a:ext>
            </a:extLst>
          </p:cNvPr>
          <p:cNvSpPr txBox="1">
            <a:spLocks/>
          </p:cNvSpPr>
          <p:nvPr/>
        </p:nvSpPr>
        <p:spPr>
          <a:xfrm>
            <a:off x="76200" y="139533"/>
            <a:ext cx="3745992" cy="499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/>
              <a:t>FRIDAY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F6E996C-2D9F-C12C-54AA-45290DCAB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©Clairmont Press, Inc.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F3F131-84C7-51B3-B326-764A24922F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1623" y="34925"/>
            <a:ext cx="3248018" cy="67881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2425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2B5F551-EAAA-B872-683C-6B7A8FEFC36E}"/>
              </a:ext>
            </a:extLst>
          </p:cNvPr>
          <p:cNvSpPr txBox="1"/>
          <p:nvPr/>
        </p:nvSpPr>
        <p:spPr>
          <a:xfrm>
            <a:off x="8291549" y="6020300"/>
            <a:ext cx="39004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venir Light" panose="020B0402020203020204" pitchFamily="34" charset="77"/>
              </a:rPr>
              <a:t>Image credits: Title slide, West Virginia State Capitol, Charleston, WV, ©Shutterstock; End slide, Williams River Valley Overlook, Black Mountain, Monongahela National Forest, West Virginia, ©Shutterstock.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EA308A-644B-6CDE-6972-DD967FFFC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©Clairmont Press, Inc. </a:t>
            </a:r>
          </a:p>
        </p:txBody>
      </p:sp>
    </p:spTree>
    <p:extLst>
      <p:ext uri="{BB962C8B-B14F-4D97-AF65-F5344CB8AC3E}">
        <p14:creationId xmlns:p14="http://schemas.microsoft.com/office/powerpoint/2010/main" val="311626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871</TotalTime>
  <Words>383</Words>
  <Application>Microsoft Macintosh PowerPoint</Application>
  <PresentationFormat>Widescreen</PresentationFormat>
  <Paragraphs>44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Aptos</vt:lpstr>
      <vt:lpstr>Arial</vt:lpstr>
      <vt:lpstr>Avenir Light</vt:lpstr>
      <vt:lpstr>Century Gothic</vt:lpstr>
      <vt:lpstr>Vapor Trail</vt:lpstr>
      <vt:lpstr>Smart Skills</vt:lpstr>
      <vt:lpstr>Monday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(c)2025 Clairmont Press, Inc 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Smart Skills </dc:title>
  <dc:subject>West Virginia: Our Beautiful Home </dc:subject>
  <dc:creator/>
  <cp:keywords/>
  <dc:description/>
  <cp:lastModifiedBy>Emmett Mullins</cp:lastModifiedBy>
  <cp:revision>14</cp:revision>
  <dcterms:created xsi:type="dcterms:W3CDTF">2025-06-26T12:29:05Z</dcterms:created>
  <dcterms:modified xsi:type="dcterms:W3CDTF">2025-07-05T12:29:17Z</dcterms:modified>
  <cp:category/>
</cp:coreProperties>
</file>