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51"/>
    <p:restoredTop sz="82848"/>
  </p:normalViewPr>
  <p:slideViewPr>
    <p:cSldViewPr snapToGrid="0">
      <p:cViewPr varScale="1">
        <p:scale>
          <a:sx n="131" d="100"/>
          <a:sy n="131" d="100"/>
        </p:scale>
        <p:origin x="35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chael:Desktop:Chart%20in%20Microsoft%20Office%20PowerPoin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chael:Desktop:Chart%20in%20Microsoft%20Office%20PowerPoin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chael:Desktop:Chart%20in%20Microsoft%20Office%20PowerPoin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chael:Desktop:Chart%20in%20Microsoft%20Office%20PowerPoin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chael:Desktop:Chart%20in%20Microsoft%20Office%20PowerPoi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World</a:t>
            </a:r>
            <a:r>
              <a:rPr lang="en-US" baseline="0" dirty="0"/>
              <a:t> War II Era U.S. Unemployment</a:t>
            </a:r>
            <a:br>
              <a:rPr lang="en-US" baseline="0" dirty="0"/>
            </a:br>
            <a:r>
              <a:rPr lang="en-US" baseline="0" dirty="0"/>
              <a:t> and Economic Growth</a:t>
            </a:r>
            <a:br>
              <a:rPr lang="en-US" baseline="0" dirty="0"/>
            </a:br>
            <a:r>
              <a:rPr lang="en-US" baseline="0" dirty="0"/>
              <a:t>(1938-1945)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Unemployment Rate</c:v>
                </c:pt>
              </c:strCache>
            </c:strRef>
          </c:tx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1938</c:v>
                </c:pt>
                <c:pt idx="1">
                  <c:v>1939</c:v>
                </c:pt>
                <c:pt idx="2">
                  <c:v>1940</c:v>
                </c:pt>
                <c:pt idx="3">
                  <c:v>1941</c:v>
                </c:pt>
                <c:pt idx="4">
                  <c:v>1942</c:v>
                </c:pt>
                <c:pt idx="5">
                  <c:v>1943</c:v>
                </c:pt>
                <c:pt idx="6">
                  <c:v>1944</c:v>
                </c:pt>
                <c:pt idx="7">
                  <c:v>1945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19</c:v>
                </c:pt>
                <c:pt idx="1">
                  <c:v>17.2</c:v>
                </c:pt>
                <c:pt idx="2">
                  <c:v>14.6</c:v>
                </c:pt>
                <c:pt idx="3">
                  <c:v>9.9</c:v>
                </c:pt>
                <c:pt idx="4">
                  <c:v>4.7</c:v>
                </c:pt>
                <c:pt idx="5">
                  <c:v>1.9</c:v>
                </c:pt>
                <c:pt idx="6">
                  <c:v>1.2</c:v>
                </c:pt>
                <c:pt idx="7">
                  <c:v>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0C-4842-8509-7AC12B1DF0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GDP Growth Rate</c:v>
                </c:pt>
              </c:strCache>
            </c:strRef>
          </c:tx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1938</c:v>
                </c:pt>
                <c:pt idx="1">
                  <c:v>1939</c:v>
                </c:pt>
                <c:pt idx="2">
                  <c:v>1940</c:v>
                </c:pt>
                <c:pt idx="3">
                  <c:v>1941</c:v>
                </c:pt>
                <c:pt idx="4">
                  <c:v>1942</c:v>
                </c:pt>
                <c:pt idx="5">
                  <c:v>1943</c:v>
                </c:pt>
                <c:pt idx="6">
                  <c:v>1944</c:v>
                </c:pt>
                <c:pt idx="7">
                  <c:v>1945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-3.3</c:v>
                </c:pt>
                <c:pt idx="1">
                  <c:v>8</c:v>
                </c:pt>
                <c:pt idx="2">
                  <c:v>8.8000000000000007</c:v>
                </c:pt>
                <c:pt idx="3">
                  <c:v>17.7</c:v>
                </c:pt>
                <c:pt idx="4">
                  <c:v>18.899999999999999</c:v>
                </c:pt>
                <c:pt idx="5">
                  <c:v>17</c:v>
                </c:pt>
                <c:pt idx="6">
                  <c:v>8</c:v>
                </c:pt>
                <c:pt idx="7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0C-4842-8509-7AC12B1DF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4627784"/>
        <c:axId val="2125280440"/>
      </c:lineChart>
      <c:dateAx>
        <c:axId val="2124627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2125280440"/>
        <c:crosses val="autoZero"/>
        <c:auto val="0"/>
        <c:lblOffset val="100"/>
        <c:baseTimeUnit val="days"/>
      </c:dateAx>
      <c:valAx>
        <c:axId val="21252804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Percentage</a:t>
                </a:r>
                <a:r>
                  <a:rPr lang="en-US" baseline="0" dirty="0"/>
                  <a:t> </a:t>
                </a:r>
                <a:r>
                  <a:rPr lang="en-US" dirty="0"/>
                  <a:t>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12462778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World</a:t>
            </a:r>
            <a:r>
              <a:rPr lang="en-US" baseline="0" dirty="0"/>
              <a:t> War II Era U.S. Unemployment</a:t>
            </a:r>
            <a:br>
              <a:rPr lang="en-US" baseline="0" dirty="0"/>
            </a:br>
            <a:r>
              <a:rPr lang="en-US" baseline="0" dirty="0"/>
              <a:t> and Economic Growth</a:t>
            </a:r>
            <a:br>
              <a:rPr lang="en-US" baseline="0" dirty="0"/>
            </a:br>
            <a:r>
              <a:rPr lang="en-US" baseline="0" dirty="0"/>
              <a:t>(1938-1945)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Unemployment Rate</c:v>
                </c:pt>
              </c:strCache>
            </c:strRef>
          </c:tx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1938</c:v>
                </c:pt>
                <c:pt idx="1">
                  <c:v>1939</c:v>
                </c:pt>
                <c:pt idx="2">
                  <c:v>1940</c:v>
                </c:pt>
                <c:pt idx="3">
                  <c:v>1941</c:v>
                </c:pt>
                <c:pt idx="4">
                  <c:v>1942</c:v>
                </c:pt>
                <c:pt idx="5">
                  <c:v>1943</c:v>
                </c:pt>
                <c:pt idx="6">
                  <c:v>1944</c:v>
                </c:pt>
                <c:pt idx="7">
                  <c:v>1945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19</c:v>
                </c:pt>
                <c:pt idx="1">
                  <c:v>17.2</c:v>
                </c:pt>
                <c:pt idx="2">
                  <c:v>14.6</c:v>
                </c:pt>
                <c:pt idx="3">
                  <c:v>9.9</c:v>
                </c:pt>
                <c:pt idx="4">
                  <c:v>4.7</c:v>
                </c:pt>
                <c:pt idx="5">
                  <c:v>1.9</c:v>
                </c:pt>
                <c:pt idx="6">
                  <c:v>1.2</c:v>
                </c:pt>
                <c:pt idx="7">
                  <c:v>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3C-3F4E-B3B9-C0ABF11FE4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GDP Growth Rate</c:v>
                </c:pt>
              </c:strCache>
            </c:strRef>
          </c:tx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1938</c:v>
                </c:pt>
                <c:pt idx="1">
                  <c:v>1939</c:v>
                </c:pt>
                <c:pt idx="2">
                  <c:v>1940</c:v>
                </c:pt>
                <c:pt idx="3">
                  <c:v>1941</c:v>
                </c:pt>
                <c:pt idx="4">
                  <c:v>1942</c:v>
                </c:pt>
                <c:pt idx="5">
                  <c:v>1943</c:v>
                </c:pt>
                <c:pt idx="6">
                  <c:v>1944</c:v>
                </c:pt>
                <c:pt idx="7">
                  <c:v>1945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-3.3</c:v>
                </c:pt>
                <c:pt idx="1">
                  <c:v>8</c:v>
                </c:pt>
                <c:pt idx="2">
                  <c:v>8.8000000000000007</c:v>
                </c:pt>
                <c:pt idx="3">
                  <c:v>17.7</c:v>
                </c:pt>
                <c:pt idx="4">
                  <c:v>18.899999999999999</c:v>
                </c:pt>
                <c:pt idx="5">
                  <c:v>17</c:v>
                </c:pt>
                <c:pt idx="6">
                  <c:v>8</c:v>
                </c:pt>
                <c:pt idx="7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3C-3F4E-B3B9-C0ABF11FE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4627784"/>
        <c:axId val="2125280440"/>
      </c:lineChart>
      <c:dateAx>
        <c:axId val="2124627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2125280440"/>
        <c:crosses val="autoZero"/>
        <c:auto val="0"/>
        <c:lblOffset val="100"/>
        <c:baseTimeUnit val="days"/>
      </c:dateAx>
      <c:valAx>
        <c:axId val="21252804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Percentage</a:t>
                </a:r>
                <a:r>
                  <a:rPr lang="en-US" baseline="0" dirty="0"/>
                  <a:t> </a:t>
                </a:r>
                <a:r>
                  <a:rPr lang="en-US" dirty="0"/>
                  <a:t>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12462778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World</a:t>
            </a:r>
            <a:r>
              <a:rPr lang="en-US" baseline="0" dirty="0"/>
              <a:t> War II Era U.S. Unemployment</a:t>
            </a:r>
            <a:br>
              <a:rPr lang="en-US" baseline="0" dirty="0"/>
            </a:br>
            <a:r>
              <a:rPr lang="en-US" baseline="0" dirty="0"/>
              <a:t> and Economic Growth</a:t>
            </a:r>
            <a:br>
              <a:rPr lang="en-US" baseline="0" dirty="0"/>
            </a:br>
            <a:r>
              <a:rPr lang="en-US" baseline="0" dirty="0"/>
              <a:t>(1938-1945)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Unemployment Rate</c:v>
                </c:pt>
              </c:strCache>
            </c:strRef>
          </c:tx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1938</c:v>
                </c:pt>
                <c:pt idx="1">
                  <c:v>1939</c:v>
                </c:pt>
                <c:pt idx="2">
                  <c:v>1940</c:v>
                </c:pt>
                <c:pt idx="3">
                  <c:v>1941</c:v>
                </c:pt>
                <c:pt idx="4">
                  <c:v>1942</c:v>
                </c:pt>
                <c:pt idx="5">
                  <c:v>1943</c:v>
                </c:pt>
                <c:pt idx="6">
                  <c:v>1944</c:v>
                </c:pt>
                <c:pt idx="7">
                  <c:v>1945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19</c:v>
                </c:pt>
                <c:pt idx="1">
                  <c:v>17.2</c:v>
                </c:pt>
                <c:pt idx="2">
                  <c:v>14.6</c:v>
                </c:pt>
                <c:pt idx="3">
                  <c:v>9.9</c:v>
                </c:pt>
                <c:pt idx="4">
                  <c:v>4.7</c:v>
                </c:pt>
                <c:pt idx="5">
                  <c:v>1.9</c:v>
                </c:pt>
                <c:pt idx="6">
                  <c:v>1.2</c:v>
                </c:pt>
                <c:pt idx="7">
                  <c:v>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6E-814A-820E-12AE3C856D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GDP Growth Rate</c:v>
                </c:pt>
              </c:strCache>
            </c:strRef>
          </c:tx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1938</c:v>
                </c:pt>
                <c:pt idx="1">
                  <c:v>1939</c:v>
                </c:pt>
                <c:pt idx="2">
                  <c:v>1940</c:v>
                </c:pt>
                <c:pt idx="3">
                  <c:v>1941</c:v>
                </c:pt>
                <c:pt idx="4">
                  <c:v>1942</c:v>
                </c:pt>
                <c:pt idx="5">
                  <c:v>1943</c:v>
                </c:pt>
                <c:pt idx="6">
                  <c:v>1944</c:v>
                </c:pt>
                <c:pt idx="7">
                  <c:v>1945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-3.3</c:v>
                </c:pt>
                <c:pt idx="1">
                  <c:v>8</c:v>
                </c:pt>
                <c:pt idx="2">
                  <c:v>8.8000000000000007</c:v>
                </c:pt>
                <c:pt idx="3">
                  <c:v>17.7</c:v>
                </c:pt>
                <c:pt idx="4">
                  <c:v>18.899999999999999</c:v>
                </c:pt>
                <c:pt idx="5">
                  <c:v>17</c:v>
                </c:pt>
                <c:pt idx="6">
                  <c:v>8</c:v>
                </c:pt>
                <c:pt idx="7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6E-814A-820E-12AE3C856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4627784"/>
        <c:axId val="2125280440"/>
      </c:lineChart>
      <c:dateAx>
        <c:axId val="2124627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2125280440"/>
        <c:crosses val="autoZero"/>
        <c:auto val="0"/>
        <c:lblOffset val="100"/>
        <c:baseTimeUnit val="days"/>
      </c:dateAx>
      <c:valAx>
        <c:axId val="21252804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Percentage</a:t>
                </a:r>
                <a:r>
                  <a:rPr lang="en-US" baseline="0" dirty="0"/>
                  <a:t> </a:t>
                </a:r>
                <a:r>
                  <a:rPr lang="en-US" dirty="0"/>
                  <a:t>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12462778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World</a:t>
            </a:r>
            <a:r>
              <a:rPr lang="en-US" baseline="0" dirty="0"/>
              <a:t> War II Era U.S. Unemployment</a:t>
            </a:r>
            <a:br>
              <a:rPr lang="en-US" baseline="0" dirty="0"/>
            </a:br>
            <a:r>
              <a:rPr lang="en-US" baseline="0" dirty="0"/>
              <a:t> and Economic Growth</a:t>
            </a:r>
            <a:br>
              <a:rPr lang="en-US" baseline="0" dirty="0"/>
            </a:br>
            <a:r>
              <a:rPr lang="en-US" baseline="0" dirty="0"/>
              <a:t>(1938-1945)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Unemployment Rate</c:v>
                </c:pt>
              </c:strCache>
            </c:strRef>
          </c:tx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1938</c:v>
                </c:pt>
                <c:pt idx="1">
                  <c:v>1939</c:v>
                </c:pt>
                <c:pt idx="2">
                  <c:v>1940</c:v>
                </c:pt>
                <c:pt idx="3">
                  <c:v>1941</c:v>
                </c:pt>
                <c:pt idx="4">
                  <c:v>1942</c:v>
                </c:pt>
                <c:pt idx="5">
                  <c:v>1943</c:v>
                </c:pt>
                <c:pt idx="6">
                  <c:v>1944</c:v>
                </c:pt>
                <c:pt idx="7">
                  <c:v>1945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19</c:v>
                </c:pt>
                <c:pt idx="1">
                  <c:v>17.2</c:v>
                </c:pt>
                <c:pt idx="2">
                  <c:v>14.6</c:v>
                </c:pt>
                <c:pt idx="3">
                  <c:v>9.9</c:v>
                </c:pt>
                <c:pt idx="4">
                  <c:v>4.7</c:v>
                </c:pt>
                <c:pt idx="5">
                  <c:v>1.9</c:v>
                </c:pt>
                <c:pt idx="6">
                  <c:v>1.2</c:v>
                </c:pt>
                <c:pt idx="7">
                  <c:v>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C2-2F45-984E-FD9DFEB11D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GDP Growth Rate</c:v>
                </c:pt>
              </c:strCache>
            </c:strRef>
          </c:tx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1938</c:v>
                </c:pt>
                <c:pt idx="1">
                  <c:v>1939</c:v>
                </c:pt>
                <c:pt idx="2">
                  <c:v>1940</c:v>
                </c:pt>
                <c:pt idx="3">
                  <c:v>1941</c:v>
                </c:pt>
                <c:pt idx="4">
                  <c:v>1942</c:v>
                </c:pt>
                <c:pt idx="5">
                  <c:v>1943</c:v>
                </c:pt>
                <c:pt idx="6">
                  <c:v>1944</c:v>
                </c:pt>
                <c:pt idx="7">
                  <c:v>1945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-3.3</c:v>
                </c:pt>
                <c:pt idx="1">
                  <c:v>8</c:v>
                </c:pt>
                <c:pt idx="2">
                  <c:v>8.8000000000000007</c:v>
                </c:pt>
                <c:pt idx="3">
                  <c:v>17.7</c:v>
                </c:pt>
                <c:pt idx="4">
                  <c:v>18.899999999999999</c:v>
                </c:pt>
                <c:pt idx="5">
                  <c:v>17</c:v>
                </c:pt>
                <c:pt idx="6">
                  <c:v>8</c:v>
                </c:pt>
                <c:pt idx="7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C2-2F45-984E-FD9DFEB11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4627784"/>
        <c:axId val="2125280440"/>
      </c:lineChart>
      <c:dateAx>
        <c:axId val="2124627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2125280440"/>
        <c:crosses val="autoZero"/>
        <c:auto val="0"/>
        <c:lblOffset val="100"/>
        <c:baseTimeUnit val="days"/>
      </c:dateAx>
      <c:valAx>
        <c:axId val="21252804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Percentage</a:t>
                </a:r>
                <a:r>
                  <a:rPr lang="en-US" baseline="0" dirty="0"/>
                  <a:t> </a:t>
                </a:r>
                <a:r>
                  <a:rPr lang="en-US" dirty="0"/>
                  <a:t>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12462778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World</a:t>
            </a:r>
            <a:r>
              <a:rPr lang="en-US" baseline="0" dirty="0"/>
              <a:t> War II Era U.S. Unemployment</a:t>
            </a:r>
            <a:br>
              <a:rPr lang="en-US" baseline="0" dirty="0"/>
            </a:br>
            <a:r>
              <a:rPr lang="en-US" baseline="0" dirty="0"/>
              <a:t> and Economic Growth</a:t>
            </a:r>
            <a:br>
              <a:rPr lang="en-US" baseline="0" dirty="0"/>
            </a:br>
            <a:r>
              <a:rPr lang="en-US" baseline="0" dirty="0"/>
              <a:t>(1938-1945)</a:t>
            </a:r>
            <a:endParaRPr lang="en-US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Unemployment Rate</c:v>
                </c:pt>
              </c:strCache>
            </c:strRef>
          </c:tx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1938</c:v>
                </c:pt>
                <c:pt idx="1">
                  <c:v>1939</c:v>
                </c:pt>
                <c:pt idx="2">
                  <c:v>1940</c:v>
                </c:pt>
                <c:pt idx="3">
                  <c:v>1941</c:v>
                </c:pt>
                <c:pt idx="4">
                  <c:v>1942</c:v>
                </c:pt>
                <c:pt idx="5">
                  <c:v>1943</c:v>
                </c:pt>
                <c:pt idx="6">
                  <c:v>1944</c:v>
                </c:pt>
                <c:pt idx="7">
                  <c:v>1945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19</c:v>
                </c:pt>
                <c:pt idx="1">
                  <c:v>17.2</c:v>
                </c:pt>
                <c:pt idx="2">
                  <c:v>14.6</c:v>
                </c:pt>
                <c:pt idx="3">
                  <c:v>9.9</c:v>
                </c:pt>
                <c:pt idx="4">
                  <c:v>4.7</c:v>
                </c:pt>
                <c:pt idx="5">
                  <c:v>1.9</c:v>
                </c:pt>
                <c:pt idx="6">
                  <c:v>1.2</c:v>
                </c:pt>
                <c:pt idx="7">
                  <c:v>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1C-3E46-8730-75C0879A32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GDP Growth Rate</c:v>
                </c:pt>
              </c:strCache>
            </c:strRef>
          </c:tx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1938</c:v>
                </c:pt>
                <c:pt idx="1">
                  <c:v>1939</c:v>
                </c:pt>
                <c:pt idx="2">
                  <c:v>1940</c:v>
                </c:pt>
                <c:pt idx="3">
                  <c:v>1941</c:v>
                </c:pt>
                <c:pt idx="4">
                  <c:v>1942</c:v>
                </c:pt>
                <c:pt idx="5">
                  <c:v>1943</c:v>
                </c:pt>
                <c:pt idx="6">
                  <c:v>1944</c:v>
                </c:pt>
                <c:pt idx="7">
                  <c:v>1945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-3.3</c:v>
                </c:pt>
                <c:pt idx="1">
                  <c:v>8</c:v>
                </c:pt>
                <c:pt idx="2">
                  <c:v>8.8000000000000007</c:v>
                </c:pt>
                <c:pt idx="3">
                  <c:v>17.7</c:v>
                </c:pt>
                <c:pt idx="4">
                  <c:v>18.899999999999999</c:v>
                </c:pt>
                <c:pt idx="5">
                  <c:v>17</c:v>
                </c:pt>
                <c:pt idx="6">
                  <c:v>8</c:v>
                </c:pt>
                <c:pt idx="7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1C-3E46-8730-75C0879A3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4627784"/>
        <c:axId val="2125280440"/>
      </c:lineChart>
      <c:dateAx>
        <c:axId val="2124627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b="1"/>
            </a:pPr>
            <a:endParaRPr lang="en-US"/>
          </a:p>
        </c:txPr>
        <c:crossAx val="2125280440"/>
        <c:crosses val="autoZero"/>
        <c:auto val="0"/>
        <c:lblOffset val="100"/>
        <c:baseTimeUnit val="days"/>
      </c:dateAx>
      <c:valAx>
        <c:axId val="21252804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Percentage</a:t>
                </a:r>
                <a:r>
                  <a:rPr lang="en-US" baseline="0" dirty="0"/>
                  <a:t> </a:t>
                </a:r>
                <a:r>
                  <a:rPr lang="en-US" dirty="0"/>
                  <a:t>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12462778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6/29/25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Sample responses: It’s a line graph with two sets of data. There are two colors. There is a title with a date for the data. Values are given in percentages. Some percentages are negative values. The lines cross each other twice. </a:t>
            </a:r>
          </a:p>
          <a:p>
            <a:endParaRPr lang="en-US" dirty="0"/>
          </a:p>
          <a:p>
            <a:r>
              <a:rPr lang="en-US" dirty="0"/>
              <a:t>TEACHER NOTE: It may be necessary to explain Economic Growth.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growth refers to the increase in the value of goods and services produced by an economy over a specific period, typically a year or a quarter. It's often measured by the percentage change in Gross Domestic Product (GDP). It’s generally considered a positive situation when a country’s economic growth increases each year.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16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The title explains the two types of information being used and the dates for the data.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Percents for each data category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80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Unemployment declines overall</a:t>
            </a:r>
            <a:r>
              <a:rPr lang="en-US" baseline="0" dirty="0"/>
              <a:t>, but shows a slight increase over the last year.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GDP growth increases in most years but declines from 1942 to 1945.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9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response: As the GDP growth</a:t>
            </a:r>
            <a:r>
              <a:rPr lang="en-US" baseline="0" dirty="0"/>
              <a:t> rate rose,</a:t>
            </a:r>
            <a:r>
              <a:rPr lang="en-US" dirty="0"/>
              <a:t> the unemployment</a:t>
            </a:r>
            <a:r>
              <a:rPr lang="en-US" baseline="0" dirty="0"/>
              <a:t> rate fell; when the GDP growth rate began to decline, the unemployment rate began to rise. When production declined, or demand for goods declined, the unemployment rate increased.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804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The Stock Market Crash in 1928 and</a:t>
            </a:r>
            <a:r>
              <a:rPr lang="en-US" baseline="0" dirty="0"/>
              <a:t> the Great Depression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/>
              <a:t>Answers may vary (e.g., production of items for the war effort, open jobs created by drafted soldiers, and New Deal programs enacted by President Roosevelt, etc.).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737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517904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22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Charts &amp; Graphs 5: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 World War II Era U.S. Economy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6ECD03C3-5A26-9CE1-0706-BFACA9C02D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259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286721" cy="4024125"/>
          </a:xfrm>
        </p:spPr>
        <p:txBody>
          <a:bodyPr/>
          <a:lstStyle/>
          <a:p>
            <a:r>
              <a:rPr lang="en-US" b="1" dirty="0"/>
              <a:t>Study the line graph. What do you notice?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ED174B7-2946-0185-F67D-1331D4032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7116194"/>
              </p:ext>
            </p:extLst>
          </p:nvPr>
        </p:nvGraphicFramePr>
        <p:xfrm>
          <a:off x="4102510" y="518160"/>
          <a:ext cx="7863910" cy="537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208206" cy="4024125"/>
          </a:xfrm>
        </p:spPr>
        <p:txBody>
          <a:bodyPr/>
          <a:lstStyle/>
          <a:p>
            <a:r>
              <a:rPr lang="en-US" b="1" dirty="0"/>
              <a:t>What does the title tell you about the data in the graph? </a:t>
            </a:r>
          </a:p>
          <a:p>
            <a:r>
              <a:rPr lang="en-US" b="1" dirty="0"/>
              <a:t>What data are represented on the y-axis? </a:t>
            </a:r>
          </a:p>
          <a:p>
            <a:r>
              <a:rPr lang="en-US" b="1" dirty="0"/>
              <a:t>What data is represented on the x-axis?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0BD1848-6A3E-6DDE-29D7-619828860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569057"/>
              </p:ext>
            </p:extLst>
          </p:nvPr>
        </p:nvGraphicFramePr>
        <p:xfrm>
          <a:off x="4102510" y="518160"/>
          <a:ext cx="7863910" cy="537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102510" cy="4024125"/>
          </a:xfrm>
        </p:spPr>
        <p:txBody>
          <a:bodyPr/>
          <a:lstStyle/>
          <a:p>
            <a:r>
              <a:rPr lang="en-US" b="1" dirty="0"/>
              <a:t>What was the trend for the Unemployment Rate? </a:t>
            </a:r>
          </a:p>
          <a:p>
            <a:r>
              <a:rPr lang="en-US" b="1" dirty="0"/>
              <a:t>What was the trend for the GDP Growth Rate?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9EB365B-2896-5257-4ABE-BB5576201E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569057"/>
              </p:ext>
            </p:extLst>
          </p:nvPr>
        </p:nvGraphicFramePr>
        <p:xfrm>
          <a:off x="4102510" y="518160"/>
          <a:ext cx="7863910" cy="537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102510" cy="4024125"/>
          </a:xfrm>
        </p:spPr>
        <p:txBody>
          <a:bodyPr/>
          <a:lstStyle/>
          <a:p>
            <a:r>
              <a:rPr lang="en-US" b="1" dirty="0"/>
              <a:t>Based on what you know about the history of the time, how do you believe the two lines are related?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51526B4-14A9-9AB7-7301-87B27736D0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569057"/>
              </p:ext>
            </p:extLst>
          </p:nvPr>
        </p:nvGraphicFramePr>
        <p:xfrm>
          <a:off x="4102510" y="518160"/>
          <a:ext cx="7863910" cy="537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102510" cy="4024125"/>
          </a:xfrm>
        </p:spPr>
        <p:txBody>
          <a:bodyPr/>
          <a:lstStyle/>
          <a:p>
            <a:r>
              <a:rPr lang="en-US" b="1" dirty="0"/>
              <a:t>Based on what you know from history, what major event occurred that caused the year 1938 to have such a high Unemployment Rate and a negative GDP Growth Rate? </a:t>
            </a:r>
          </a:p>
          <a:p>
            <a:r>
              <a:rPr lang="en-US" b="1" dirty="0"/>
              <a:t>What things do you believe contributed to these changing numbers?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A90F785-164A-0D6A-05EE-50370AC445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569057"/>
              </p:ext>
            </p:extLst>
          </p:nvPr>
        </p:nvGraphicFramePr>
        <p:xfrm>
          <a:off x="4102510" y="518160"/>
          <a:ext cx="7863910" cy="537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880</TotalTime>
  <Words>627</Words>
  <Application>Microsoft Macintosh PowerPoint</Application>
  <PresentationFormat>Widescreen</PresentationFormat>
  <Paragraphs>61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15</cp:revision>
  <dcterms:created xsi:type="dcterms:W3CDTF">2025-06-26T12:29:05Z</dcterms:created>
  <dcterms:modified xsi:type="dcterms:W3CDTF">2025-06-29T23:06:19Z</dcterms:modified>
  <cp:category/>
</cp:coreProperties>
</file>