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0" r:id="rId1"/>
  </p:sldMasterIdLst>
  <p:notesMasterIdLst>
    <p:notesMasterId r:id="rId9"/>
  </p:notesMasterIdLst>
  <p:sldIdLst>
    <p:sldId id="256" r:id="rId2"/>
    <p:sldId id="259" r:id="rId3"/>
    <p:sldId id="260" r:id="rId4"/>
    <p:sldId id="261" r:id="rId5"/>
    <p:sldId id="262" r:id="rId6"/>
    <p:sldId id="263" r:id="rId7"/>
    <p:sldId id="258" r:id="rId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700"/>
    <p:restoredTop sz="82900"/>
  </p:normalViewPr>
  <p:slideViewPr>
    <p:cSldViewPr snapToGrid="0">
      <p:cViewPr varScale="1">
        <p:scale>
          <a:sx n="140" d="100"/>
          <a:sy n="140" d="100"/>
        </p:scale>
        <p:origin x="1104" y="18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737DAB-597A-6245-AD4E-5232EF7B64E3}" type="datetimeFigureOut">
              <a:rPr lang="en-US" smtClean="0"/>
              <a:t>6/29/25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24A4BA-6F3C-DE41-BD2B-44EE0949FA88}" type="slidenum">
              <a:rPr lang="en-US" smtClean="0"/>
              <a:t>‹#›</a:t>
            </a:fld>
            <a:endParaRPr lang="en-US" dirty="0"/>
          </a:p>
        </p:txBody>
      </p:sp>
    </p:spTree>
    <p:extLst>
      <p:ext uri="{BB962C8B-B14F-4D97-AF65-F5344CB8AC3E}">
        <p14:creationId xmlns:p14="http://schemas.microsoft.com/office/powerpoint/2010/main" val="141919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the Smart Skills directions on the Teacher Tech Website for </a:t>
            </a:r>
            <a:r>
              <a:rPr lang="en-US" i="1" dirty="0"/>
              <a:t>West Virginia: Our Beautiful Home</a:t>
            </a:r>
            <a:r>
              <a:rPr lang="en-US" i="0" dirty="0"/>
              <a:t> for teaching suggestions. </a:t>
            </a:r>
          </a:p>
          <a:p>
            <a:endParaRPr lang="en-US" i="0" dirty="0"/>
          </a:p>
          <a:p>
            <a:r>
              <a:rPr lang="en-US" dirty="0"/>
              <a:t>Teacher notes and answers will display in this space. </a:t>
            </a:r>
          </a:p>
        </p:txBody>
      </p:sp>
      <p:sp>
        <p:nvSpPr>
          <p:cNvPr id="4" name="Slide Number Placeholder 3"/>
          <p:cNvSpPr>
            <a:spLocks noGrp="1"/>
          </p:cNvSpPr>
          <p:nvPr>
            <p:ph type="sldNum" sz="quarter" idx="5"/>
          </p:nvPr>
        </p:nvSpPr>
        <p:spPr/>
        <p:txBody>
          <a:bodyPr/>
          <a:lstStyle/>
          <a:p>
            <a:fld id="{BE24A4BA-6F3C-DE41-BD2B-44EE0949FA88}" type="slidenum">
              <a:rPr lang="en-US" smtClean="0"/>
              <a:t>1</a:t>
            </a:fld>
            <a:endParaRPr lang="en-US" dirty="0"/>
          </a:p>
        </p:txBody>
      </p:sp>
    </p:spTree>
    <p:extLst>
      <p:ext uri="{BB962C8B-B14F-4D97-AF65-F5344CB8AC3E}">
        <p14:creationId xmlns:p14="http://schemas.microsoft.com/office/powerpoint/2010/main" val="2368155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opener allows students to view the map with no specific question to answer. Often, it is beneficial to study a map and its components before searching for a specific answer. Allow at least one minute for students to silently study the map and create a jot list before discussing responses as a group. Students may notice that this is a map of West Virginia. Counties are outlined, and county seats are identified. There is a compass rose. The map only has two colors – one to fill the county regions and another to outline them. Students may notice that there are no physical features (such as mountains or rivers). Border states are not shown, etc. </a:t>
            </a:r>
          </a:p>
          <a:p>
            <a:endParaRPr lang="en-US" dirty="0"/>
          </a:p>
          <a:p>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2</a:t>
            </a:fld>
            <a:endParaRPr lang="en-US" dirty="0"/>
          </a:p>
        </p:txBody>
      </p:sp>
    </p:spTree>
    <p:extLst>
      <p:ext uri="{BB962C8B-B14F-4D97-AF65-F5344CB8AC3E}">
        <p14:creationId xmlns:p14="http://schemas.microsoft.com/office/powerpoint/2010/main" val="527769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Charleston</a:t>
            </a:r>
          </a:p>
          <a:p>
            <a:pPr marL="228600" indent="-228600">
              <a:buAutoNum type="arabicPeriod"/>
            </a:pPr>
            <a:r>
              <a:rPr lang="en-US" dirty="0"/>
              <a:t>The answer will depend on your county. </a:t>
            </a:r>
          </a:p>
          <a:p>
            <a:pPr marL="228600" indent="-228600">
              <a:buAutoNum type="arabicPeriod"/>
            </a:pPr>
            <a:endParaRPr lang="en-US" dirty="0"/>
          </a:p>
          <a:p>
            <a:pPr marL="0" indent="0">
              <a:buNone/>
            </a:pPr>
            <a:r>
              <a:rPr lang="en-US" dirty="0"/>
              <a:t>These are basic locate and identify questions. </a:t>
            </a:r>
          </a:p>
          <a:p>
            <a:pPr marL="0" indent="0">
              <a:buNone/>
            </a:pPr>
            <a:r>
              <a:rPr lang="en-US" dirty="0"/>
              <a:t>If you have not done so already, this is an opportunity to discuss the significance of a county seat and gauge what students already know about the county seat as a center of local government. You may want to discuss the types of government functions that are directed from the county seat, where the county courthouse is located. </a:t>
            </a:r>
          </a:p>
          <a:p>
            <a:pPr marL="0" indent="0">
              <a:buNone/>
            </a:pPr>
            <a:endParaRPr lang="en-US" dirty="0"/>
          </a:p>
          <a:p>
            <a:pPr marL="0" indent="0">
              <a:buNone/>
            </a:pPr>
            <a:r>
              <a:rPr lang="en-US" dirty="0"/>
              <a:t>Have a student physically point out these locations on the map during the discussion rather than assuming that all students have seen them. </a:t>
            </a:r>
          </a:p>
        </p:txBody>
      </p:sp>
      <p:sp>
        <p:nvSpPr>
          <p:cNvPr id="4" name="Slide Number Placeholder 3"/>
          <p:cNvSpPr>
            <a:spLocks noGrp="1"/>
          </p:cNvSpPr>
          <p:nvPr>
            <p:ph type="sldNum" sz="quarter" idx="5"/>
          </p:nvPr>
        </p:nvSpPr>
        <p:spPr/>
        <p:txBody>
          <a:bodyPr/>
          <a:lstStyle/>
          <a:p>
            <a:fld id="{BE24A4BA-6F3C-DE41-BD2B-44EE0949FA88}" type="slidenum">
              <a:rPr lang="en-US" smtClean="0"/>
              <a:t>3</a:t>
            </a:fld>
            <a:endParaRPr lang="en-US" dirty="0"/>
          </a:p>
        </p:txBody>
      </p:sp>
    </p:spTree>
    <p:extLst>
      <p:ext uri="{BB962C8B-B14F-4D97-AF65-F5344CB8AC3E}">
        <p14:creationId xmlns:p14="http://schemas.microsoft.com/office/powerpoint/2010/main" val="2557206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southeast </a:t>
            </a:r>
          </a:p>
          <a:p>
            <a:pPr marL="228600" indent="-228600">
              <a:buAutoNum type="arabicPeriod"/>
            </a:pPr>
            <a:r>
              <a:rPr lang="en-US" dirty="0"/>
              <a:t>Answers will vary</a:t>
            </a:r>
          </a:p>
          <a:p>
            <a:pPr marL="228600" indent="-228600">
              <a:buAutoNum type="arabicPeriod"/>
            </a:pPr>
            <a:endParaRPr lang="en-US" dirty="0"/>
          </a:p>
          <a:p>
            <a:pPr marL="0" indent="0">
              <a:buNone/>
            </a:pPr>
            <a:r>
              <a:rPr lang="en-US" dirty="0"/>
              <a:t>This is a basic directions question. You should ensure that the discussion includes both cardinal and intermediate points on the compass rose. Some students may need direct instruction on using the points of the compass rose in directions. </a:t>
            </a:r>
          </a:p>
          <a:p>
            <a:pPr marL="0" indent="0">
              <a:buNone/>
            </a:pPr>
            <a:endParaRPr lang="en-US" dirty="0"/>
          </a:p>
          <a:p>
            <a:pPr marL="0" indent="0">
              <a:buNone/>
            </a:pPr>
            <a:r>
              <a:rPr lang="en-US" dirty="0"/>
              <a:t>Classroom management: Provide students with directions on who they should share their questions with (e.g., elbow partners, nearby students, etc.). Allow a few students to share their questions with the class while another student points out the answers to the group using the projected map. </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4</a:t>
            </a:fld>
            <a:endParaRPr lang="en-US" dirty="0"/>
          </a:p>
        </p:txBody>
      </p:sp>
    </p:spTree>
    <p:extLst>
      <p:ext uri="{BB962C8B-B14F-4D97-AF65-F5344CB8AC3E}">
        <p14:creationId xmlns:p14="http://schemas.microsoft.com/office/powerpoint/2010/main" val="916381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Jackson, Roane, Clay, Fayette, Raleigh, Boone, Lincoln, Putnam</a:t>
            </a:r>
          </a:p>
          <a:p>
            <a:pPr marL="228600" indent="-228600">
              <a:buAutoNum type="arabicPeriod"/>
            </a:pPr>
            <a:r>
              <a:rPr lang="en-US" dirty="0"/>
              <a:t>Answers will vary according to your school’s location. </a:t>
            </a:r>
          </a:p>
          <a:p>
            <a:pPr marL="228600" indent="-228600">
              <a:buAutoNum type="arabicPeriod"/>
            </a:pPr>
            <a:endParaRPr lang="en-US" dirty="0"/>
          </a:p>
          <a:p>
            <a:pPr marL="0" indent="0">
              <a:buNone/>
            </a:pPr>
            <a:endParaRPr lang="en-US" dirty="0"/>
          </a:p>
          <a:p>
            <a:pPr marL="0" indent="0">
              <a:buNone/>
            </a:pPr>
            <a:r>
              <a:rPr lang="en-US" dirty="0"/>
              <a:t>This is an opportunity to gauge whether students understand the concept of a border. You may want to discuss how they would know if they were at a border. For example, most county borders are marked by signs on the roadside. You may want to ask why the borders matter. For example, local government services vary by county. Taxes may differ from one county to the next. School districts are often aligned to county borders, etc. </a:t>
            </a:r>
          </a:p>
        </p:txBody>
      </p:sp>
      <p:sp>
        <p:nvSpPr>
          <p:cNvPr id="4" name="Slide Number Placeholder 3"/>
          <p:cNvSpPr>
            <a:spLocks noGrp="1"/>
          </p:cNvSpPr>
          <p:nvPr>
            <p:ph type="sldNum" sz="quarter" idx="5"/>
          </p:nvPr>
        </p:nvSpPr>
        <p:spPr/>
        <p:txBody>
          <a:bodyPr/>
          <a:lstStyle/>
          <a:p>
            <a:fld id="{BE24A4BA-6F3C-DE41-BD2B-44EE0949FA88}" type="slidenum">
              <a:rPr lang="en-US" smtClean="0"/>
              <a:t>5</a:t>
            </a:fld>
            <a:endParaRPr lang="en-US" dirty="0"/>
          </a:p>
        </p:txBody>
      </p:sp>
    </p:spTree>
    <p:extLst>
      <p:ext uri="{BB962C8B-B14F-4D97-AF65-F5344CB8AC3E}">
        <p14:creationId xmlns:p14="http://schemas.microsoft.com/office/powerpoint/2010/main" val="2340914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Kanawha, Jackson</a:t>
            </a:r>
          </a:p>
          <a:p>
            <a:pPr marL="228600" indent="-228600">
              <a:buAutoNum type="arabicPeriod"/>
            </a:pPr>
            <a:r>
              <a:rPr lang="en-US" dirty="0"/>
              <a:t>Answers will vary</a:t>
            </a:r>
          </a:p>
          <a:p>
            <a:pPr marL="228600" indent="-228600">
              <a:buAutoNum type="arabicPeriod"/>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Classroom management: Provide students with directions on who they should share their questions with (e.g., elbow partners, nearby students, etc.). Allow a few students to share their questions with the class while another student points out the answers to the group using the projected map. </a:t>
            </a:r>
          </a:p>
          <a:p>
            <a:pPr marL="0" indent="0">
              <a:buNone/>
            </a:pPr>
            <a:endParaRPr lang="en-US" dirty="0"/>
          </a:p>
          <a:p>
            <a:pPr marL="0" indent="0">
              <a:buNone/>
            </a:pPr>
            <a:r>
              <a:rPr lang="en-US" dirty="0"/>
              <a:t>Discuss that this question does not reflect the real-world presence of roads and bridges, which would be necessary to make the trip. </a:t>
            </a:r>
          </a:p>
        </p:txBody>
      </p:sp>
      <p:sp>
        <p:nvSpPr>
          <p:cNvPr id="4" name="Slide Number Placeholder 3"/>
          <p:cNvSpPr>
            <a:spLocks noGrp="1"/>
          </p:cNvSpPr>
          <p:nvPr>
            <p:ph type="sldNum" sz="quarter" idx="5"/>
          </p:nvPr>
        </p:nvSpPr>
        <p:spPr/>
        <p:txBody>
          <a:bodyPr/>
          <a:lstStyle/>
          <a:p>
            <a:fld id="{BE24A4BA-6F3C-DE41-BD2B-44EE0949FA88}" type="slidenum">
              <a:rPr lang="en-US" smtClean="0"/>
              <a:t>6</a:t>
            </a:fld>
            <a:endParaRPr lang="en-US" dirty="0"/>
          </a:p>
        </p:txBody>
      </p:sp>
    </p:spTree>
    <p:extLst>
      <p:ext uri="{BB962C8B-B14F-4D97-AF65-F5344CB8AC3E}">
        <p14:creationId xmlns:p14="http://schemas.microsoft.com/office/powerpoint/2010/main" val="389595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24A4BA-6F3C-DE41-BD2B-44EE0949FA88}" type="slidenum">
              <a:rPr lang="en-US" smtClean="0"/>
              <a:t>7</a:t>
            </a:fld>
            <a:endParaRPr lang="en-US" dirty="0"/>
          </a:p>
        </p:txBody>
      </p:sp>
    </p:spTree>
    <p:extLst>
      <p:ext uri="{BB962C8B-B14F-4D97-AF65-F5344CB8AC3E}">
        <p14:creationId xmlns:p14="http://schemas.microsoft.com/office/powerpoint/2010/main" val="27234033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E2DBC60F-F21C-6B41-9401-FA27236B0017}" type="datetime1">
              <a:rPr lang="en-US" smtClean="0"/>
              <a:t>6/29/25</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r>
              <a:rPr lang="en-US" dirty="0"/>
              <a:t>©Clairmont Press, Inc. </a:t>
            </a:r>
          </a:p>
        </p:txBody>
      </p:sp>
      <p:sp>
        <p:nvSpPr>
          <p:cNvPr id="6" name="Slide Number Placeholder 5"/>
          <p:cNvSpPr>
            <a:spLocks noGrp="1"/>
          </p:cNvSpPr>
          <p:nvPr>
            <p:ph type="sldNum" sz="quarter" idx="12"/>
          </p:nvPr>
        </p:nvSpPr>
        <p:spPr>
          <a:xfrm>
            <a:off x="8077200" y="1430866"/>
            <a:ext cx="2743200" cy="365125"/>
          </a:xfrm>
        </p:spPr>
        <p:txBody>
          <a:bodyPr/>
          <a:lstStyle/>
          <a:p>
            <a:fld id="{976C402E-B1C0-B342-B143-8B01E77D075E}" type="slidenum">
              <a:rPr lang="en-US" smtClean="0"/>
              <a:t>‹#›</a:t>
            </a:fld>
            <a:endParaRPr lang="en-US" dirty="0"/>
          </a:p>
        </p:txBody>
      </p:sp>
      <p:sp>
        <p:nvSpPr>
          <p:cNvPr id="9" name="TextBox 8">
            <a:extLst>
              <a:ext uri="{FF2B5EF4-FFF2-40B4-BE49-F238E27FC236}">
                <a16:creationId xmlns:a16="http://schemas.microsoft.com/office/drawing/2014/main" id="{8808D26F-4A15-7A3B-29F5-DF8B46497BE0}"/>
              </a:ext>
            </a:extLst>
          </p:cNvPr>
          <p:cNvSpPr txBox="1"/>
          <p:nvPr userDrawn="1"/>
        </p:nvSpPr>
        <p:spPr>
          <a:xfrm>
            <a:off x="200278" y="6488668"/>
            <a:ext cx="6097348" cy="246221"/>
          </a:xfrm>
          <a:prstGeom prst="rect">
            <a:avLst/>
          </a:prstGeom>
          <a:noFill/>
        </p:spPr>
        <p:txBody>
          <a:bodyPr wrap="square">
            <a:spAutoFit/>
          </a:bodyPr>
          <a:lstStyle/>
          <a:p>
            <a:r>
              <a:rPr lang="en-US" sz="1000" b="1" dirty="0"/>
              <a:t> </a:t>
            </a:r>
            <a:r>
              <a:rPr lang="en-US" sz="1000" b="1" dirty="0">
                <a:solidFill>
                  <a:schemeClr val="bg1"/>
                </a:solidFill>
              </a:rPr>
              <a:t>©Clairmont Press, Inc. </a:t>
            </a:r>
            <a:endParaRPr lang="en-US" sz="1000" b="1" dirty="0"/>
          </a:p>
        </p:txBody>
      </p:sp>
    </p:spTree>
    <p:extLst>
      <p:ext uri="{BB962C8B-B14F-4D97-AF65-F5344CB8AC3E}">
        <p14:creationId xmlns:p14="http://schemas.microsoft.com/office/powerpoint/2010/main" val="1675251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169289-1BA7-424F-B9C5-7D0862685863}" type="datetime1">
              <a:rPr lang="en-US" smtClean="0"/>
              <a:t>6/29/25</a:t>
            </a:fld>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a:t>©Clairmont Press, Inc. </a:t>
            </a:r>
          </a:p>
        </p:txBody>
      </p:sp>
      <p:sp>
        <p:nvSpPr>
          <p:cNvPr id="6" name="Slide Number Placeholder 5"/>
          <p:cNvSpPr>
            <a:spLocks noGrp="1"/>
          </p:cNvSpPr>
          <p:nvPr>
            <p:ph type="sldNum" sz="quarter" idx="12"/>
          </p:nvPr>
        </p:nvSpPr>
        <p:spPr/>
        <p:txBody>
          <a:bodyPr/>
          <a:lstStyle/>
          <a:p>
            <a:fld id="{976C402E-B1C0-B342-B143-8B01E77D075E}" type="slidenum">
              <a:rPr lang="en-US" smtClean="0"/>
              <a:t>‹#›</a:t>
            </a:fld>
            <a:endParaRPr lang="en-US" dirty="0"/>
          </a:p>
        </p:txBody>
      </p:sp>
      <p:pic>
        <p:nvPicPr>
          <p:cNvPr id="7" name="Picture 6" descr="A flag with a blue border&#10;&#10;AI-generated content may be incorrect.">
            <a:extLst>
              <a:ext uri="{FF2B5EF4-FFF2-40B4-BE49-F238E27FC236}">
                <a16:creationId xmlns:a16="http://schemas.microsoft.com/office/drawing/2014/main" id="{058634D9-9F6F-7B07-5DCE-5DC6FD84D96A}"/>
              </a:ext>
            </a:extLst>
          </p:cNvPr>
          <p:cNvPicPr>
            <a:picLocks noChangeAspect="1"/>
          </p:cNvPicPr>
          <p:nvPr userDrawn="1"/>
        </p:nvPicPr>
        <p:blipFill>
          <a:blip r:embed="rId2"/>
          <a:stretch>
            <a:fillRect/>
          </a:stretch>
        </p:blipFill>
        <p:spPr>
          <a:xfrm>
            <a:off x="685800" y="6099958"/>
            <a:ext cx="608495" cy="320260"/>
          </a:xfrm>
          <a:prstGeom prst="rect">
            <a:avLst/>
          </a:prstGeom>
        </p:spPr>
      </p:pic>
    </p:spTree>
    <p:extLst>
      <p:ext uri="{BB962C8B-B14F-4D97-AF65-F5344CB8AC3E}">
        <p14:creationId xmlns:p14="http://schemas.microsoft.com/office/powerpoint/2010/main" val="3920072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a:alphaModFix amt="28292"/>
            <a:lum/>
          </a:blip>
          <a:srcRect/>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996D4BF-E760-AB47-B626-07C36D0A0C06}" type="datetime1">
              <a:rPr lang="en-US" smtClean="0"/>
              <a:t>6/29/25</a:t>
            </a:fld>
            <a:endParaRPr lang="en-US" dirty="0"/>
          </a:p>
        </p:txBody>
      </p:sp>
      <p:sp>
        <p:nvSpPr>
          <p:cNvPr id="6" name="Footer Placeholder 5"/>
          <p:cNvSpPr>
            <a:spLocks noGrp="1"/>
          </p:cNvSpPr>
          <p:nvPr>
            <p:ph type="ftr" sz="quarter" idx="11"/>
          </p:nvPr>
        </p:nvSpPr>
        <p:spPr/>
        <p:txBody>
          <a:bodyPr/>
          <a:lstStyle>
            <a:lvl1pPr>
              <a:defRPr>
                <a:solidFill>
                  <a:schemeClr val="tx1"/>
                </a:solidFill>
              </a:defRPr>
            </a:lvl1pPr>
          </a:lstStyle>
          <a:p>
            <a:r>
              <a:rPr lang="en-US" dirty="0"/>
              <a:t>©Clairmont Press, Inc. </a:t>
            </a:r>
          </a:p>
        </p:txBody>
      </p:sp>
      <p:sp>
        <p:nvSpPr>
          <p:cNvPr id="7" name="Slide Number Placeholder 6"/>
          <p:cNvSpPr>
            <a:spLocks noGrp="1"/>
          </p:cNvSpPr>
          <p:nvPr>
            <p:ph type="sldNum" sz="quarter" idx="12"/>
          </p:nvPr>
        </p:nvSpPr>
        <p:spPr/>
        <p:txBody>
          <a:bodyPr/>
          <a:lstStyle/>
          <a:p>
            <a:fld id="{976C402E-B1C0-B342-B143-8B01E77D075E}" type="slidenum">
              <a:rPr lang="en-US" smtClean="0"/>
              <a:t>‹#›</a:t>
            </a:fld>
            <a:endParaRPr lang="en-US" dirty="0"/>
          </a:p>
        </p:txBody>
      </p:sp>
      <p:pic>
        <p:nvPicPr>
          <p:cNvPr id="11" name="Picture 10" descr="A flag with a blue border&#10;&#10;AI-generated content may be incorrect.">
            <a:extLst>
              <a:ext uri="{FF2B5EF4-FFF2-40B4-BE49-F238E27FC236}">
                <a16:creationId xmlns:a16="http://schemas.microsoft.com/office/drawing/2014/main" id="{1149CCA8-C5E8-78A9-C8A7-B23751CB9593}"/>
              </a:ext>
            </a:extLst>
          </p:cNvPr>
          <p:cNvPicPr>
            <a:picLocks noChangeAspect="1"/>
          </p:cNvPicPr>
          <p:nvPr userDrawn="1"/>
        </p:nvPicPr>
        <p:blipFill>
          <a:blip r:embed="rId3"/>
          <a:stretch>
            <a:fillRect/>
          </a:stretch>
        </p:blipFill>
        <p:spPr>
          <a:xfrm>
            <a:off x="685800" y="6099958"/>
            <a:ext cx="608495" cy="320260"/>
          </a:xfrm>
          <a:prstGeom prst="rect">
            <a:avLst/>
          </a:prstGeom>
        </p:spPr>
      </p:pic>
    </p:spTree>
    <p:extLst>
      <p:ext uri="{BB962C8B-B14F-4D97-AF65-F5344CB8AC3E}">
        <p14:creationId xmlns:p14="http://schemas.microsoft.com/office/powerpoint/2010/main" val="1102527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CB58A28-C61A-D040-9DF4-D6019F7DEB6C}" type="datetime1">
              <a:rPr lang="en-US" smtClean="0"/>
              <a:t>6/29/25</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b="1">
                <a:solidFill>
                  <a:schemeClr val="tx1"/>
                </a:solidFill>
              </a:defRPr>
            </a:lvl1pPr>
          </a:lstStyle>
          <a:p>
            <a:r>
              <a:rPr lang="en-US" dirty="0"/>
              <a:t>©Clairmont Press, Inc. </a:t>
            </a:r>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76C402E-B1C0-B342-B143-8B01E77D075E}" type="slidenum">
              <a:rPr lang="en-US" smtClean="0"/>
              <a:t>‹#›</a:t>
            </a:fld>
            <a:endParaRPr lang="en-US" dirty="0"/>
          </a:p>
        </p:txBody>
      </p:sp>
    </p:spTree>
    <p:extLst>
      <p:ext uri="{BB962C8B-B14F-4D97-AF65-F5344CB8AC3E}">
        <p14:creationId xmlns:p14="http://schemas.microsoft.com/office/powerpoint/2010/main" val="226799588"/>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4"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0C864-B288-0E05-F3C9-A099EA917303}"/>
              </a:ext>
            </a:extLst>
          </p:cNvPr>
          <p:cNvSpPr>
            <a:spLocks noGrp="1" noRot="1" noMove="1" noResize="1" noEditPoints="1" noAdjustHandles="1" noChangeArrowheads="1" noChangeShapeType="1"/>
          </p:cNvSpPr>
          <p:nvPr>
            <p:ph type="ctrTitle"/>
          </p:nvPr>
        </p:nvSpPr>
        <p:spPr>
          <a:xfrm>
            <a:off x="2743200" y="2482337"/>
            <a:ext cx="9448800" cy="1033582"/>
          </a:xfrm>
        </p:spPr>
        <p:txBody>
          <a:bodyPr/>
          <a:lstStyle/>
          <a:p>
            <a:pPr algn="r"/>
            <a:r>
              <a:rPr lang="en-US" b="1" dirty="0">
                <a:ln>
                  <a:solidFill>
                    <a:schemeClr val="accent1"/>
                  </a:solidFill>
                </a:ln>
                <a:solidFill>
                  <a:schemeClr val="bg1"/>
                </a:solidFill>
              </a:rPr>
              <a:t>Smart Skills</a:t>
            </a:r>
          </a:p>
        </p:txBody>
      </p:sp>
      <p:sp>
        <p:nvSpPr>
          <p:cNvPr id="3" name="Subtitle 2">
            <a:extLst>
              <a:ext uri="{FF2B5EF4-FFF2-40B4-BE49-F238E27FC236}">
                <a16:creationId xmlns:a16="http://schemas.microsoft.com/office/drawing/2014/main" id="{C9B5F76E-4E17-C190-779E-E0D19810A16A}"/>
              </a:ext>
            </a:extLst>
          </p:cNvPr>
          <p:cNvSpPr>
            <a:spLocks noGrp="1" noRot="1" noMove="1" noResize="1" noEditPoints="1" noAdjustHandles="1" noChangeArrowheads="1" noChangeShapeType="1"/>
          </p:cNvSpPr>
          <p:nvPr>
            <p:ph type="subTitle" idx="1"/>
          </p:nvPr>
        </p:nvSpPr>
        <p:spPr>
          <a:xfrm>
            <a:off x="2743200" y="3429000"/>
            <a:ext cx="9448800" cy="1310502"/>
          </a:xfrm>
        </p:spPr>
        <p:txBody>
          <a:bodyPr>
            <a:normAutofit/>
          </a:bodyPr>
          <a:lstStyle/>
          <a:p>
            <a:pPr algn="r"/>
            <a:r>
              <a:rPr lang="en-US" sz="3200" b="1" dirty="0">
                <a:ln>
                  <a:solidFill>
                    <a:schemeClr val="accent1"/>
                  </a:solidFill>
                </a:ln>
                <a:solidFill>
                  <a:schemeClr val="bg1"/>
                </a:solidFill>
              </a:rPr>
              <a:t>Week 1</a:t>
            </a:r>
          </a:p>
          <a:p>
            <a:pPr algn="r"/>
            <a:r>
              <a:rPr lang="en-US" sz="3200" b="1" dirty="0">
                <a:ln>
                  <a:solidFill>
                    <a:schemeClr val="accent1"/>
                  </a:solidFill>
                </a:ln>
                <a:solidFill>
                  <a:schemeClr val="bg1"/>
                </a:solidFill>
              </a:rPr>
              <a:t>Map 1: West Virginia Counties</a:t>
            </a:r>
          </a:p>
        </p:txBody>
      </p:sp>
      <p:pic>
        <p:nvPicPr>
          <p:cNvPr id="4" name="Picture 3" descr="A close up of a sign&#10;&#10;AI-generated content may be incorrect.">
            <a:extLst>
              <a:ext uri="{FF2B5EF4-FFF2-40B4-BE49-F238E27FC236}">
                <a16:creationId xmlns:a16="http://schemas.microsoft.com/office/drawing/2014/main" id="{8236CAEF-9EA6-D950-15EF-F0C13BC6AC97}"/>
              </a:ext>
            </a:extLst>
          </p:cNvPr>
          <p:cNvPicPr>
            <a:picLocks noGrp="1" noRot="1" noChangeAspect="1" noMove="1" noResize="1" noEditPoints="1" noAdjustHandles="1" noChangeArrowheads="1" noChangeShapeType="1" noCrop="1"/>
          </p:cNvPicPr>
          <p:nvPr/>
        </p:nvPicPr>
        <p:blipFill>
          <a:blip r:embed="rId4"/>
          <a:stretch>
            <a:fillRect/>
          </a:stretch>
        </p:blipFill>
        <p:spPr>
          <a:xfrm>
            <a:off x="-306530" y="0"/>
            <a:ext cx="3857126" cy="995794"/>
          </a:xfrm>
          <a:prstGeom prst="rect">
            <a:avLst/>
          </a:prstGeom>
        </p:spPr>
      </p:pic>
    </p:spTree>
    <p:extLst>
      <p:ext uri="{BB962C8B-B14F-4D97-AF65-F5344CB8AC3E}">
        <p14:creationId xmlns:p14="http://schemas.microsoft.com/office/powerpoint/2010/main" val="821389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0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par>
                          <p:cTn id="12" fill="hold">
                            <p:stCondLst>
                              <p:cond delay="1700"/>
                            </p:stCondLst>
                            <p:childTnLst>
                              <p:par>
                                <p:cTn id="13" presetID="10" presetClass="entr" presetSubtype="0" fill="hold" grpId="0" nodeType="afterEffect">
                                  <p:stCondLst>
                                    <p:cond delay="0"/>
                                  </p:stCondLst>
                                  <p:iterate type="lt">
                                    <p:tmPct val="10000"/>
                                  </p:iterate>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0B7E2-CF97-D03E-756C-ABFFD3B68485}"/>
              </a:ext>
            </a:extLst>
          </p:cNvPr>
          <p:cNvSpPr>
            <a:spLocks noGrp="1"/>
          </p:cNvSpPr>
          <p:nvPr>
            <p:ph type="title"/>
          </p:nvPr>
        </p:nvSpPr>
        <p:spPr>
          <a:xfrm>
            <a:off x="76200" y="139533"/>
            <a:ext cx="2316480" cy="378627"/>
          </a:xfrm>
        </p:spPr>
        <p:txBody>
          <a:bodyPr>
            <a:normAutofit fontScale="90000"/>
          </a:bodyPr>
          <a:lstStyle/>
          <a:p>
            <a:r>
              <a:rPr lang="en-US" b="1" dirty="0"/>
              <a:t>Monday</a:t>
            </a:r>
          </a:p>
        </p:txBody>
      </p:sp>
      <p:sp>
        <p:nvSpPr>
          <p:cNvPr id="10" name="Content Placeholder 2">
            <a:extLst>
              <a:ext uri="{FF2B5EF4-FFF2-40B4-BE49-F238E27FC236}">
                <a16:creationId xmlns:a16="http://schemas.microsoft.com/office/drawing/2014/main" id="{B82DF1BF-566B-FBA2-B902-12BF21B6EE42}"/>
              </a:ext>
            </a:extLst>
          </p:cNvPr>
          <p:cNvSpPr>
            <a:spLocks noGrp="1"/>
          </p:cNvSpPr>
          <p:nvPr>
            <p:ph sz="half" idx="1"/>
          </p:nvPr>
        </p:nvSpPr>
        <p:spPr>
          <a:xfrm>
            <a:off x="0" y="1416937"/>
            <a:ext cx="4286721" cy="4024125"/>
          </a:xfrm>
        </p:spPr>
        <p:txBody>
          <a:bodyPr/>
          <a:lstStyle/>
          <a:p>
            <a:r>
              <a:rPr lang="en-US" b="1" dirty="0"/>
              <a:t>Study the map. What do you notice about it? In the time given by your teacher, jot down the things that you notice about the map. </a:t>
            </a:r>
            <a:endParaRPr lang="en-US" dirty="0"/>
          </a:p>
        </p:txBody>
      </p:sp>
      <p:sp>
        <p:nvSpPr>
          <p:cNvPr id="3" name="Footer Placeholder 2">
            <a:extLst>
              <a:ext uri="{FF2B5EF4-FFF2-40B4-BE49-F238E27FC236}">
                <a16:creationId xmlns:a16="http://schemas.microsoft.com/office/drawing/2014/main" id="{DAC1E49E-FC28-2FD9-7517-04B2DE8979A2}"/>
              </a:ext>
            </a:extLst>
          </p:cNvPr>
          <p:cNvSpPr>
            <a:spLocks noGrp="1"/>
          </p:cNvSpPr>
          <p:nvPr>
            <p:ph type="ftr" sz="quarter" idx="11"/>
          </p:nvPr>
        </p:nvSpPr>
        <p:spPr/>
        <p:txBody>
          <a:bodyPr/>
          <a:lstStyle/>
          <a:p>
            <a:r>
              <a:rPr lang="en-US" dirty="0"/>
              <a:t>©Clairmont Press, Inc. </a:t>
            </a:r>
          </a:p>
        </p:txBody>
      </p:sp>
      <p:pic>
        <p:nvPicPr>
          <p:cNvPr id="12" name="Picture 11" descr="A map of the state of west virginia&#10;&#10;AI-generated content may be incorrect.">
            <a:extLst>
              <a:ext uri="{FF2B5EF4-FFF2-40B4-BE49-F238E27FC236}">
                <a16:creationId xmlns:a16="http://schemas.microsoft.com/office/drawing/2014/main" id="{BB6F9D86-CA3B-194E-7766-087333B30530}"/>
              </a:ext>
            </a:extLst>
          </p:cNvPr>
          <p:cNvPicPr>
            <a:picLocks noChangeAspect="1"/>
          </p:cNvPicPr>
          <p:nvPr/>
        </p:nvPicPr>
        <p:blipFill>
          <a:blip r:embed="rId4"/>
          <a:stretch>
            <a:fillRect/>
          </a:stretch>
        </p:blipFill>
        <p:spPr>
          <a:xfrm>
            <a:off x="4270259" y="-1"/>
            <a:ext cx="7921741" cy="6607277"/>
          </a:xfrm>
          <a:prstGeom prst="rect">
            <a:avLst/>
          </a:prstGeom>
        </p:spPr>
      </p:pic>
    </p:spTree>
    <p:extLst>
      <p:ext uri="{BB962C8B-B14F-4D97-AF65-F5344CB8AC3E}">
        <p14:creationId xmlns:p14="http://schemas.microsoft.com/office/powerpoint/2010/main" val="133121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a:extLst>
            <a:ext uri="{FF2B5EF4-FFF2-40B4-BE49-F238E27FC236}">
              <a16:creationId xmlns:a16="http://schemas.microsoft.com/office/drawing/2014/main" id="{4B9BFAB5-C820-CFB4-92AF-12EC727591B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698CC8D-5BCB-C137-2BCB-847C9D98FC85}"/>
              </a:ext>
            </a:extLst>
          </p:cNvPr>
          <p:cNvSpPr>
            <a:spLocks noGrp="1"/>
          </p:cNvSpPr>
          <p:nvPr>
            <p:ph sz="half" idx="1"/>
          </p:nvPr>
        </p:nvSpPr>
        <p:spPr>
          <a:xfrm>
            <a:off x="0" y="1416937"/>
            <a:ext cx="4270259" cy="4024125"/>
          </a:xfrm>
        </p:spPr>
        <p:txBody>
          <a:bodyPr/>
          <a:lstStyle/>
          <a:p>
            <a:r>
              <a:rPr lang="en-US" b="1" dirty="0"/>
              <a:t>What is the county seat of Kanawha County? </a:t>
            </a:r>
          </a:p>
          <a:p>
            <a:r>
              <a:rPr lang="en-US" b="1" dirty="0"/>
              <a:t>What is the county seat of your county? </a:t>
            </a:r>
            <a:endParaRPr lang="en-US" dirty="0"/>
          </a:p>
        </p:txBody>
      </p:sp>
      <p:sp>
        <p:nvSpPr>
          <p:cNvPr id="4" name="Content Placeholder 3">
            <a:extLst>
              <a:ext uri="{FF2B5EF4-FFF2-40B4-BE49-F238E27FC236}">
                <a16:creationId xmlns:a16="http://schemas.microsoft.com/office/drawing/2014/main" id="{6E9E928D-B950-6F52-3387-6E181CE993F5}"/>
              </a:ext>
            </a:extLst>
          </p:cNvPr>
          <p:cNvSpPr>
            <a:spLocks noGrp="1"/>
          </p:cNvSpPr>
          <p:nvPr>
            <p:ph sz="half" idx="2"/>
          </p:nvPr>
        </p:nvSpPr>
        <p:spPr/>
        <p:txBody>
          <a:bodyPr/>
          <a:lstStyle/>
          <a:p>
            <a:endParaRPr lang="en-US" dirty="0"/>
          </a:p>
        </p:txBody>
      </p:sp>
      <p:sp>
        <p:nvSpPr>
          <p:cNvPr id="6" name="Title 1">
            <a:extLst>
              <a:ext uri="{FF2B5EF4-FFF2-40B4-BE49-F238E27FC236}">
                <a16:creationId xmlns:a16="http://schemas.microsoft.com/office/drawing/2014/main" id="{F79B6C73-1AE5-2602-3DA8-BA06122FE618}"/>
              </a:ext>
            </a:extLst>
          </p:cNvPr>
          <p:cNvSpPr txBox="1">
            <a:spLocks/>
          </p:cNvSpPr>
          <p:nvPr/>
        </p:nvSpPr>
        <p:spPr>
          <a:xfrm>
            <a:off x="76200" y="139533"/>
            <a:ext cx="3745992" cy="499783"/>
          </a:xfrm>
          <a:prstGeom prst="rect">
            <a:avLst/>
          </a:prstGeom>
        </p:spPr>
        <p:txBody>
          <a:bodyPr vert="horz" lIns="91440" tIns="45720" rIns="91440" bIns="45720" rtlCol="0" anchor="ctr">
            <a:normAutofit fontScale="900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dirty="0"/>
              <a:t>TUESDAY</a:t>
            </a:r>
          </a:p>
        </p:txBody>
      </p:sp>
      <p:sp>
        <p:nvSpPr>
          <p:cNvPr id="2" name="Footer Placeholder 1">
            <a:extLst>
              <a:ext uri="{FF2B5EF4-FFF2-40B4-BE49-F238E27FC236}">
                <a16:creationId xmlns:a16="http://schemas.microsoft.com/office/drawing/2014/main" id="{8F4EFF82-E630-E480-0C64-BC5CF3F3678F}"/>
              </a:ext>
            </a:extLst>
          </p:cNvPr>
          <p:cNvSpPr>
            <a:spLocks noGrp="1"/>
          </p:cNvSpPr>
          <p:nvPr>
            <p:ph type="ftr" sz="quarter" idx="11"/>
          </p:nvPr>
        </p:nvSpPr>
        <p:spPr/>
        <p:txBody>
          <a:bodyPr/>
          <a:lstStyle/>
          <a:p>
            <a:r>
              <a:rPr lang="en-US" dirty="0"/>
              <a:t>©Clairmont Press, Inc. </a:t>
            </a:r>
          </a:p>
        </p:txBody>
      </p:sp>
      <p:pic>
        <p:nvPicPr>
          <p:cNvPr id="7" name="Picture 6" descr="A map of the state of west virginia&#10;&#10;AI-generated content may be incorrect.">
            <a:extLst>
              <a:ext uri="{FF2B5EF4-FFF2-40B4-BE49-F238E27FC236}">
                <a16:creationId xmlns:a16="http://schemas.microsoft.com/office/drawing/2014/main" id="{CCFD5DAB-85E0-ADEC-A852-8D2026D25425}"/>
              </a:ext>
            </a:extLst>
          </p:cNvPr>
          <p:cNvPicPr>
            <a:picLocks noChangeAspect="1"/>
          </p:cNvPicPr>
          <p:nvPr/>
        </p:nvPicPr>
        <p:blipFill>
          <a:blip r:embed="rId4"/>
          <a:stretch>
            <a:fillRect/>
          </a:stretch>
        </p:blipFill>
        <p:spPr>
          <a:xfrm>
            <a:off x="4270259" y="-1"/>
            <a:ext cx="7921741" cy="6607277"/>
          </a:xfrm>
          <a:prstGeom prst="rect">
            <a:avLst/>
          </a:prstGeom>
        </p:spPr>
      </p:pic>
    </p:spTree>
    <p:extLst>
      <p:ext uri="{BB962C8B-B14F-4D97-AF65-F5344CB8AC3E}">
        <p14:creationId xmlns:p14="http://schemas.microsoft.com/office/powerpoint/2010/main" val="3119496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a:extLst>
            <a:ext uri="{FF2B5EF4-FFF2-40B4-BE49-F238E27FC236}">
              <a16:creationId xmlns:a16="http://schemas.microsoft.com/office/drawing/2014/main" id="{3CDA3423-C308-3424-3FEF-EFCD68F2DE79}"/>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198DA5-68BF-CBC2-8C1B-899FDF85CB66}"/>
              </a:ext>
            </a:extLst>
          </p:cNvPr>
          <p:cNvSpPr>
            <a:spLocks noGrp="1"/>
          </p:cNvSpPr>
          <p:nvPr>
            <p:ph sz="half" idx="1"/>
          </p:nvPr>
        </p:nvSpPr>
        <p:spPr>
          <a:xfrm>
            <a:off x="0" y="1416937"/>
            <a:ext cx="4270259" cy="4024125"/>
          </a:xfrm>
        </p:spPr>
        <p:txBody>
          <a:bodyPr/>
          <a:lstStyle/>
          <a:p>
            <a:r>
              <a:rPr lang="en-US" b="1" dirty="0"/>
              <a:t>Which direction would you travel from Charleston (Kanawha County seat) to get to Union (Monroe County seat)?</a:t>
            </a:r>
          </a:p>
          <a:p>
            <a:r>
              <a:rPr lang="en-US" b="1" dirty="0"/>
              <a:t>Write a similar question to the one above based on your county. Share your question with another student. </a:t>
            </a:r>
          </a:p>
        </p:txBody>
      </p:sp>
      <p:sp>
        <p:nvSpPr>
          <p:cNvPr id="4" name="Content Placeholder 3">
            <a:extLst>
              <a:ext uri="{FF2B5EF4-FFF2-40B4-BE49-F238E27FC236}">
                <a16:creationId xmlns:a16="http://schemas.microsoft.com/office/drawing/2014/main" id="{553B0DEF-E3C4-89ED-F4A8-AF9ACC5C8173}"/>
              </a:ext>
            </a:extLst>
          </p:cNvPr>
          <p:cNvSpPr>
            <a:spLocks noGrp="1"/>
          </p:cNvSpPr>
          <p:nvPr>
            <p:ph sz="half" idx="2"/>
          </p:nvPr>
        </p:nvSpPr>
        <p:spPr/>
        <p:txBody>
          <a:bodyPr/>
          <a:lstStyle/>
          <a:p>
            <a:endParaRPr lang="en-US" dirty="0"/>
          </a:p>
        </p:txBody>
      </p:sp>
      <p:sp>
        <p:nvSpPr>
          <p:cNvPr id="6" name="Title 1">
            <a:extLst>
              <a:ext uri="{FF2B5EF4-FFF2-40B4-BE49-F238E27FC236}">
                <a16:creationId xmlns:a16="http://schemas.microsoft.com/office/drawing/2014/main" id="{CB370504-26AF-7234-9434-484C1DC66638}"/>
              </a:ext>
            </a:extLst>
          </p:cNvPr>
          <p:cNvSpPr txBox="1">
            <a:spLocks/>
          </p:cNvSpPr>
          <p:nvPr/>
        </p:nvSpPr>
        <p:spPr>
          <a:xfrm>
            <a:off x="76200" y="139533"/>
            <a:ext cx="3745992" cy="499783"/>
          </a:xfrm>
          <a:prstGeom prst="rect">
            <a:avLst/>
          </a:prstGeom>
        </p:spPr>
        <p:txBody>
          <a:bodyPr vert="horz" lIns="91440" tIns="45720" rIns="91440" bIns="45720" rtlCol="0" anchor="ctr">
            <a:normAutofit fontScale="900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dirty="0"/>
              <a:t>WEDNESDAY</a:t>
            </a:r>
          </a:p>
        </p:txBody>
      </p:sp>
      <p:sp>
        <p:nvSpPr>
          <p:cNvPr id="2" name="Footer Placeholder 1">
            <a:extLst>
              <a:ext uri="{FF2B5EF4-FFF2-40B4-BE49-F238E27FC236}">
                <a16:creationId xmlns:a16="http://schemas.microsoft.com/office/drawing/2014/main" id="{CAC2D503-7E5C-4308-22B5-D6F508BB127F}"/>
              </a:ext>
            </a:extLst>
          </p:cNvPr>
          <p:cNvSpPr>
            <a:spLocks noGrp="1"/>
          </p:cNvSpPr>
          <p:nvPr>
            <p:ph type="ftr" sz="quarter" idx="11"/>
          </p:nvPr>
        </p:nvSpPr>
        <p:spPr/>
        <p:txBody>
          <a:bodyPr/>
          <a:lstStyle/>
          <a:p>
            <a:r>
              <a:rPr lang="en-US" dirty="0"/>
              <a:t>©Clairmont Press, Inc. </a:t>
            </a:r>
          </a:p>
        </p:txBody>
      </p:sp>
      <p:pic>
        <p:nvPicPr>
          <p:cNvPr id="7" name="Picture 6" descr="A map of the state of west virginia&#10;&#10;AI-generated content may be incorrect.">
            <a:extLst>
              <a:ext uri="{FF2B5EF4-FFF2-40B4-BE49-F238E27FC236}">
                <a16:creationId xmlns:a16="http://schemas.microsoft.com/office/drawing/2014/main" id="{A6C9DAB9-A352-81FA-0FAA-65730703D283}"/>
              </a:ext>
            </a:extLst>
          </p:cNvPr>
          <p:cNvPicPr>
            <a:picLocks noChangeAspect="1"/>
          </p:cNvPicPr>
          <p:nvPr/>
        </p:nvPicPr>
        <p:blipFill>
          <a:blip r:embed="rId4"/>
          <a:stretch>
            <a:fillRect/>
          </a:stretch>
        </p:blipFill>
        <p:spPr>
          <a:xfrm>
            <a:off x="4270259" y="-1"/>
            <a:ext cx="7921741" cy="6607277"/>
          </a:xfrm>
          <a:prstGeom prst="rect">
            <a:avLst/>
          </a:prstGeom>
        </p:spPr>
      </p:pic>
    </p:spTree>
    <p:extLst>
      <p:ext uri="{BB962C8B-B14F-4D97-AF65-F5344CB8AC3E}">
        <p14:creationId xmlns:p14="http://schemas.microsoft.com/office/powerpoint/2010/main" val="780406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a:extLst>
            <a:ext uri="{FF2B5EF4-FFF2-40B4-BE49-F238E27FC236}">
              <a16:creationId xmlns:a16="http://schemas.microsoft.com/office/drawing/2014/main" id="{4A26F67C-BEDE-F2DF-9F6A-3D7AE0CFDDD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B7DFF6-FB3F-9999-E5A4-AC9CC14A9746}"/>
              </a:ext>
            </a:extLst>
          </p:cNvPr>
          <p:cNvSpPr>
            <a:spLocks noGrp="1"/>
          </p:cNvSpPr>
          <p:nvPr>
            <p:ph sz="half" idx="1"/>
          </p:nvPr>
        </p:nvSpPr>
        <p:spPr>
          <a:xfrm>
            <a:off x="1" y="1352929"/>
            <a:ext cx="4169664" cy="4024125"/>
          </a:xfrm>
        </p:spPr>
        <p:txBody>
          <a:bodyPr/>
          <a:lstStyle/>
          <a:p>
            <a:r>
              <a:rPr lang="en-US" b="1" dirty="0"/>
              <a:t>What counties border Kanawha County? </a:t>
            </a:r>
          </a:p>
          <a:p>
            <a:r>
              <a:rPr lang="en-US" b="1" dirty="0"/>
              <a:t>What counties border your county? </a:t>
            </a:r>
          </a:p>
        </p:txBody>
      </p:sp>
      <p:sp>
        <p:nvSpPr>
          <p:cNvPr id="4" name="Content Placeholder 3">
            <a:extLst>
              <a:ext uri="{FF2B5EF4-FFF2-40B4-BE49-F238E27FC236}">
                <a16:creationId xmlns:a16="http://schemas.microsoft.com/office/drawing/2014/main" id="{7C3E652C-D179-EC78-52AD-C677AADA8C1E}"/>
              </a:ext>
            </a:extLst>
          </p:cNvPr>
          <p:cNvSpPr>
            <a:spLocks noGrp="1"/>
          </p:cNvSpPr>
          <p:nvPr>
            <p:ph sz="half" idx="2"/>
          </p:nvPr>
        </p:nvSpPr>
        <p:spPr/>
        <p:txBody>
          <a:bodyPr/>
          <a:lstStyle/>
          <a:p>
            <a:endParaRPr lang="en-US" dirty="0"/>
          </a:p>
        </p:txBody>
      </p:sp>
      <p:sp>
        <p:nvSpPr>
          <p:cNvPr id="6" name="Title 1">
            <a:extLst>
              <a:ext uri="{FF2B5EF4-FFF2-40B4-BE49-F238E27FC236}">
                <a16:creationId xmlns:a16="http://schemas.microsoft.com/office/drawing/2014/main" id="{422CAD7D-08FD-6869-C6F4-124E062E85D0}"/>
              </a:ext>
            </a:extLst>
          </p:cNvPr>
          <p:cNvSpPr txBox="1">
            <a:spLocks/>
          </p:cNvSpPr>
          <p:nvPr/>
        </p:nvSpPr>
        <p:spPr>
          <a:xfrm>
            <a:off x="76200" y="139533"/>
            <a:ext cx="3745992" cy="499783"/>
          </a:xfrm>
          <a:prstGeom prst="rect">
            <a:avLst/>
          </a:prstGeom>
        </p:spPr>
        <p:txBody>
          <a:bodyPr vert="horz" lIns="91440" tIns="45720" rIns="91440" bIns="45720" rtlCol="0" anchor="ctr">
            <a:normAutofit fontScale="900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dirty="0"/>
              <a:t>THURSDAY</a:t>
            </a:r>
          </a:p>
        </p:txBody>
      </p:sp>
      <p:sp>
        <p:nvSpPr>
          <p:cNvPr id="2" name="Footer Placeholder 1">
            <a:extLst>
              <a:ext uri="{FF2B5EF4-FFF2-40B4-BE49-F238E27FC236}">
                <a16:creationId xmlns:a16="http://schemas.microsoft.com/office/drawing/2014/main" id="{29040C43-9329-EF6B-5DB1-E800A31A2415}"/>
              </a:ext>
            </a:extLst>
          </p:cNvPr>
          <p:cNvSpPr>
            <a:spLocks noGrp="1"/>
          </p:cNvSpPr>
          <p:nvPr>
            <p:ph type="ftr" sz="quarter" idx="11"/>
          </p:nvPr>
        </p:nvSpPr>
        <p:spPr/>
        <p:txBody>
          <a:bodyPr/>
          <a:lstStyle/>
          <a:p>
            <a:r>
              <a:rPr lang="en-US" dirty="0"/>
              <a:t>©Clairmont Press, Inc. </a:t>
            </a:r>
          </a:p>
        </p:txBody>
      </p:sp>
      <p:pic>
        <p:nvPicPr>
          <p:cNvPr id="7" name="Picture 6" descr="A map of the state of west virginia&#10;&#10;AI-generated content may be incorrect.">
            <a:extLst>
              <a:ext uri="{FF2B5EF4-FFF2-40B4-BE49-F238E27FC236}">
                <a16:creationId xmlns:a16="http://schemas.microsoft.com/office/drawing/2014/main" id="{6A422BDD-E057-6F39-18C7-580687AADABF}"/>
              </a:ext>
            </a:extLst>
          </p:cNvPr>
          <p:cNvPicPr>
            <a:picLocks noChangeAspect="1"/>
          </p:cNvPicPr>
          <p:nvPr/>
        </p:nvPicPr>
        <p:blipFill>
          <a:blip r:embed="rId4"/>
          <a:stretch>
            <a:fillRect/>
          </a:stretch>
        </p:blipFill>
        <p:spPr>
          <a:xfrm>
            <a:off x="4270259" y="-1"/>
            <a:ext cx="7921741" cy="6607277"/>
          </a:xfrm>
          <a:prstGeom prst="rect">
            <a:avLst/>
          </a:prstGeom>
        </p:spPr>
      </p:pic>
    </p:spTree>
    <p:extLst>
      <p:ext uri="{BB962C8B-B14F-4D97-AF65-F5344CB8AC3E}">
        <p14:creationId xmlns:p14="http://schemas.microsoft.com/office/powerpoint/2010/main" val="979847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mt="29389"/>
          </a:blip>
          <a:tile tx="0" ty="0" sx="100000" sy="100000" flip="none" algn="tl"/>
        </a:blipFill>
        <a:effectLst/>
      </p:bgPr>
    </p:bg>
    <p:spTree>
      <p:nvGrpSpPr>
        <p:cNvPr id="1" name="">
          <a:extLst>
            <a:ext uri="{FF2B5EF4-FFF2-40B4-BE49-F238E27FC236}">
              <a16:creationId xmlns:a16="http://schemas.microsoft.com/office/drawing/2014/main" id="{990AD7E1-CA8A-067D-0766-D1900035F24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5F0B99-CB22-AACC-654A-EDB042980BD8}"/>
              </a:ext>
            </a:extLst>
          </p:cNvPr>
          <p:cNvSpPr>
            <a:spLocks noGrp="1"/>
          </p:cNvSpPr>
          <p:nvPr>
            <p:ph sz="half" idx="1"/>
          </p:nvPr>
        </p:nvSpPr>
        <p:spPr>
          <a:xfrm>
            <a:off x="0" y="1416937"/>
            <a:ext cx="4270259" cy="4573783"/>
          </a:xfrm>
        </p:spPr>
        <p:txBody>
          <a:bodyPr>
            <a:normAutofit fontScale="92500"/>
          </a:bodyPr>
          <a:lstStyle/>
          <a:p>
            <a:r>
              <a:rPr lang="en-US" b="1" dirty="0"/>
              <a:t>If a person wanted to travel from Beckley (Raleigh County seat) to Parkersburg (Wood County seat), passing through the fewest counties, which counties would they cross?</a:t>
            </a:r>
          </a:p>
          <a:p>
            <a:endParaRPr lang="en-US" b="1" dirty="0"/>
          </a:p>
          <a:p>
            <a:r>
              <a:rPr lang="en-US" b="1" dirty="0"/>
              <a:t>Write a question like the one above. Share it with another student and see if you agree upon an answer. </a:t>
            </a:r>
          </a:p>
          <a:p>
            <a:endParaRPr lang="en-US" b="1" dirty="0"/>
          </a:p>
          <a:p>
            <a:pPr marL="0" indent="0">
              <a:buNone/>
            </a:pPr>
            <a:r>
              <a:rPr lang="en-US" b="1" dirty="0"/>
              <a:t>NOTE: Your routes must stay within West Virginia’s boundaries. </a:t>
            </a:r>
          </a:p>
        </p:txBody>
      </p:sp>
      <p:sp>
        <p:nvSpPr>
          <p:cNvPr id="4" name="Content Placeholder 3">
            <a:extLst>
              <a:ext uri="{FF2B5EF4-FFF2-40B4-BE49-F238E27FC236}">
                <a16:creationId xmlns:a16="http://schemas.microsoft.com/office/drawing/2014/main" id="{6689AEBB-ABF4-A727-D20C-86A1B4B290FE}"/>
              </a:ext>
            </a:extLst>
          </p:cNvPr>
          <p:cNvSpPr>
            <a:spLocks noGrp="1"/>
          </p:cNvSpPr>
          <p:nvPr>
            <p:ph sz="half" idx="2"/>
          </p:nvPr>
        </p:nvSpPr>
        <p:spPr/>
        <p:txBody>
          <a:bodyPr>
            <a:normAutofit fontScale="92500"/>
          </a:bodyPr>
          <a:lstStyle/>
          <a:p>
            <a:endParaRPr lang="en-US" dirty="0"/>
          </a:p>
        </p:txBody>
      </p:sp>
      <p:sp>
        <p:nvSpPr>
          <p:cNvPr id="8" name="Title 1">
            <a:extLst>
              <a:ext uri="{FF2B5EF4-FFF2-40B4-BE49-F238E27FC236}">
                <a16:creationId xmlns:a16="http://schemas.microsoft.com/office/drawing/2014/main" id="{1E7516C2-7794-6CA8-8ECC-9CD02110C8C5}"/>
              </a:ext>
            </a:extLst>
          </p:cNvPr>
          <p:cNvSpPr txBox="1">
            <a:spLocks/>
          </p:cNvSpPr>
          <p:nvPr/>
        </p:nvSpPr>
        <p:spPr>
          <a:xfrm>
            <a:off x="76200" y="139533"/>
            <a:ext cx="3745992" cy="499783"/>
          </a:xfrm>
          <a:prstGeom prst="rect">
            <a:avLst/>
          </a:prstGeom>
        </p:spPr>
        <p:txBody>
          <a:bodyPr vert="horz" lIns="91440" tIns="45720" rIns="91440" bIns="45720" rtlCol="0" anchor="ctr">
            <a:normAutofit fontScale="90000" lnSpcReduction="20000"/>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l"/>
            <a:r>
              <a:rPr lang="en-US" b="1" dirty="0"/>
              <a:t>FRIDAY</a:t>
            </a:r>
          </a:p>
        </p:txBody>
      </p:sp>
      <p:sp>
        <p:nvSpPr>
          <p:cNvPr id="2" name="Footer Placeholder 1">
            <a:extLst>
              <a:ext uri="{FF2B5EF4-FFF2-40B4-BE49-F238E27FC236}">
                <a16:creationId xmlns:a16="http://schemas.microsoft.com/office/drawing/2014/main" id="{1F6E996C-2D9F-C12C-54AA-45290DCABA93}"/>
              </a:ext>
            </a:extLst>
          </p:cNvPr>
          <p:cNvSpPr>
            <a:spLocks noGrp="1"/>
          </p:cNvSpPr>
          <p:nvPr>
            <p:ph type="ftr" sz="quarter" idx="11"/>
          </p:nvPr>
        </p:nvSpPr>
        <p:spPr/>
        <p:txBody>
          <a:bodyPr/>
          <a:lstStyle/>
          <a:p>
            <a:r>
              <a:rPr lang="en-US" dirty="0"/>
              <a:t>©Clairmont Press, Inc. </a:t>
            </a:r>
          </a:p>
        </p:txBody>
      </p:sp>
      <p:pic>
        <p:nvPicPr>
          <p:cNvPr id="6" name="Picture 5" descr="A map of the state of west virginia&#10;&#10;AI-generated content may be incorrect.">
            <a:extLst>
              <a:ext uri="{FF2B5EF4-FFF2-40B4-BE49-F238E27FC236}">
                <a16:creationId xmlns:a16="http://schemas.microsoft.com/office/drawing/2014/main" id="{24AF2078-919D-0EAA-53D0-603759AE66B7}"/>
              </a:ext>
            </a:extLst>
          </p:cNvPr>
          <p:cNvPicPr>
            <a:picLocks noChangeAspect="1"/>
          </p:cNvPicPr>
          <p:nvPr/>
        </p:nvPicPr>
        <p:blipFill>
          <a:blip r:embed="rId4"/>
          <a:stretch>
            <a:fillRect/>
          </a:stretch>
        </p:blipFill>
        <p:spPr>
          <a:xfrm>
            <a:off x="4270259" y="0"/>
            <a:ext cx="7921741" cy="6607277"/>
          </a:xfrm>
          <a:prstGeom prst="rect">
            <a:avLst/>
          </a:prstGeom>
        </p:spPr>
      </p:pic>
    </p:spTree>
    <p:extLst>
      <p:ext uri="{BB962C8B-B14F-4D97-AF65-F5344CB8AC3E}">
        <p14:creationId xmlns:p14="http://schemas.microsoft.com/office/powerpoint/2010/main" val="312425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B5F551-EAAA-B872-683C-6B7A8FEFC36E}"/>
              </a:ext>
            </a:extLst>
          </p:cNvPr>
          <p:cNvSpPr txBox="1"/>
          <p:nvPr/>
        </p:nvSpPr>
        <p:spPr>
          <a:xfrm>
            <a:off x="8291549" y="6020300"/>
            <a:ext cx="3900451" cy="830997"/>
          </a:xfrm>
          <a:prstGeom prst="rect">
            <a:avLst/>
          </a:prstGeom>
          <a:noFill/>
        </p:spPr>
        <p:txBody>
          <a:bodyPr wrap="square" rtlCol="0">
            <a:spAutoFit/>
          </a:bodyPr>
          <a:lstStyle/>
          <a:p>
            <a:pPr algn="ctr"/>
            <a:r>
              <a:rPr lang="en-US" sz="1200" dirty="0">
                <a:solidFill>
                  <a:schemeClr val="bg1"/>
                </a:solidFill>
                <a:latin typeface="Avenir Light" panose="020B0402020203020204" pitchFamily="34" charset="77"/>
              </a:rPr>
              <a:t>Image credits: Title slide, West Virginia State Capitol, Charleston, WV, ©Shutterstock; End slide, Williams River Valley Overlook, Black Mountain, Monongahela National Forest, West Virginia, ©Shutterstock.</a:t>
            </a:r>
          </a:p>
        </p:txBody>
      </p:sp>
      <p:sp>
        <p:nvSpPr>
          <p:cNvPr id="3" name="Footer Placeholder 2">
            <a:extLst>
              <a:ext uri="{FF2B5EF4-FFF2-40B4-BE49-F238E27FC236}">
                <a16:creationId xmlns:a16="http://schemas.microsoft.com/office/drawing/2014/main" id="{5DEA308A-644B-6CDE-6972-DD967FFFCCDC}"/>
              </a:ext>
            </a:extLst>
          </p:cNvPr>
          <p:cNvSpPr>
            <a:spLocks noGrp="1"/>
          </p:cNvSpPr>
          <p:nvPr>
            <p:ph type="ftr" sz="quarter" idx="11"/>
          </p:nvPr>
        </p:nvSpPr>
        <p:spPr/>
        <p:txBody>
          <a:bodyPr/>
          <a:lstStyle/>
          <a:p>
            <a:r>
              <a:rPr lang="en-US" dirty="0">
                <a:solidFill>
                  <a:schemeClr val="bg1"/>
                </a:solidFill>
              </a:rPr>
              <a:t>©Clairmont Press, Inc. </a:t>
            </a:r>
          </a:p>
        </p:txBody>
      </p:sp>
    </p:spTree>
    <p:extLst>
      <p:ext uri="{BB962C8B-B14F-4D97-AF65-F5344CB8AC3E}">
        <p14:creationId xmlns:p14="http://schemas.microsoft.com/office/powerpoint/2010/main" val="3116261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Vapor Trail</Template>
  <TotalTime>973</TotalTime>
  <Words>819</Words>
  <Application>Microsoft Macintosh PowerPoint</Application>
  <PresentationFormat>Widescreen</PresentationFormat>
  <Paragraphs>62</Paragraphs>
  <Slides>7</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Aptos</vt:lpstr>
      <vt:lpstr>Arial</vt:lpstr>
      <vt:lpstr>Avenir Light</vt:lpstr>
      <vt:lpstr>Century Gothic</vt:lpstr>
      <vt:lpstr>Vapor Trail</vt:lpstr>
      <vt:lpstr>Smart Skills</vt:lpstr>
      <vt:lpstr>Monday</vt:lpstr>
      <vt:lpstr>PowerPoint Presentation</vt:lpstr>
      <vt:lpstr>PowerPoint Presentation</vt:lpstr>
      <vt:lpstr>PowerPoint Presentation</vt:lpstr>
      <vt:lpstr>PowerPoint Presentation</vt:lpstr>
      <vt:lpstr>PowerPoint Presentation</vt:lpstr>
    </vt:vector>
  </TitlesOfParts>
  <Manager/>
  <Company>(c)2025 Clairmont Press, Inc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Smart Skills </dc:title>
  <dc:subject>West Virginia: Our Beautiful Home </dc:subject>
  <dc:creator/>
  <cp:keywords/>
  <dc:description/>
  <cp:lastModifiedBy>Emmett Mullins</cp:lastModifiedBy>
  <cp:revision>16</cp:revision>
  <dcterms:created xsi:type="dcterms:W3CDTF">2025-06-26T12:29:05Z</dcterms:created>
  <dcterms:modified xsi:type="dcterms:W3CDTF">2025-06-29T22:54:24Z</dcterms:modified>
  <cp:category/>
</cp:coreProperties>
</file>