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10"/>
  </p:notesMasterIdLst>
  <p:sldIdLst>
    <p:sldId id="256" r:id="rId2"/>
    <p:sldId id="259" r:id="rId3"/>
    <p:sldId id="260" r:id="rId4"/>
    <p:sldId id="261" r:id="rId5"/>
    <p:sldId id="262" r:id="rId6"/>
    <p:sldId id="263" r:id="rId7"/>
    <p:sldId id="264" r:id="rId8"/>
    <p:sldId id="258"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51"/>
    <p:restoredTop sz="82900"/>
  </p:normalViewPr>
  <p:slideViewPr>
    <p:cSldViewPr snapToGrid="0">
      <p:cViewPr varScale="1">
        <p:scale>
          <a:sx n="140" d="100"/>
          <a:sy n="140" d="100"/>
        </p:scale>
        <p:origin x="107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observations as a group without speculating on specifics in the scene. </a:t>
            </a:r>
          </a:p>
          <a:p>
            <a:endParaRPr lang="en-US" dirty="0"/>
          </a:p>
          <a:p>
            <a:r>
              <a:rPr lang="en-US" dirty="0"/>
              <a:t>TEACHER BACKGROUND: Throughout the week, this is a good opportunity to compare voting in the past with the present. Voting booths to protect privacy were not present. No women are seen voting. There seems to be campaigning and perhaps money being paid or drinks offered to voters. We suggest saving this information for later discussion. </a:t>
            </a:r>
          </a:p>
          <a:p>
            <a:endParaRPr lang="en-US" dirty="0"/>
          </a:p>
          <a:p>
            <a:r>
              <a:rPr lang="en-US" dirty="0"/>
              <a:t>NOTE: For more information on the painting, read the article at https://reynoldahouse.emuseum.com/objects/163/the-county-election.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25384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Students may get a sense that this is a voting day, but they may also have other ideas. They should support their response with evidence.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1518434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but students should list details.</a:t>
            </a:r>
          </a:p>
          <a:p>
            <a:endParaRPr lang="en-US" dirty="0"/>
          </a:p>
          <a:p>
            <a:r>
              <a:rPr lang="en-US" dirty="0"/>
              <a:t>TEACHER NOTE: Dividing an image into quadrants for study is a good strategy for learning to pick out details. You may want to apply this to other image studies. </a:t>
            </a:r>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344304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2810785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but should include that the voters are all white men, they are outside, there is a crowd with drinking, and maybe some fighting. Also, there don’t seem to be paper ballots. </a:t>
            </a:r>
          </a:p>
          <a:p>
            <a:endParaRPr lang="en-US" dirty="0"/>
          </a:p>
          <a:p>
            <a:r>
              <a:rPr lang="en-US" dirty="0"/>
              <a:t>TEACHER NOTE: There are two images for Friday, so you can discuss the top-left corner of the painting. The banner reads, “The will of the people the supreme law.” </a:t>
            </a:r>
            <a:r>
              <a:rPr lang="en-US" i="0" dirty="0">
                <a:solidFill>
                  <a:srgbClr val="231F20"/>
                </a:solidFill>
                <a:effectLst/>
                <a:latin typeface="Helvetica" pitchFamily="2" charset="0"/>
              </a:rPr>
              <a:t>A whole community of men, from rich to poor, comes together to vote. Notice how no one figure is emphasized or made larger than others in this crowd. That suggests that all the votes are equal.</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420062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A917-EEFE-7A8A-5261-389B143D1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4E3A1-D446-911F-9FDD-02EDA8B39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C871A-E565-04A4-E550-50F94C4BE2FA}"/>
              </a:ext>
            </a:extLst>
          </p:cNvPr>
          <p:cNvSpPr>
            <a:spLocks noGrp="1"/>
          </p:cNvSpPr>
          <p:nvPr>
            <p:ph type="body" idx="1"/>
          </p:nvPr>
        </p:nvSpPr>
        <p:spPr/>
        <p:txBody>
          <a:bodyPr/>
          <a:lstStyle/>
          <a:p>
            <a:r>
              <a:rPr lang="en-US" dirty="0"/>
              <a:t>Answers will vary, but may include the Union Hotel, which may symbolize the artist’s view of the importance of the Union. The blue sky glows beautifully even as there is some disorderliness in the process of democracy. </a:t>
            </a:r>
          </a:p>
          <a:p>
            <a:endParaRPr lang="en-US" dirty="0"/>
          </a:p>
        </p:txBody>
      </p:sp>
      <p:sp>
        <p:nvSpPr>
          <p:cNvPr id="4" name="Slide Number Placeholder 3">
            <a:extLst>
              <a:ext uri="{FF2B5EF4-FFF2-40B4-BE49-F238E27FC236}">
                <a16:creationId xmlns:a16="http://schemas.microsoft.com/office/drawing/2014/main" id="{86E8619C-EB2B-B9CA-1A3A-25FA0DBEF7E1}"/>
              </a:ext>
            </a:extLst>
          </p:cNvPr>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1675542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8</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fontScale="92500" lnSpcReduction="20000"/>
          </a:bodyPr>
          <a:lstStyle/>
          <a:p>
            <a:pPr algn="r"/>
            <a:r>
              <a:rPr lang="en-US" sz="3200" b="1" dirty="0">
                <a:ln>
                  <a:solidFill>
                    <a:schemeClr val="accent1"/>
                  </a:solidFill>
                </a:ln>
                <a:solidFill>
                  <a:schemeClr val="bg1"/>
                </a:solidFill>
              </a:rPr>
              <a:t>Week</a:t>
            </a:r>
            <a:r>
              <a:rPr lang="en-US" sz="3200" b="1" dirty="0">
                <a:solidFill>
                  <a:schemeClr val="bg1"/>
                </a:solidFill>
              </a:rPr>
              <a:t> 18</a:t>
            </a:r>
          </a:p>
          <a:p>
            <a:pPr algn="r"/>
            <a:r>
              <a:rPr lang="en-US" sz="3200" b="1" dirty="0">
                <a:ln>
                  <a:solidFill>
                    <a:schemeClr val="accent1"/>
                  </a:solidFill>
                </a:ln>
                <a:solidFill>
                  <a:schemeClr val="bg1"/>
                </a:solidFill>
              </a:rPr>
              <a:t>Art &amp; Artifacts 4: </a:t>
            </a:r>
            <a:br>
              <a:rPr lang="en-US" sz="3200" b="1" dirty="0">
                <a:ln>
                  <a:solidFill>
                    <a:schemeClr val="accent1"/>
                  </a:solidFill>
                </a:ln>
                <a:solidFill>
                  <a:schemeClr val="bg1"/>
                </a:solidFill>
              </a:rPr>
            </a:br>
            <a:r>
              <a:rPr lang="en-US" sz="3200" b="1" dirty="0">
                <a:ln>
                  <a:solidFill>
                    <a:schemeClr val="accent1"/>
                  </a:solidFill>
                </a:ln>
                <a:solidFill>
                  <a:schemeClr val="bg1"/>
                </a:solidFill>
              </a:rPr>
              <a:t>19th Century Painting</a:t>
            </a:r>
          </a:p>
        </p:txBody>
      </p:sp>
      <p:pic>
        <p:nvPicPr>
          <p:cNvPr id="4" name="Picture 3" descr="A close up of a sign&#10;&#10;AI-generated content may be incorrect.">
            <a:extLst>
              <a:ext uri="{FF2B5EF4-FFF2-40B4-BE49-F238E27FC236}">
                <a16:creationId xmlns:a16="http://schemas.microsoft.com/office/drawing/2014/main" id="{6ECD03C3-5A26-9CE1-0706-BFACA9C02DD7}"/>
              </a:ext>
            </a:extLst>
          </p:cNvPr>
          <p:cNvPicPr>
            <a:picLocks noGrp="1" noRot="1" noMove="1" noResize="1" noEditPoints="1" noAdjustHandles="1" noChangeArrowheads="1" noChangeShapeType="1" noCrop="1"/>
          </p:cNvPicPr>
          <p:nvPr/>
        </p:nvPicPr>
        <p:blipFill>
          <a:blip r:embed="rId4"/>
          <a:stretch>
            <a:fillRect/>
          </a:stretch>
        </p:blipFill>
        <p:spPr>
          <a:xfrm>
            <a:off x="-276547" y="-9144"/>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2746948" cy="4024125"/>
          </a:xfrm>
        </p:spPr>
        <p:txBody>
          <a:bodyPr/>
          <a:lstStyle/>
          <a:p>
            <a:r>
              <a:rPr lang="en-US" b="1" dirty="0"/>
              <a:t>Study this painting by Missouri artist George Caleb Bingham (1854). What do you notice? </a:t>
            </a:r>
            <a:br>
              <a:rPr lang="en-US" b="1" dirty="0"/>
            </a:br>
            <a:r>
              <a:rPr lang="en-US" b="1" dirty="0"/>
              <a:t>List as many observations as you can in two minutes. </a:t>
            </a:r>
          </a:p>
          <a:p>
            <a:endParaRPr lang="en-US" b="1" dirty="0"/>
          </a:p>
          <a:p>
            <a:endParaRPr lang="en-US" dirty="0"/>
          </a:p>
        </p:txBody>
      </p:sp>
      <p:sp>
        <p:nvSpPr>
          <p:cNvPr id="12" name="Content Placeholder 11">
            <a:extLst>
              <a:ext uri="{FF2B5EF4-FFF2-40B4-BE49-F238E27FC236}">
                <a16:creationId xmlns:a16="http://schemas.microsoft.com/office/drawing/2014/main" id="{006385D1-B70C-E907-1328-F36403087055}"/>
              </a:ext>
            </a:extLst>
          </p:cNvPr>
          <p:cNvSpPr>
            <a:spLocks noGrp="1"/>
          </p:cNvSpPr>
          <p:nvPr>
            <p:ph sz="half" idx="2"/>
          </p:nvPr>
        </p:nvSpPr>
        <p:spPr/>
        <p:txBody>
          <a:bodyPr/>
          <a:lstStyle/>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3D6E85C7-C07D-222B-521F-6A836694A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948" y="88088"/>
            <a:ext cx="9289604" cy="6681822"/>
          </a:xfrm>
          <a:prstGeom prst="rect">
            <a:avLst/>
          </a:prstGeom>
          <a:ln w="12700">
            <a:solidFill>
              <a:schemeClr val="tx1"/>
            </a:solidFill>
            <a:prstDash val="solid"/>
          </a:ln>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2746948" cy="4024125"/>
          </a:xfrm>
        </p:spPr>
        <p:txBody>
          <a:bodyPr/>
          <a:lstStyle/>
          <a:p>
            <a:r>
              <a:rPr lang="en-US" b="1" dirty="0"/>
              <a:t>Based on the observations from the previous day, what do you believe is shown in the image? What is the purpose of the image? Explain your thinking.</a:t>
            </a:r>
          </a:p>
          <a:p>
            <a:endParaRPr lang="en-US" b="1" dirty="0"/>
          </a:p>
          <a:p>
            <a:endParaRPr lang="en-US" dirty="0"/>
          </a:p>
        </p:txBody>
      </p:sp>
      <p:sp>
        <p:nvSpPr>
          <p:cNvPr id="4" name="Content Placeholder 3">
            <a:extLst>
              <a:ext uri="{FF2B5EF4-FFF2-40B4-BE49-F238E27FC236}">
                <a16:creationId xmlns:a16="http://schemas.microsoft.com/office/drawing/2014/main" id="{6E9E928D-B950-6F52-3387-6E181CE993F5}"/>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5" name="Picture 4">
            <a:extLst>
              <a:ext uri="{FF2B5EF4-FFF2-40B4-BE49-F238E27FC236}">
                <a16:creationId xmlns:a16="http://schemas.microsoft.com/office/drawing/2014/main" id="{7EB999DB-B140-2628-3372-B3C09E992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948" y="88088"/>
            <a:ext cx="9289604" cy="6681822"/>
          </a:xfrm>
          <a:prstGeom prst="rect">
            <a:avLst/>
          </a:prstGeom>
          <a:ln w="12700">
            <a:solidFill>
              <a:schemeClr val="tx1"/>
            </a:solidFill>
            <a:prstDash val="solid"/>
          </a:ln>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2746948" cy="4024125"/>
          </a:xfrm>
        </p:spPr>
        <p:txBody>
          <a:bodyPr/>
          <a:lstStyle/>
          <a:p>
            <a:r>
              <a:rPr lang="en-US" b="1" dirty="0"/>
              <a:t>The image was divided into four quadrants. Focus your attention on this one from the bottom right corner. What do you notice that you didn’t see before? What do you see that is happening in the painting? </a:t>
            </a:r>
          </a:p>
          <a:p>
            <a:endParaRPr lang="en-US" b="1" dirty="0"/>
          </a:p>
          <a:p>
            <a:endParaRPr lang="en-US" b="1" dirty="0"/>
          </a:p>
        </p:txBody>
      </p:sp>
      <p:sp>
        <p:nvSpPr>
          <p:cNvPr id="4" name="Content Placeholder 3">
            <a:extLst>
              <a:ext uri="{FF2B5EF4-FFF2-40B4-BE49-F238E27FC236}">
                <a16:creationId xmlns:a16="http://schemas.microsoft.com/office/drawing/2014/main" id="{553B0DEF-E3C4-89ED-F4A8-AF9ACC5C8173}"/>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75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3200"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5" name="Picture 4">
            <a:extLst>
              <a:ext uri="{FF2B5EF4-FFF2-40B4-BE49-F238E27FC236}">
                <a16:creationId xmlns:a16="http://schemas.microsoft.com/office/drawing/2014/main" id="{25AE9B6E-EE0A-7D92-0AAB-3B1569D1B0FD}"/>
              </a:ext>
            </a:extLst>
          </p:cNvPr>
          <p:cNvPicPr>
            <a:picLocks noChangeAspect="1"/>
          </p:cNvPicPr>
          <p:nvPr/>
        </p:nvPicPr>
        <p:blipFill>
          <a:blip r:embed="rId4"/>
          <a:srcRect/>
          <a:stretch/>
        </p:blipFill>
        <p:spPr>
          <a:xfrm>
            <a:off x="2746948" y="184895"/>
            <a:ext cx="9289604" cy="6488207"/>
          </a:xfrm>
          <a:prstGeom prst="rect">
            <a:avLst/>
          </a:prstGeom>
          <a:ln w="12700">
            <a:solidFill>
              <a:schemeClr val="tx1"/>
            </a:solidFill>
            <a:prstDash val="solid"/>
          </a:ln>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2746948" cy="4024125"/>
          </a:xfrm>
        </p:spPr>
        <p:txBody>
          <a:bodyPr/>
          <a:lstStyle/>
          <a:p>
            <a:r>
              <a:rPr lang="en-US" b="1" dirty="0"/>
              <a:t>The image was divided into four quadrants. Focus your attention on this one from the bottom left corner. What do you notice that you didn’t see before? What do you see that is happening in the painting? </a:t>
            </a:r>
          </a:p>
          <a:p>
            <a:endParaRPr lang="en-US" b="1" dirty="0"/>
          </a:p>
        </p:txBody>
      </p:sp>
      <p:sp>
        <p:nvSpPr>
          <p:cNvPr id="4" name="Content Placeholder 3">
            <a:extLst>
              <a:ext uri="{FF2B5EF4-FFF2-40B4-BE49-F238E27FC236}">
                <a16:creationId xmlns:a16="http://schemas.microsoft.com/office/drawing/2014/main" id="{7C3E652C-D179-EC78-52AD-C677AADA8C1E}"/>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5" name="Picture 4">
            <a:extLst>
              <a:ext uri="{FF2B5EF4-FFF2-40B4-BE49-F238E27FC236}">
                <a16:creationId xmlns:a16="http://schemas.microsoft.com/office/drawing/2014/main" id="{3F6E7F21-236D-F0E6-0836-2837E2DDFC8A}"/>
              </a:ext>
            </a:extLst>
          </p:cNvPr>
          <p:cNvPicPr>
            <a:picLocks noChangeAspect="1"/>
          </p:cNvPicPr>
          <p:nvPr/>
        </p:nvPicPr>
        <p:blipFill>
          <a:blip r:embed="rId4"/>
          <a:srcRect/>
          <a:stretch/>
        </p:blipFill>
        <p:spPr>
          <a:xfrm>
            <a:off x="2746948" y="118824"/>
            <a:ext cx="9289604" cy="6620350"/>
          </a:xfrm>
          <a:prstGeom prst="rect">
            <a:avLst/>
          </a:prstGeom>
          <a:ln w="12700">
            <a:solidFill>
              <a:schemeClr val="tx1"/>
            </a:solidFill>
            <a:prstDash val="solid"/>
          </a:ln>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4001729" cy="4024125"/>
          </a:xfrm>
        </p:spPr>
        <p:txBody>
          <a:bodyPr/>
          <a:lstStyle/>
          <a:p>
            <a:r>
              <a:rPr lang="en-US" b="1" dirty="0"/>
              <a:t>The painting is called “The County Election.” People are voting at a county voting site. What do you notice that is different from voting in modern times? </a:t>
            </a:r>
          </a:p>
          <a:p>
            <a:endParaRPr lang="en-US" b="1" dirty="0"/>
          </a:p>
        </p:txBody>
      </p:sp>
      <p:sp>
        <p:nvSpPr>
          <p:cNvPr id="4" name="Content Placeholder 3">
            <a:extLst>
              <a:ext uri="{FF2B5EF4-FFF2-40B4-BE49-F238E27FC236}">
                <a16:creationId xmlns:a16="http://schemas.microsoft.com/office/drawing/2014/main" id="{6689AEBB-ABF4-A727-D20C-86A1B4B290FE}"/>
              </a:ext>
            </a:extLst>
          </p:cNvPr>
          <p:cNvSpPr>
            <a:spLocks noGrp="1"/>
          </p:cNvSpPr>
          <p:nvPr>
            <p:ph sz="half" idx="2"/>
          </p:nvPr>
        </p:nvSpPr>
        <p:spPr/>
        <p:txBody>
          <a:bodyPr/>
          <a:lstStyle/>
          <a:p>
            <a:endParaRPr lang="en-US"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1138661"/>
          </a:xfrm>
          <a:prstGeom prst="rect">
            <a:avLst/>
          </a:prstGeom>
        </p:spPr>
        <p:txBody>
          <a:bodyPr vert="horz" lIns="91440" tIns="45720" rIns="91440" bIns="45720" rtlCol="0" anchor="ctr">
            <a:normAutofit fontScale="975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br>
              <a:rPr lang="en-US" b="1" dirty="0"/>
            </a:br>
            <a:r>
              <a:rPr lang="en-US" b="1" dirty="0"/>
              <a:t>Part 1</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5" name="Picture 4">
            <a:extLst>
              <a:ext uri="{FF2B5EF4-FFF2-40B4-BE49-F238E27FC236}">
                <a16:creationId xmlns:a16="http://schemas.microsoft.com/office/drawing/2014/main" id="{97838CAD-5D5D-B257-C917-700E4CC12261}"/>
              </a:ext>
            </a:extLst>
          </p:cNvPr>
          <p:cNvPicPr>
            <a:picLocks noChangeAspect="1"/>
          </p:cNvPicPr>
          <p:nvPr/>
        </p:nvPicPr>
        <p:blipFill>
          <a:blip r:embed="rId4"/>
          <a:srcRect/>
          <a:stretch/>
        </p:blipFill>
        <p:spPr>
          <a:xfrm>
            <a:off x="4071294" y="88088"/>
            <a:ext cx="6640912" cy="6681822"/>
          </a:xfrm>
          <a:prstGeom prst="rect">
            <a:avLst/>
          </a:prstGeom>
          <a:ln w="12700">
            <a:solidFill>
              <a:schemeClr val="tx1"/>
            </a:solidFill>
            <a:prstDash val="solid"/>
          </a:ln>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839F6500-AA4F-40A0-A70A-59D3F1A191B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913E9-A8D3-2F85-512B-9919BB01597E}"/>
              </a:ext>
            </a:extLst>
          </p:cNvPr>
          <p:cNvSpPr>
            <a:spLocks noGrp="1"/>
          </p:cNvSpPr>
          <p:nvPr>
            <p:ph sz="half" idx="1"/>
          </p:nvPr>
        </p:nvSpPr>
        <p:spPr>
          <a:xfrm>
            <a:off x="0" y="1416937"/>
            <a:ext cx="4001729" cy="4024125"/>
          </a:xfrm>
        </p:spPr>
        <p:txBody>
          <a:bodyPr/>
          <a:lstStyle/>
          <a:p>
            <a:r>
              <a:rPr lang="en-US" b="1" dirty="0"/>
              <a:t>What do you notice in this image that you didn’t see before? What might be the symbolism of the hotel’s name? What might the blue sky symbolize? </a:t>
            </a:r>
          </a:p>
          <a:p>
            <a:endParaRPr lang="en-US" b="1" dirty="0"/>
          </a:p>
          <a:p>
            <a:endParaRPr lang="en-US" b="1" dirty="0"/>
          </a:p>
        </p:txBody>
      </p:sp>
      <p:sp>
        <p:nvSpPr>
          <p:cNvPr id="4" name="Content Placeholder 3">
            <a:extLst>
              <a:ext uri="{FF2B5EF4-FFF2-40B4-BE49-F238E27FC236}">
                <a16:creationId xmlns:a16="http://schemas.microsoft.com/office/drawing/2014/main" id="{A0524450-FD6C-EA23-1AD8-D7CE996E6A8B}"/>
              </a:ext>
            </a:extLst>
          </p:cNvPr>
          <p:cNvSpPr>
            <a:spLocks noGrp="1"/>
          </p:cNvSpPr>
          <p:nvPr>
            <p:ph sz="half" idx="2"/>
          </p:nvPr>
        </p:nvSpPr>
        <p:spPr/>
        <p:txBody>
          <a:bodyPr/>
          <a:lstStyle/>
          <a:p>
            <a:endParaRPr lang="en-US" dirty="0"/>
          </a:p>
        </p:txBody>
      </p:sp>
      <p:sp>
        <p:nvSpPr>
          <p:cNvPr id="8" name="Title 1">
            <a:extLst>
              <a:ext uri="{FF2B5EF4-FFF2-40B4-BE49-F238E27FC236}">
                <a16:creationId xmlns:a16="http://schemas.microsoft.com/office/drawing/2014/main" id="{098A7409-3F56-241D-E43A-B581F75E47C7}"/>
              </a:ext>
            </a:extLst>
          </p:cNvPr>
          <p:cNvSpPr txBox="1">
            <a:spLocks/>
          </p:cNvSpPr>
          <p:nvPr/>
        </p:nvSpPr>
        <p:spPr>
          <a:xfrm>
            <a:off x="76200" y="139533"/>
            <a:ext cx="3745992" cy="1138661"/>
          </a:xfrm>
          <a:prstGeom prst="rect">
            <a:avLst/>
          </a:prstGeom>
        </p:spPr>
        <p:txBody>
          <a:bodyPr vert="horz" lIns="91440" tIns="45720" rIns="91440" bIns="45720" rtlCol="0" anchor="ctr">
            <a:normAutofit fontScale="975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br>
              <a:rPr lang="en-US" b="1" dirty="0"/>
            </a:br>
            <a:r>
              <a:rPr lang="en-US" b="1" dirty="0"/>
              <a:t>Part 2</a:t>
            </a:r>
          </a:p>
        </p:txBody>
      </p:sp>
      <p:sp>
        <p:nvSpPr>
          <p:cNvPr id="2" name="Footer Placeholder 1">
            <a:extLst>
              <a:ext uri="{FF2B5EF4-FFF2-40B4-BE49-F238E27FC236}">
                <a16:creationId xmlns:a16="http://schemas.microsoft.com/office/drawing/2014/main" id="{73AB713E-633D-E13B-4277-10BC930E8690}"/>
              </a:ext>
            </a:extLst>
          </p:cNvPr>
          <p:cNvSpPr>
            <a:spLocks noGrp="1"/>
          </p:cNvSpPr>
          <p:nvPr>
            <p:ph type="ftr" sz="quarter" idx="11"/>
          </p:nvPr>
        </p:nvSpPr>
        <p:spPr/>
        <p:txBody>
          <a:bodyPr/>
          <a:lstStyle/>
          <a:p>
            <a:r>
              <a:rPr lang="en-US" dirty="0"/>
              <a:t>©Clairmont Press, Inc. </a:t>
            </a:r>
          </a:p>
        </p:txBody>
      </p:sp>
      <p:pic>
        <p:nvPicPr>
          <p:cNvPr id="5" name="Picture 4">
            <a:extLst>
              <a:ext uri="{FF2B5EF4-FFF2-40B4-BE49-F238E27FC236}">
                <a16:creationId xmlns:a16="http://schemas.microsoft.com/office/drawing/2014/main" id="{69824CD0-B4C5-E10F-B915-E6B64B7C595F}"/>
              </a:ext>
            </a:extLst>
          </p:cNvPr>
          <p:cNvPicPr>
            <a:picLocks noChangeAspect="1"/>
          </p:cNvPicPr>
          <p:nvPr/>
        </p:nvPicPr>
        <p:blipFill>
          <a:blip r:embed="rId4"/>
          <a:srcRect/>
          <a:stretch/>
        </p:blipFill>
        <p:spPr>
          <a:xfrm>
            <a:off x="4001729" y="207723"/>
            <a:ext cx="8133698" cy="5819451"/>
          </a:xfrm>
          <a:prstGeom prst="rect">
            <a:avLst/>
          </a:prstGeom>
          <a:ln w="12700">
            <a:solidFill>
              <a:schemeClr val="tx1"/>
            </a:solidFill>
            <a:prstDash val="solid"/>
          </a:ln>
        </p:spPr>
      </p:pic>
    </p:spTree>
    <p:extLst>
      <p:ext uri="{BB962C8B-B14F-4D97-AF65-F5344CB8AC3E}">
        <p14:creationId xmlns:p14="http://schemas.microsoft.com/office/powerpoint/2010/main" val="6191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877</TotalTime>
  <Words>686</Words>
  <Application>Microsoft Macintosh PowerPoint</Application>
  <PresentationFormat>Widescreen</PresentationFormat>
  <Paragraphs>48</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Avenir Light</vt:lpstr>
      <vt:lpstr>Century Gothic</vt:lpstr>
      <vt:lpstr>Helvetica</vt:lpstr>
      <vt:lpstr>Vapor Trail</vt:lpstr>
      <vt:lpstr>Smart Skills</vt:lpstr>
      <vt:lpstr>Monday</vt:lpstr>
      <vt:lpstr>PowerPoint Presentation</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13</cp:revision>
  <dcterms:created xsi:type="dcterms:W3CDTF">2025-06-26T12:29:05Z</dcterms:created>
  <dcterms:modified xsi:type="dcterms:W3CDTF">2025-06-29T23:03:55Z</dcterms:modified>
  <cp:category/>
</cp:coreProperties>
</file>