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40"/>
    <p:restoredTop sz="82854"/>
  </p:normalViewPr>
  <p:slideViewPr>
    <p:cSldViewPr snapToGrid="0">
      <p:cViewPr varScale="1">
        <p:scale>
          <a:sx n="131" d="100"/>
          <a:sy n="131" d="100"/>
        </p:scale>
        <p:origin x="5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7/3/25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a:t>
            </a:r>
            <a:r>
              <a:rPr lang="en-US" sz="1200" kern="1200" dirty="0">
                <a:solidFill>
                  <a:schemeClr val="tx1"/>
                </a:solidFill>
                <a:effectLst/>
                <a:latin typeface="+mn-lt"/>
                <a:ea typeface="+mn-ea"/>
                <a:cs typeface="+mn-cs"/>
              </a:rPr>
              <a:t>This opener lets students view the image without a specific question to answer. A one- or two-minute silent study helps students notice details they might miss otherwise. Discuss responses as a group, and let students physically point out their findings on the projection to ensure all students see the details being discussed. </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669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703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Prime Minister Pitt is using a knife and fork. He does appear thin, perhaps hungry, but overall shows better manners. Napoleon is depicted as child-sized, and his eyes appear greedy. He is using a sword to cut the pudding rather than a knife.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204899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Planet Earth is shown as the plum pudding.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planet was in danger from these two leaders and the imperial power they represented.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Their insatiable appetites describe that no matter how much they have, they want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The state “epicures” are the men having dinner, and a petit souper is a “small dinner.”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Plum pudding is a rich, dense, steamed dessert popular in Britain, particularly during the Christmas season. </a:t>
            </a:r>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80824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Allow students to explain their thinking as they answer questions during a class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Prime Minister Pitt is shown cutting into the Atlantic Ocean. Perhaps this suggests Britain’s focus on naval power. The Americas are not shown on the globe, but they would have landed in Pitt’s portion of the pudding.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8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7/3/25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7/3/25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7/3/25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7/3/25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892030"/>
          </a:xfrm>
        </p:spPr>
        <p:txBody>
          <a:bodyPr>
            <a:normAutofit lnSpcReduction="10000"/>
          </a:bodyPr>
          <a:lstStyle/>
          <a:p>
            <a:pPr algn="r"/>
            <a:r>
              <a:rPr lang="en-US" sz="3200" b="1" dirty="0">
                <a:ln>
                  <a:solidFill>
                    <a:schemeClr val="accent1"/>
                  </a:solidFill>
                </a:ln>
                <a:solidFill>
                  <a:schemeClr val="bg1"/>
                </a:solidFill>
              </a:rPr>
              <a:t>Week</a:t>
            </a:r>
            <a:r>
              <a:rPr lang="en-US" sz="3200" b="1" dirty="0">
                <a:solidFill>
                  <a:schemeClr val="bg1"/>
                </a:solidFill>
              </a:rPr>
              <a:t> 15</a:t>
            </a:r>
          </a:p>
          <a:p>
            <a:pPr algn="r"/>
            <a:r>
              <a:rPr lang="en-US" sz="3200" b="1" dirty="0">
                <a:ln>
                  <a:solidFill>
                    <a:schemeClr val="accent1"/>
                  </a:solidFill>
                </a:ln>
                <a:solidFill>
                  <a:schemeClr val="bg1"/>
                </a:solidFill>
              </a:rPr>
              <a:t>Political Cartoons 3:</a:t>
            </a:r>
            <a:br>
              <a:rPr lang="en-US" sz="3200" b="1" dirty="0">
                <a:ln>
                  <a:solidFill>
                    <a:schemeClr val="accent1"/>
                  </a:solidFill>
                </a:ln>
                <a:solidFill>
                  <a:schemeClr val="bg1"/>
                </a:solidFill>
              </a:rPr>
            </a:br>
            <a:r>
              <a:rPr lang="en-US" sz="3200" b="1" dirty="0">
                <a:ln>
                  <a:solidFill>
                    <a:schemeClr val="accent1"/>
                  </a:solidFill>
                </a:ln>
                <a:solidFill>
                  <a:schemeClr val="bg1"/>
                </a:solidFill>
              </a:rPr>
              <a:t>Britain and France</a:t>
            </a:r>
            <a:br>
              <a:rPr lang="en-US" sz="3200" b="1" dirty="0">
                <a:ln>
                  <a:solidFill>
                    <a:schemeClr val="accent1"/>
                  </a:solidFill>
                </a:ln>
                <a:solidFill>
                  <a:schemeClr val="bg1"/>
                </a:solidFill>
              </a:rPr>
            </a:br>
            <a:r>
              <a:rPr lang="en-US" sz="3200" b="1" dirty="0">
                <a:ln>
                  <a:solidFill>
                    <a:schemeClr val="accent1"/>
                  </a:solidFill>
                </a:ln>
                <a:solidFill>
                  <a:schemeClr val="bg1"/>
                </a:solidFill>
              </a:rPr>
              <a:t> Divide the World</a:t>
            </a:r>
          </a:p>
        </p:txBody>
      </p:sp>
      <p:pic>
        <p:nvPicPr>
          <p:cNvPr id="4" name="Picture 3" descr="A close up of a sign&#10;&#10;AI-generated content may be incorrect.">
            <a:extLst>
              <a:ext uri="{FF2B5EF4-FFF2-40B4-BE49-F238E27FC236}">
                <a16:creationId xmlns:a16="http://schemas.microsoft.com/office/drawing/2014/main" id="{C8BEF4D3-7DBB-C9C1-8238-2091CA0C343A}"/>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048000" cy="4024125"/>
          </a:xfrm>
        </p:spPr>
        <p:txBody>
          <a:bodyPr/>
          <a:lstStyle/>
          <a:p>
            <a:r>
              <a:rPr lang="en-US" b="1" dirty="0"/>
              <a:t>Study the image. Make a jot list of what you observe.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2">
            <a:extLst>
              <a:ext uri="{FF2B5EF4-FFF2-40B4-BE49-F238E27FC236}">
                <a16:creationId xmlns:a16="http://schemas.microsoft.com/office/drawing/2014/main" id="{278A5339-4E15-21DA-25A3-3D3734E6A9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1964" y="137029"/>
            <a:ext cx="8963836" cy="64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44753"/>
            <a:ext cx="3151964" cy="4450210"/>
          </a:xfrm>
        </p:spPr>
        <p:txBody>
          <a:bodyPr>
            <a:normAutofit/>
          </a:bodyPr>
          <a:lstStyle/>
          <a:p>
            <a:pPr marL="0" indent="0">
              <a:buNone/>
            </a:pPr>
            <a:r>
              <a:rPr lang="en-US" b="1" dirty="0"/>
              <a:t>A </a:t>
            </a:r>
            <a:r>
              <a:rPr lang="en-US" b="1" i="1" dirty="0"/>
              <a:t>caricature</a:t>
            </a:r>
            <a:r>
              <a:rPr lang="en-US" b="1" dirty="0"/>
              <a:t> is an image of a person that exaggerates their features, often in a mockingly humorous manner. </a:t>
            </a:r>
          </a:p>
          <a:p>
            <a:r>
              <a:rPr lang="en-US" b="1" dirty="0"/>
              <a:t>What features of these people are evident in the caricatures? </a:t>
            </a:r>
          </a:p>
          <a:p>
            <a:pPr marL="0" indent="0">
              <a:buNone/>
            </a:pPr>
            <a:endParaRPr lang="en-US" b="1" dirty="0"/>
          </a:p>
          <a:p>
            <a:pPr marL="0" indent="0">
              <a:buNone/>
            </a:pPr>
            <a:endParaRPr lang="en-US" b="1"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2">
            <a:extLst>
              <a:ext uri="{FF2B5EF4-FFF2-40B4-BE49-F238E27FC236}">
                <a16:creationId xmlns:a16="http://schemas.microsoft.com/office/drawing/2014/main" id="{85BA9C73-6DA3-1606-A312-25648790D1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1964" y="137030"/>
            <a:ext cx="8963836" cy="64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26465"/>
            <a:ext cx="3136392" cy="4556046"/>
          </a:xfrm>
        </p:spPr>
        <p:txBody>
          <a:bodyPr>
            <a:normAutofit/>
          </a:bodyPr>
          <a:lstStyle/>
          <a:p>
            <a:pPr marL="0" indent="0">
              <a:buNone/>
            </a:pPr>
            <a:r>
              <a:rPr lang="en-US" b="1" dirty="0"/>
              <a:t>The 1805 caricatures depict Great Britain’s Prime Minister Pitt (left) and the French Emperor Napoleon (right). </a:t>
            </a:r>
          </a:p>
          <a:p>
            <a:r>
              <a:rPr lang="en-US" b="1" dirty="0"/>
              <a:t>Is the cartoonist a supporter of one over the other?</a:t>
            </a:r>
          </a:p>
          <a:p>
            <a:r>
              <a:rPr lang="en-US" b="1" dirty="0"/>
              <a:t>What evidence is there in the image to support your thinking? </a:t>
            </a:r>
          </a:p>
          <a:p>
            <a:pPr marL="0" indent="0">
              <a:buNone/>
            </a:pPr>
            <a:endParaRPr lang="en-US" b="1" dirty="0"/>
          </a:p>
          <a:p>
            <a:pPr marL="0" indent="0">
              <a:buNone/>
            </a:pPr>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2">
            <a:extLst>
              <a:ext uri="{FF2B5EF4-FFF2-40B4-BE49-F238E27FC236}">
                <a16:creationId xmlns:a16="http://schemas.microsoft.com/office/drawing/2014/main" id="{D83DFDE6-087A-98FD-4ADA-85EFA2CE19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1964" y="137029"/>
            <a:ext cx="8963836" cy="64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55111"/>
            <a:ext cx="3151964" cy="4060471"/>
          </a:xfrm>
        </p:spPr>
        <p:txBody>
          <a:bodyPr>
            <a:normAutofit/>
          </a:bodyPr>
          <a:lstStyle/>
          <a:p>
            <a:pPr marL="0" indent="0">
              <a:buNone/>
            </a:pPr>
            <a:r>
              <a:rPr lang="en-US" b="1" dirty="0"/>
              <a:t>Study the caption. </a:t>
            </a:r>
          </a:p>
          <a:p>
            <a:r>
              <a:rPr lang="en-US" b="1" dirty="0"/>
              <a:t>What is the “plumb-pudding? </a:t>
            </a:r>
          </a:p>
          <a:p>
            <a:r>
              <a:rPr lang="en-US" b="1" dirty="0"/>
              <a:t>In what way was it in danger? </a:t>
            </a:r>
          </a:p>
          <a:p>
            <a:r>
              <a:rPr lang="en-US" b="1" dirty="0"/>
              <a:t>What does the cartoonist mean that the men have ”insatiable appetites”? </a:t>
            </a:r>
          </a:p>
          <a:p>
            <a:pPr marL="0" indent="0">
              <a:buNone/>
            </a:pPr>
            <a:endParaRPr lang="en-US" b="1" dirty="0"/>
          </a:p>
          <a:p>
            <a:pPr marL="0" indent="0">
              <a:buNone/>
            </a:pPr>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2">
            <a:extLst>
              <a:ext uri="{FF2B5EF4-FFF2-40B4-BE49-F238E27FC236}">
                <a16:creationId xmlns:a16="http://schemas.microsoft.com/office/drawing/2014/main" id="{F1D3B3C3-0A2E-67E5-CC58-0CB1A51487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1964" y="137029"/>
            <a:ext cx="8963836" cy="64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3151964" cy="4024125"/>
          </a:xfrm>
        </p:spPr>
        <p:txBody>
          <a:bodyPr/>
          <a:lstStyle/>
          <a:p>
            <a:r>
              <a:rPr lang="en-US" b="1" dirty="0"/>
              <a:t>How would Americans have viewed the cartoon? </a:t>
            </a:r>
          </a:p>
          <a:p>
            <a:r>
              <a:rPr lang="en-US" b="1" dirty="0"/>
              <a:t>What opinions might they have had about the ideas in the image? Explain your thinking.</a:t>
            </a:r>
          </a:p>
          <a:p>
            <a:pPr marL="0" indent="0">
              <a:buNone/>
            </a:pPr>
            <a:endParaRPr lang="en-US" b="1" dirty="0"/>
          </a:p>
          <a:p>
            <a:pPr marL="0" indent="0">
              <a:buNone/>
            </a:pPr>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2">
            <a:extLst>
              <a:ext uri="{FF2B5EF4-FFF2-40B4-BE49-F238E27FC236}">
                <a16:creationId xmlns:a16="http://schemas.microsoft.com/office/drawing/2014/main" id="{72B84749-C285-79D1-D67F-7038A1DD41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1964" y="137029"/>
            <a:ext cx="8963836" cy="641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888</TotalTime>
  <Words>554</Words>
  <Application>Microsoft Macintosh PowerPoint</Application>
  <PresentationFormat>Widescreen</PresentationFormat>
  <Paragraphs>55</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20</cp:revision>
  <dcterms:created xsi:type="dcterms:W3CDTF">2025-06-26T12:29:05Z</dcterms:created>
  <dcterms:modified xsi:type="dcterms:W3CDTF">2025-07-03T17:41:18Z</dcterms:modified>
  <cp:category/>
</cp:coreProperties>
</file>