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15"/>
  </p:notesMasterIdLst>
  <p:handoutMasterIdLst>
    <p:handoutMasterId r:id="rId16"/>
  </p:handoutMasterIdLst>
  <p:sldIdLst>
    <p:sldId id="259" r:id="rId2"/>
    <p:sldId id="260" r:id="rId3"/>
    <p:sldId id="345" r:id="rId4"/>
    <p:sldId id="309" r:id="rId5"/>
    <p:sldId id="277" r:id="rId6"/>
    <p:sldId id="278" r:id="rId7"/>
    <p:sldId id="313" r:id="rId8"/>
    <p:sldId id="266" r:id="rId9"/>
    <p:sldId id="314" r:id="rId10"/>
    <p:sldId id="315" r:id="rId11"/>
    <p:sldId id="317" r:id="rId12"/>
    <p:sldId id="347" r:id="rId13"/>
    <p:sldId id="263" r:id="rId1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1"/>
    <p:restoredTop sz="94694"/>
  </p:normalViewPr>
  <p:slideViewPr>
    <p:cSldViewPr>
      <p:cViewPr varScale="1">
        <p:scale>
          <a:sx n="121" d="100"/>
          <a:sy n="121" d="100"/>
        </p:scale>
        <p:origin x="2112" y="176"/>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1/15/25</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1/15/25</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8265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DA02835D-3AEA-2A45-98CA-AB32AA3ECC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884AE3D0-1247-1C4D-A94F-8CB15A7481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4913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DA02835D-3AEA-2A45-98CA-AB32AA3ECC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884AE3D0-1247-1C4D-A94F-8CB15A7481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5028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0384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7EDD88F0-6477-3745-8D68-EA9E5CEE33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BC350F2B-B4A4-5F42-B6AF-F4D3146B21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9B78B30F-6D3F-2447-822C-2CD7A13BFA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47C9469D-F46B-CA4E-810F-DAC844C9F9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E6ACEF6F-A240-BD46-A668-30C9E2CD9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31170923-CEC9-DA45-B3F6-A0D22E0267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B304A640-565D-B942-A045-6BA38DF448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AF29171B-1F8D-EE4C-9DA5-54145A5BE9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582537CD-3D2B-654C-B21A-220694B015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25866221-DA05-0E4D-89DC-D6EBD68D08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52266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1028" name="Picture 4">
            <a:extLst>
              <a:ext uri="{FF2B5EF4-FFF2-40B4-BE49-F238E27FC236}">
                <a16:creationId xmlns:a16="http://schemas.microsoft.com/office/drawing/2014/main" id="{218924D8-5275-D3BF-3CC8-4D060436CC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1/15/25</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9" name="Picture 4">
            <a:extLst>
              <a:ext uri="{FF2B5EF4-FFF2-40B4-BE49-F238E27FC236}">
                <a16:creationId xmlns:a16="http://schemas.microsoft.com/office/drawing/2014/main" id="{4147509A-61F6-2F32-3828-683CBF6B8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1/15/25</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2" name="Picture 4">
            <a:extLst>
              <a:ext uri="{FF2B5EF4-FFF2-40B4-BE49-F238E27FC236}">
                <a16:creationId xmlns:a16="http://schemas.microsoft.com/office/drawing/2014/main" id="{6C9533A3-4DBB-C300-F506-E5B215CAA7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1/15/25</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1/15/25</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1600200" y="5043865"/>
            <a:ext cx="7543800" cy="1569660"/>
          </a:xfrm>
          <a:prstGeom prst="rect">
            <a:avLst/>
          </a:prstGeom>
          <a:noFill/>
        </p:spPr>
        <p:txBody>
          <a:bodyPr anchor="b">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defRPr/>
            </a:pPr>
            <a:r>
              <a:rPr lang="en-US" altLang="en-US" sz="3200" b="1" dirty="0">
                <a:solidFill>
                  <a:schemeClr val="bg1"/>
                </a:solidFill>
                <a:effectLst>
                  <a:outerShdw blurRad="38100" dist="38100" dir="2700000" algn="tl">
                    <a:schemeClr val="tx1"/>
                  </a:outerShdw>
                </a:effectLst>
              </a:rPr>
              <a:t>Chapter 17: As One Century</a:t>
            </a:r>
            <a:br>
              <a:rPr lang="en-US" altLang="en-US" sz="3200" b="1" dirty="0">
                <a:solidFill>
                  <a:schemeClr val="bg1"/>
                </a:solidFill>
                <a:effectLst>
                  <a:outerShdw blurRad="38100" dist="38100" dir="2700000" algn="tl">
                    <a:schemeClr val="tx1"/>
                  </a:outerShdw>
                </a:effectLst>
              </a:rPr>
            </a:br>
            <a:r>
              <a:rPr lang="en-US" altLang="en-US" sz="3200" b="1" dirty="0">
                <a:solidFill>
                  <a:schemeClr val="bg1"/>
                </a:solidFill>
                <a:effectLst>
                  <a:outerShdw blurRad="38100" dist="38100" dir="2700000" algn="tl">
                    <a:schemeClr val="tx1"/>
                  </a:outerShdw>
                </a:effectLst>
              </a:rPr>
              <a:t>Ends, Another Begins</a:t>
            </a:r>
          </a:p>
          <a:p>
            <a:pPr algn="r" eaLnBrk="1" hangingPunct="1">
              <a:defRPr/>
            </a:pPr>
            <a:r>
              <a:rPr lang="en-US" altLang="en-US" sz="3200" b="1" dirty="0">
                <a:solidFill>
                  <a:schemeClr val="bg1"/>
                </a:solidFill>
                <a:effectLst>
                  <a:outerShdw blurRad="38100" dist="38100" dir="2700000" algn="tl">
                    <a:schemeClr val="tx1"/>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chemeClr val="tx1"/>
                  </a:outerShdw>
                </a:effectLst>
                <a:latin typeface="Arial" panose="020B0604020202020204" pitchFamily="34" charset="0"/>
              </a:rPr>
              <a:t>© 2025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3" name="Picture 2">
            <a:extLst>
              <a:ext uri="{FF2B5EF4-FFF2-40B4-BE49-F238E27FC236}">
                <a16:creationId xmlns:a16="http://schemas.microsoft.com/office/drawing/2014/main" id="{04C547B3-6808-87B8-2928-4EAAAD3902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908304"/>
            <a:ext cx="9144001" cy="2360705"/>
          </a:xfrm>
          <a:prstGeom prst="rect">
            <a:avLst/>
          </a:prstGeom>
          <a:effectLst>
            <a:glow>
              <a:schemeClr val="bg1">
                <a:alpha val="50000"/>
              </a:schemeClr>
            </a:glow>
            <a:outerShdw algn="ctr" rotWithShape="0">
              <a:prstClr val="black">
                <a:alpha val="40000"/>
              </a:prstClr>
            </a:outerShdw>
          </a:effectLst>
        </p:spPr>
      </p:pic>
      <p:sp>
        <p:nvSpPr>
          <p:cNvPr id="2" name="TextBox 1">
            <a:extLst>
              <a:ext uri="{FF2B5EF4-FFF2-40B4-BE49-F238E27FC236}">
                <a16:creationId xmlns:a16="http://schemas.microsoft.com/office/drawing/2014/main" id="{69BDF875-F7CE-9471-2827-0E6BE7AB3594}"/>
              </a:ext>
            </a:extLst>
          </p:cNvPr>
          <p:cNvSpPr txBox="1"/>
          <p:nvPr/>
        </p:nvSpPr>
        <p:spPr>
          <a:xfrm>
            <a:off x="5334000" y="-2977"/>
            <a:ext cx="3810000" cy="307777"/>
          </a:xfrm>
          <a:prstGeom prst="rect">
            <a:avLst/>
          </a:prstGeom>
          <a:noFill/>
        </p:spPr>
        <p:txBody>
          <a:bodyPr wrap="square">
            <a:spAutoFit/>
          </a:bodyPr>
          <a:lstStyle/>
          <a:p>
            <a:r>
              <a:rPr lang="en-US" sz="1400" b="0" i="0" u="none" strike="noStrike" dirty="0">
                <a:solidFill>
                  <a:schemeClr val="bg1"/>
                </a:solidFill>
                <a:effectLst/>
                <a:latin typeface="+mn-lt"/>
              </a:rPr>
              <a:t>The Grist Mill in Babcock State Park, West Virginia</a:t>
            </a:r>
            <a:endParaRPr lang="en-US" sz="1400" dirty="0">
              <a:solidFill>
                <a:schemeClr val="bg1"/>
              </a:solidFill>
              <a:latin typeface="+mn-lt"/>
            </a:endParaRP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
        <p:nvSpPr>
          <p:cNvPr id="2" name="TextBox 1">
            <a:extLst>
              <a:ext uri="{FF2B5EF4-FFF2-40B4-BE49-F238E27FC236}">
                <a16:creationId xmlns:a16="http://schemas.microsoft.com/office/drawing/2014/main" id="{CD2C9012-7F29-3605-BA9F-54945EC8AE87}"/>
              </a:ext>
            </a:extLst>
          </p:cNvPr>
          <p:cNvSpPr txBox="1"/>
          <p:nvPr/>
        </p:nvSpPr>
        <p:spPr>
          <a:xfrm>
            <a:off x="390525" y="333001"/>
            <a:ext cx="8362950" cy="4616648"/>
          </a:xfrm>
          <a:prstGeom prst="rect">
            <a:avLst/>
          </a:prstGeom>
          <a:noFill/>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Education</a:t>
            </a:r>
          </a:p>
          <a:p>
            <a:pPr algn="ctr"/>
            <a:endParaRPr lang="en-US" sz="1400" dirty="0">
              <a:latin typeface="+mn-lt"/>
            </a:endParaRPr>
          </a:p>
          <a:p>
            <a:pPr marL="457200" indent="-457200">
              <a:buFont typeface="Wingdings" pitchFamily="2" charset="2"/>
              <a:buChar char="Ø"/>
              <a:defRPr/>
            </a:pPr>
            <a:r>
              <a:rPr lang="en-US" sz="3200" b="0" dirty="0">
                <a:latin typeface="+mn-lt"/>
                <a:ea typeface="+mn-ea"/>
              </a:rPr>
              <a:t>Governor Justice wants to make education the centerpiece of his overall vision for West Virginia. His proposals call for:</a:t>
            </a:r>
          </a:p>
          <a:p>
            <a:pPr marL="1200150" lvl="1" indent="-457200">
              <a:buFont typeface="Arial" panose="020B0604020202020204" pitchFamily="34" charset="0"/>
              <a:buChar char="•"/>
              <a:defRPr/>
            </a:pPr>
            <a:r>
              <a:rPr lang="en-US" sz="2800" b="0" dirty="0">
                <a:latin typeface="+mn-lt"/>
                <a:ea typeface="+mn-ea"/>
              </a:rPr>
              <a:t>the reduction of state bureaucracy. </a:t>
            </a:r>
          </a:p>
          <a:p>
            <a:pPr marL="1200150" lvl="1" indent="-457200">
              <a:buFont typeface="Arial" panose="020B0604020202020204" pitchFamily="34" charset="0"/>
              <a:buChar char="•"/>
              <a:defRPr/>
            </a:pPr>
            <a:r>
              <a:rPr lang="en-US" sz="2800" b="0" dirty="0">
                <a:latin typeface="+mn-lt"/>
                <a:ea typeface="+mn-ea"/>
              </a:rPr>
              <a:t>a change in the way students are evaluated.</a:t>
            </a:r>
          </a:p>
          <a:p>
            <a:pPr marL="1200150" lvl="1" indent="-457200">
              <a:buFont typeface="Arial" panose="020B0604020202020204" pitchFamily="34" charset="0"/>
              <a:buChar char="•"/>
              <a:defRPr/>
            </a:pPr>
            <a:r>
              <a:rPr lang="en-US" sz="2800" b="0" dirty="0">
                <a:latin typeface="+mn-lt"/>
                <a:ea typeface="+mn-ea"/>
              </a:rPr>
              <a:t>a variety of career paths.</a:t>
            </a:r>
          </a:p>
          <a:p>
            <a:pPr marL="1200150" lvl="1" indent="-457200">
              <a:buFont typeface="Arial" panose="020B0604020202020204" pitchFamily="34" charset="0"/>
              <a:buChar char="•"/>
              <a:defRPr/>
            </a:pPr>
            <a:r>
              <a:rPr lang="en-US" sz="2800" b="0" dirty="0">
                <a:latin typeface="+mn-lt"/>
                <a:ea typeface="+mn-ea"/>
              </a:rPr>
              <a:t>the development of a college and career readiness assessment.</a:t>
            </a:r>
          </a:p>
        </p:txBody>
      </p:sp>
    </p:spTree>
    <p:extLst>
      <p:ext uri="{BB962C8B-B14F-4D97-AF65-F5344CB8AC3E}">
        <p14:creationId xmlns:p14="http://schemas.microsoft.com/office/powerpoint/2010/main" val="1143273086"/>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a:extLst>
              <a:ext uri="{FF2B5EF4-FFF2-40B4-BE49-F238E27FC236}">
                <a16:creationId xmlns:a16="http://schemas.microsoft.com/office/drawing/2014/main" id="{B8189D14-109C-8746-BC91-C3B1BAFB1D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41388C7-CB61-C649-889E-A31AD3575464}"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sp>
        <p:nvSpPr>
          <p:cNvPr id="2" name="TextBox 1">
            <a:extLst>
              <a:ext uri="{FF2B5EF4-FFF2-40B4-BE49-F238E27FC236}">
                <a16:creationId xmlns:a16="http://schemas.microsoft.com/office/drawing/2014/main" id="{D28ED1CC-BC69-98B8-3EA9-4A3F4E93DF1D}"/>
              </a:ext>
            </a:extLst>
          </p:cNvPr>
          <p:cNvSpPr txBox="1"/>
          <p:nvPr/>
        </p:nvSpPr>
        <p:spPr>
          <a:xfrm>
            <a:off x="390525" y="333001"/>
            <a:ext cx="8362950" cy="5109091"/>
          </a:xfrm>
          <a:prstGeom prst="rect">
            <a:avLst/>
          </a:prstGeom>
          <a:noFill/>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Opioid Crisis</a:t>
            </a:r>
          </a:p>
          <a:p>
            <a:pPr algn="ctr"/>
            <a:endParaRPr lang="en-US" sz="1400" dirty="0">
              <a:latin typeface="+mn-lt"/>
            </a:endParaRPr>
          </a:p>
          <a:p>
            <a:pPr marL="342900" indent="-342900">
              <a:buFont typeface="Wingdings" pitchFamily="2" charset="2"/>
              <a:buChar char="Ø"/>
            </a:pPr>
            <a:r>
              <a:rPr lang="en-US" sz="2400" b="0" dirty="0">
                <a:latin typeface="+mn-lt"/>
              </a:rPr>
              <a:t>West Virginia has the highest rate of drug overdose deaths in the United States, more than 1,000 in 2017.</a:t>
            </a:r>
          </a:p>
          <a:p>
            <a:pPr marL="342900" indent="-342900">
              <a:buFont typeface="Wingdings" pitchFamily="2" charset="2"/>
              <a:buChar char="Ø"/>
            </a:pPr>
            <a:r>
              <a:rPr lang="en-US" sz="2400" b="0" dirty="0">
                <a:latin typeface="+mn-lt"/>
              </a:rPr>
              <a:t>Between 2007 and 2012 opioid distributors sent more than 16.5 million hydrocodone and oxycodone pills to the state. This equates to 433 pills for each man, woman, and child in the state.</a:t>
            </a:r>
          </a:p>
          <a:p>
            <a:pPr marL="342900" indent="-342900">
              <a:buFont typeface="Wingdings" pitchFamily="2" charset="2"/>
              <a:buChar char="Ø"/>
            </a:pPr>
            <a:r>
              <a:rPr lang="en-US" sz="2400" b="0" dirty="0">
                <a:latin typeface="+mn-lt"/>
              </a:rPr>
              <a:t>The state has a plan to address the crisis. It includes:</a:t>
            </a:r>
          </a:p>
          <a:p>
            <a:pPr marL="1085850" lvl="1" indent="-342900">
              <a:buFont typeface="Arial"/>
              <a:buChar char="•"/>
            </a:pPr>
            <a:r>
              <a:rPr lang="en-US" sz="2000" b="0" dirty="0">
                <a:latin typeface="+mn-lt"/>
              </a:rPr>
              <a:t>prevention – limiting prescriptions </a:t>
            </a:r>
          </a:p>
          <a:p>
            <a:pPr marL="1085850" lvl="1" indent="-342900">
              <a:buFont typeface="Arial"/>
              <a:buChar char="•"/>
            </a:pPr>
            <a:r>
              <a:rPr lang="en-US" sz="2000" b="0" dirty="0">
                <a:latin typeface="+mn-lt"/>
              </a:rPr>
              <a:t>treatment – more centers, new </a:t>
            </a:r>
            <a:br>
              <a:rPr lang="en-US" sz="2000" b="0" dirty="0">
                <a:latin typeface="+mn-lt"/>
              </a:rPr>
            </a:br>
            <a:r>
              <a:rPr lang="en-US" sz="2000" b="0" dirty="0">
                <a:latin typeface="+mn-lt"/>
              </a:rPr>
              <a:t>methods for treatment</a:t>
            </a:r>
          </a:p>
          <a:p>
            <a:pPr marL="1085850" lvl="1" indent="-342900">
              <a:buFont typeface="Arial"/>
              <a:buChar char="•"/>
            </a:pPr>
            <a:r>
              <a:rPr lang="en-US" sz="2000" b="0" dirty="0">
                <a:latin typeface="+mn-lt"/>
              </a:rPr>
              <a:t>reversing overdoses – carry Naloxone</a:t>
            </a:r>
          </a:p>
          <a:p>
            <a:pPr marL="1085850" lvl="1" indent="-342900">
              <a:buFont typeface="Arial"/>
              <a:buChar char="•"/>
            </a:pPr>
            <a:r>
              <a:rPr lang="en-US" sz="2000" b="0" dirty="0">
                <a:latin typeface="+mn-lt"/>
              </a:rPr>
              <a:t>family support and recovery</a:t>
            </a:r>
            <a:endParaRPr lang="en-US" sz="2400" b="0" dirty="0">
              <a:latin typeface="+mn-lt"/>
              <a:ea typeface="+mn-ea"/>
            </a:endParaRPr>
          </a:p>
        </p:txBody>
      </p:sp>
      <p:pic>
        <p:nvPicPr>
          <p:cNvPr id="3" name="Picture 12" descr="File:NaloxoneKit.jpg">
            <a:extLst>
              <a:ext uri="{FF2B5EF4-FFF2-40B4-BE49-F238E27FC236}">
                <a16:creationId xmlns:a16="http://schemas.microsoft.com/office/drawing/2014/main" id="{192C3916-85C9-8A69-1E38-11D6F01C2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3962400"/>
            <a:ext cx="2667000" cy="2201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772285"/>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a:extLst>
              <a:ext uri="{FF2B5EF4-FFF2-40B4-BE49-F238E27FC236}">
                <a16:creationId xmlns:a16="http://schemas.microsoft.com/office/drawing/2014/main" id="{B8189D14-109C-8746-BC91-C3B1BAFB1D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41388C7-CB61-C649-889E-A31AD3575464}"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sp>
        <p:nvSpPr>
          <p:cNvPr id="4" name="Text Box 2">
            <a:extLst>
              <a:ext uri="{FF2B5EF4-FFF2-40B4-BE49-F238E27FC236}">
                <a16:creationId xmlns:a16="http://schemas.microsoft.com/office/drawing/2014/main" id="{A007F17A-61BA-1842-0896-F003A0A18813}"/>
              </a:ext>
            </a:extLst>
          </p:cNvPr>
          <p:cNvSpPr txBox="1">
            <a:spLocks noChangeArrowheads="1"/>
          </p:cNvSpPr>
          <p:nvPr/>
        </p:nvSpPr>
        <p:spPr bwMode="auto">
          <a:xfrm>
            <a:off x="457200" y="304800"/>
            <a:ext cx="8229600" cy="57246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33CC"/>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Where Do We Go From Here?</a:t>
            </a:r>
          </a:p>
          <a:p>
            <a:pPr marL="457200" indent="-457200" eaLnBrk="1" hangingPunct="1">
              <a:spcBef>
                <a:spcPct val="50000"/>
              </a:spcBef>
              <a:buFont typeface="Wingdings" pitchFamily="2" charset="2"/>
              <a:buChar char="Ø"/>
            </a:pPr>
            <a:r>
              <a:rPr lang="en-US" sz="2800" dirty="0">
                <a:latin typeface="+mn-lt"/>
              </a:rPr>
              <a:t>What do you think are the greatest challenges facing West Virginia today?</a:t>
            </a:r>
          </a:p>
          <a:p>
            <a:pPr marL="457200" indent="-457200" eaLnBrk="1" hangingPunct="1">
              <a:spcBef>
                <a:spcPct val="50000"/>
              </a:spcBef>
              <a:buFont typeface="Wingdings" pitchFamily="2" charset="2"/>
              <a:buChar char="Ø"/>
            </a:pPr>
            <a:endParaRPr lang="en-US" sz="2800" dirty="0">
              <a:latin typeface="+mn-lt"/>
            </a:endParaRPr>
          </a:p>
          <a:p>
            <a:pPr marL="457200" indent="-457200" eaLnBrk="1" hangingPunct="1">
              <a:spcBef>
                <a:spcPct val="50000"/>
              </a:spcBef>
              <a:buFont typeface="Wingdings" pitchFamily="2" charset="2"/>
              <a:buChar char="Ø"/>
            </a:pPr>
            <a:endParaRPr lang="en-US" sz="2800" dirty="0">
              <a:latin typeface="+mn-lt"/>
            </a:endParaRPr>
          </a:p>
          <a:p>
            <a:pPr marL="457200" indent="-457200" eaLnBrk="1" hangingPunct="1">
              <a:spcBef>
                <a:spcPct val="50000"/>
              </a:spcBef>
              <a:buFont typeface="Wingdings" pitchFamily="2" charset="2"/>
              <a:buChar char="Ø"/>
            </a:pPr>
            <a:endParaRPr lang="en-US" sz="2800" dirty="0">
              <a:latin typeface="+mn-lt"/>
            </a:endParaRPr>
          </a:p>
          <a:p>
            <a:pPr eaLnBrk="1" hangingPunct="1">
              <a:spcBef>
                <a:spcPct val="50000"/>
              </a:spcBef>
            </a:pPr>
            <a:endParaRPr lang="en-US" sz="2800" dirty="0">
              <a:latin typeface="+mn-lt"/>
            </a:endParaRPr>
          </a:p>
          <a:p>
            <a:pPr marL="457200" indent="-457200" eaLnBrk="1" hangingPunct="1">
              <a:spcBef>
                <a:spcPct val="50000"/>
              </a:spcBef>
              <a:buFont typeface="Wingdings" pitchFamily="2" charset="2"/>
              <a:buChar char="Ø"/>
            </a:pPr>
            <a:r>
              <a:rPr lang="en-US" sz="2800" dirty="0">
                <a:latin typeface="+mn-lt"/>
              </a:rPr>
              <a:t>How did we get to where we are today?</a:t>
            </a:r>
          </a:p>
          <a:p>
            <a:pPr marL="457200" indent="-457200" eaLnBrk="1" hangingPunct="1">
              <a:spcBef>
                <a:spcPct val="50000"/>
              </a:spcBef>
              <a:buFont typeface="Wingdings" pitchFamily="2" charset="2"/>
              <a:buChar char="Ø"/>
            </a:pPr>
            <a:r>
              <a:rPr lang="en-US" sz="2800" dirty="0">
                <a:latin typeface="+mn-lt"/>
              </a:rPr>
              <a:t>What can you do to move the state forward?</a:t>
            </a:r>
          </a:p>
        </p:txBody>
      </p:sp>
      <p:pic>
        <p:nvPicPr>
          <p:cNvPr id="5" name="Picture 16" descr="003">
            <a:extLst>
              <a:ext uri="{FF2B5EF4-FFF2-40B4-BE49-F238E27FC236}">
                <a16:creationId xmlns:a16="http://schemas.microsoft.com/office/drawing/2014/main" id="{71E1A821-EA8C-A0BE-9B5A-BCEF343C95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2184658"/>
            <a:ext cx="3200400" cy="2527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961292"/>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ForestWander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err="1">
                <a:solidFill>
                  <a:schemeClr val="bg1"/>
                </a:solidFill>
              </a:rPr>
              <a:t>formulanone</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Tom Long,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dirty="0">
                <a:solidFill>
                  <a:schemeClr val="bg1"/>
                </a:solidFill>
              </a:rPr>
              <a:t>, Wikimedia Commons</a:t>
            </a:r>
          </a:p>
        </p:txBody>
      </p:sp>
      <p:sp>
        <p:nvSpPr>
          <p:cNvPr id="5" name="TextBox 4">
            <a:extLst>
              <a:ext uri="{FF2B5EF4-FFF2-40B4-BE49-F238E27FC236}">
                <a16:creationId xmlns:a16="http://schemas.microsoft.com/office/drawing/2014/main" id="{9D8D4C8C-5410-8E8C-DF13-55099D1157E2}"/>
              </a:ext>
            </a:extLst>
          </p:cNvPr>
          <p:cNvSpPr txBox="1"/>
          <p:nvPr/>
        </p:nvSpPr>
        <p:spPr>
          <a:xfrm>
            <a:off x="5562601" y="0"/>
            <a:ext cx="3581400" cy="523220"/>
          </a:xfrm>
          <a:prstGeom prst="rect">
            <a:avLst/>
          </a:prstGeom>
          <a:noFill/>
        </p:spPr>
        <p:txBody>
          <a:bodyPr wrap="square" rtlCol="0">
            <a:spAutoFit/>
          </a:bodyPr>
          <a:lstStyle/>
          <a:p>
            <a:pPr algn="r"/>
            <a:r>
              <a:rPr lang="en-US" sz="1400" dirty="0">
                <a:solidFill>
                  <a:schemeClr val="bg1"/>
                </a:solidFill>
                <a:latin typeface="+mn-lt"/>
              </a:rPr>
              <a:t>Woodburn Hall, West Virginia University, Morgantown, West Virginia</a:t>
            </a:r>
          </a:p>
        </p:txBody>
      </p:sp>
    </p:spTree>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6104928"/>
            <a:ext cx="5701696" cy="448271"/>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6104929"/>
            <a:ext cx="570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solidFill>
                  <a:srgbClr val="DCE6F2"/>
                </a:solidFill>
              </a:rPr>
              <a:t>Section 3: </a:t>
            </a:r>
            <a:r>
              <a:rPr lang="en-US" altLang="en-US" sz="2000" b="1" dirty="0">
                <a:solidFill>
                  <a:srgbClr val="DCE6F2"/>
                </a:solidFill>
                <a:hlinkClick r:id="rId4" action="ppaction://hlinksldjump"/>
              </a:rPr>
              <a:t>Looking Toward West Virginia’s Future</a:t>
            </a: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3" name="TextBox 2">
            <a:extLst>
              <a:ext uri="{FF2B5EF4-FFF2-40B4-BE49-F238E27FC236}">
                <a16:creationId xmlns:a16="http://schemas.microsoft.com/office/drawing/2014/main" id="{E9E2D2FB-398E-2BA5-7C5D-2974E293CA8D}"/>
              </a:ext>
            </a:extLst>
          </p:cNvPr>
          <p:cNvSpPr txBox="1"/>
          <p:nvPr/>
        </p:nvSpPr>
        <p:spPr>
          <a:xfrm>
            <a:off x="5486400" y="-2977"/>
            <a:ext cx="3657600" cy="307777"/>
          </a:xfrm>
          <a:prstGeom prst="rect">
            <a:avLst/>
          </a:prstGeom>
          <a:noFill/>
        </p:spPr>
        <p:txBody>
          <a:bodyPr wrap="square">
            <a:spAutoFit/>
          </a:bodyPr>
          <a:lstStyle/>
          <a:p>
            <a:r>
              <a:rPr lang="en-US" sz="1400" b="0" i="0" u="none" strike="noStrike" dirty="0">
                <a:solidFill>
                  <a:schemeClr val="bg1"/>
                </a:solidFill>
                <a:effectLst/>
                <a:latin typeface="+mn-lt"/>
              </a:rPr>
              <a:t> West Virginia State Capitol building, Charleston</a:t>
            </a:r>
            <a:endParaRPr lang="en-US" sz="1400" dirty="0">
              <a:solidFill>
                <a:schemeClr val="bg1"/>
              </a:solidFill>
              <a:latin typeface="+mn-lt"/>
            </a:endParaRPr>
          </a:p>
        </p:txBody>
      </p:sp>
    </p:spTree>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3:</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Looking Toward West Virginia’s Future</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extLst>
      <p:ext uri="{BB962C8B-B14F-4D97-AF65-F5344CB8AC3E}">
        <p14:creationId xmlns:p14="http://schemas.microsoft.com/office/powerpoint/2010/main" val="3741708810"/>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6">
            <a:extLst>
              <a:ext uri="{FF2B5EF4-FFF2-40B4-BE49-F238E27FC236}">
                <a16:creationId xmlns:a16="http://schemas.microsoft.com/office/drawing/2014/main" id="{4A31C155-FD4D-3B4C-9A99-4177B99691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351A80D-F389-4A44-818E-EF4E8B33BFD4}"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
        <p:nvSpPr>
          <p:cNvPr id="2" name="TextBox 1">
            <a:extLst>
              <a:ext uri="{FF2B5EF4-FFF2-40B4-BE49-F238E27FC236}">
                <a16:creationId xmlns:a16="http://schemas.microsoft.com/office/drawing/2014/main" id="{2D10B0A1-43AE-4FF4-30A4-2305275F49B8}"/>
              </a:ext>
            </a:extLst>
          </p:cNvPr>
          <p:cNvSpPr txBox="1">
            <a:spLocks noChangeArrowheads="1"/>
          </p:cNvSpPr>
          <p:nvPr/>
        </p:nvSpPr>
        <p:spPr bwMode="auto">
          <a:xfrm>
            <a:off x="223837" y="204787"/>
            <a:ext cx="8691563"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buFont typeface="Wingdings" pitchFamily="2" charset="2"/>
              <a:buChar char="Ø"/>
            </a:pPr>
            <a:r>
              <a:rPr lang="en-US" sz="2800" dirty="0">
                <a:latin typeface="+mn-lt"/>
              </a:rPr>
              <a:t>Governor Jim Justice in his first two state of the state addresses identified several areas of concern in West Virginia. These included:</a:t>
            </a:r>
          </a:p>
          <a:p>
            <a:pPr marL="1085850" lvl="1" indent="-342900">
              <a:buFont typeface="Arial" panose="020B0604020202020204" pitchFamily="34" charset="0"/>
              <a:buChar char="•"/>
            </a:pPr>
            <a:r>
              <a:rPr lang="en-US" sz="2400" dirty="0">
                <a:latin typeface="+mn-lt"/>
              </a:rPr>
              <a:t>The Economy</a:t>
            </a:r>
          </a:p>
          <a:p>
            <a:pPr marL="1085850" lvl="1" indent="-342900">
              <a:buFont typeface="Arial" panose="020B0604020202020204" pitchFamily="34" charset="0"/>
              <a:buChar char="•"/>
            </a:pPr>
            <a:r>
              <a:rPr lang="en-US" sz="2400" dirty="0">
                <a:latin typeface="+mn-lt"/>
              </a:rPr>
              <a:t>Tourism</a:t>
            </a:r>
          </a:p>
          <a:p>
            <a:pPr marL="1085850" lvl="1" indent="-342900">
              <a:buFont typeface="Arial" panose="020B0604020202020204" pitchFamily="34" charset="0"/>
              <a:buChar char="•"/>
            </a:pPr>
            <a:r>
              <a:rPr lang="en-US" sz="2400" dirty="0">
                <a:latin typeface="+mn-lt"/>
              </a:rPr>
              <a:t>Infrastructure</a:t>
            </a:r>
          </a:p>
          <a:p>
            <a:pPr marL="1085850" lvl="1" indent="-342900">
              <a:buFont typeface="Arial" panose="020B0604020202020204" pitchFamily="34" charset="0"/>
              <a:buChar char="•"/>
            </a:pPr>
            <a:r>
              <a:rPr lang="en-US" sz="2400" dirty="0">
                <a:latin typeface="+mn-lt"/>
              </a:rPr>
              <a:t>Manufacturing</a:t>
            </a:r>
          </a:p>
          <a:p>
            <a:pPr marL="1085850" lvl="1" indent="-342900">
              <a:buFont typeface="Arial" panose="020B0604020202020204" pitchFamily="34" charset="0"/>
              <a:buChar char="•"/>
            </a:pPr>
            <a:r>
              <a:rPr lang="en-US" sz="2400" dirty="0">
                <a:latin typeface="+mn-lt"/>
              </a:rPr>
              <a:t>Agriculture</a:t>
            </a:r>
          </a:p>
          <a:p>
            <a:pPr marL="1085850" lvl="1" indent="-342900">
              <a:buFont typeface="Arial" panose="020B0604020202020204" pitchFamily="34" charset="0"/>
              <a:buChar char="•"/>
            </a:pPr>
            <a:r>
              <a:rPr lang="en-US" sz="2400" dirty="0">
                <a:latin typeface="+mn-lt"/>
              </a:rPr>
              <a:t>Education</a:t>
            </a:r>
          </a:p>
          <a:p>
            <a:pPr marL="1085850" lvl="1" indent="-342900">
              <a:buFont typeface="Arial" panose="020B0604020202020204" pitchFamily="34" charset="0"/>
              <a:buChar char="•"/>
            </a:pPr>
            <a:r>
              <a:rPr lang="en-US" sz="2400" dirty="0">
                <a:latin typeface="+mn-lt"/>
              </a:rPr>
              <a:t>The Opioid Crisis</a:t>
            </a:r>
          </a:p>
        </p:txBody>
      </p:sp>
      <p:pic>
        <p:nvPicPr>
          <p:cNvPr id="3" name="Picture 9">
            <a:extLst>
              <a:ext uri="{FF2B5EF4-FFF2-40B4-BE49-F238E27FC236}">
                <a16:creationId xmlns:a16="http://schemas.microsoft.com/office/drawing/2014/main" id="{1CEB1A5F-4D9A-E397-1466-A4EFCCAD21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7425" y="4345214"/>
            <a:ext cx="2970293" cy="2011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 name="Picture 6" descr="File:FANUC 6-axis welding robots.jpg">
            <a:extLst>
              <a:ext uri="{FF2B5EF4-FFF2-40B4-BE49-F238E27FC236}">
                <a16:creationId xmlns:a16="http://schemas.microsoft.com/office/drawing/2014/main" id="{61727EF8-AA9E-9F24-CE39-0E0B7FD8EF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2442" y="1700089"/>
            <a:ext cx="2911928" cy="2183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File:Elementary classroom in Alaska.jpg">
            <a:extLst>
              <a:ext uri="{FF2B5EF4-FFF2-40B4-BE49-F238E27FC236}">
                <a16:creationId xmlns:a16="http://schemas.microsoft.com/office/drawing/2014/main" id="{357D1EFE-A7A4-4994-5861-3D15A5BE98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2442" y="4345214"/>
            <a:ext cx="2681515" cy="2011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Slide Number Placeholder 6">
            <a:extLst>
              <a:ext uri="{FF2B5EF4-FFF2-40B4-BE49-F238E27FC236}">
                <a16:creationId xmlns:a16="http://schemas.microsoft.com/office/drawing/2014/main" id="{0CD2E6E6-9C0A-4442-8D79-9909BED89A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C0893C0-C468-0B4A-8D00-1EE8D39A10C3}"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
        <p:nvSpPr>
          <p:cNvPr id="8" name="TextBox 7">
            <a:extLst>
              <a:ext uri="{FF2B5EF4-FFF2-40B4-BE49-F238E27FC236}">
                <a16:creationId xmlns:a16="http://schemas.microsoft.com/office/drawing/2014/main" id="{3477DD31-056F-C631-0561-5A90F4490645}"/>
              </a:ext>
            </a:extLst>
          </p:cNvPr>
          <p:cNvSpPr txBox="1">
            <a:spLocks noChangeArrowheads="1"/>
          </p:cNvSpPr>
          <p:nvPr/>
        </p:nvSpPr>
        <p:spPr bwMode="auto">
          <a:xfrm>
            <a:off x="361950" y="381000"/>
            <a:ext cx="8420100" cy="5447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The Economy</a:t>
            </a:r>
          </a:p>
          <a:p>
            <a:pPr algn="ctr"/>
            <a:endParaRPr lang="en-US" sz="2400" dirty="0">
              <a:latin typeface="+mn-lt"/>
            </a:endParaRPr>
          </a:p>
          <a:p>
            <a:pPr marL="342900" indent="-342900">
              <a:buFont typeface="Wingdings" pitchFamily="2" charset="2"/>
              <a:buChar char="Ø"/>
            </a:pPr>
            <a:r>
              <a:rPr lang="en-US" sz="2800" b="0" dirty="0">
                <a:latin typeface="+mn-lt"/>
              </a:rPr>
              <a:t>Between 2012 and 2016, prior to Justice being governor, West Virginia lost 26,000 jobs, 1,700 of which were in the coal and gas industries. The loss of jobs, resulting in a loss of state revenue, caused the state to rely on its Rainy-Day Fund to pay its bills.</a:t>
            </a:r>
          </a:p>
          <a:p>
            <a:pPr marL="342900" indent="-342900">
              <a:buFont typeface="Wingdings" pitchFamily="2" charset="2"/>
              <a:buChar char="Ø"/>
            </a:pPr>
            <a:r>
              <a:rPr lang="en-US" sz="2800" b="0" dirty="0">
                <a:latin typeface="+mn-lt"/>
              </a:rPr>
              <a:t>Governor Justice has added to the state revenue through increases in taxes and fees.</a:t>
            </a:r>
          </a:p>
          <a:p>
            <a:pPr marL="342900" indent="-342900">
              <a:buFont typeface="Wingdings" pitchFamily="2" charset="2"/>
              <a:buChar char="Ø"/>
            </a:pPr>
            <a:r>
              <a:rPr lang="en-US" sz="2800" b="0" dirty="0">
                <a:latin typeface="+mn-lt"/>
              </a:rPr>
              <a:t>Additionally, he challenged every West Virginian to think of </a:t>
            </a:r>
            <a:r>
              <a:rPr lang="ja-JP" altLang="en-US" sz="2800" b="0">
                <a:latin typeface="+mn-lt"/>
              </a:rPr>
              <a:t>“</a:t>
            </a:r>
            <a:r>
              <a:rPr lang="en-US" sz="2800" b="0" dirty="0">
                <a:latin typeface="+mn-lt"/>
              </a:rPr>
              <a:t>new ways</a:t>
            </a:r>
            <a:r>
              <a:rPr lang="ja-JP" altLang="en-US" sz="2800" b="0">
                <a:latin typeface="+mn-lt"/>
              </a:rPr>
              <a:t>”</a:t>
            </a:r>
            <a:r>
              <a:rPr lang="en-US" sz="2800" b="0" dirty="0">
                <a:latin typeface="+mn-lt"/>
              </a:rPr>
              <a:t> to solve the state</a:t>
            </a:r>
            <a:r>
              <a:rPr lang="ja-JP" altLang="en-US" sz="2800" b="0">
                <a:latin typeface="+mn-lt"/>
              </a:rPr>
              <a:t>’</a:t>
            </a:r>
            <a:r>
              <a:rPr lang="en-US" sz="2800" b="0" dirty="0">
                <a:latin typeface="+mn-lt"/>
              </a:rPr>
              <a:t>s economic  problems. </a:t>
            </a:r>
          </a:p>
        </p:txBody>
      </p:sp>
    </p:spTree>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6">
            <a:extLst>
              <a:ext uri="{FF2B5EF4-FFF2-40B4-BE49-F238E27FC236}">
                <a16:creationId xmlns:a16="http://schemas.microsoft.com/office/drawing/2014/main" id="{51D19049-4266-7F4F-A84B-26117EB157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331180D-A525-834B-8832-38ED1386742C}"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
        <p:nvSpPr>
          <p:cNvPr id="2" name="TextBox 1">
            <a:extLst>
              <a:ext uri="{FF2B5EF4-FFF2-40B4-BE49-F238E27FC236}">
                <a16:creationId xmlns:a16="http://schemas.microsoft.com/office/drawing/2014/main" id="{21E45F46-9FD4-BBEE-5E9A-D7EEAFAAFAEA}"/>
              </a:ext>
            </a:extLst>
          </p:cNvPr>
          <p:cNvSpPr txBox="1"/>
          <p:nvPr/>
        </p:nvSpPr>
        <p:spPr>
          <a:xfrm>
            <a:off x="390525" y="333001"/>
            <a:ext cx="8362950" cy="3724096"/>
          </a:xfrm>
          <a:prstGeom prst="rect">
            <a:avLst/>
          </a:prstGeom>
          <a:noFill/>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Tourism</a:t>
            </a:r>
          </a:p>
          <a:p>
            <a:pPr algn="ctr"/>
            <a:endParaRPr lang="en-US" sz="2400" dirty="0">
              <a:latin typeface="+mn-lt"/>
            </a:endParaRPr>
          </a:p>
          <a:p>
            <a:pPr marL="342900" indent="-342900">
              <a:buFont typeface="Wingdings" pitchFamily="2" charset="2"/>
              <a:buChar char="Ø"/>
            </a:pPr>
            <a:r>
              <a:rPr lang="en-US" sz="2400" b="0" dirty="0">
                <a:latin typeface="+mn-lt"/>
              </a:rPr>
              <a:t>The Office of Tourism was challenged to examine how it has  marketed the state to outsiders resulting in:</a:t>
            </a:r>
          </a:p>
          <a:p>
            <a:pPr lvl="1">
              <a:buFont typeface="Arial" charset="0"/>
              <a:buChar char="•"/>
            </a:pPr>
            <a:r>
              <a:rPr lang="en-US" sz="2400" b="0" dirty="0">
                <a:latin typeface="+mn-lt"/>
              </a:rPr>
              <a:t>rebranding the state by showcasing its beauty and  diversity.</a:t>
            </a:r>
          </a:p>
          <a:p>
            <a:pPr lvl="1">
              <a:buFont typeface="Arial" charset="0"/>
              <a:buChar char="•"/>
            </a:pPr>
            <a:r>
              <a:rPr lang="en-US" sz="2400" b="0" dirty="0">
                <a:latin typeface="+mn-lt"/>
              </a:rPr>
              <a:t>marketing the state</a:t>
            </a:r>
            <a:r>
              <a:rPr lang="ja-JP" altLang="en-US" sz="2400" b="0" dirty="0">
                <a:latin typeface="+mn-lt"/>
              </a:rPr>
              <a:t>’</a:t>
            </a:r>
            <a:r>
              <a:rPr lang="en-US" sz="2400" b="0" dirty="0">
                <a:latin typeface="+mn-lt"/>
              </a:rPr>
              <a:t>s beautiful scenery as </a:t>
            </a:r>
            <a:r>
              <a:rPr lang="ja-JP" altLang="en-US" sz="2400" b="0" dirty="0">
                <a:latin typeface="+mn-lt"/>
              </a:rPr>
              <a:t>“</a:t>
            </a:r>
            <a:r>
              <a:rPr lang="en-US" sz="2400" b="0" dirty="0">
                <a:latin typeface="+mn-lt"/>
              </a:rPr>
              <a:t>almost heaven.</a:t>
            </a:r>
            <a:r>
              <a:rPr lang="ja-JP" altLang="en-US" sz="2400" b="0" dirty="0">
                <a:latin typeface="+mn-lt"/>
              </a:rPr>
              <a:t>”</a:t>
            </a:r>
            <a:endParaRPr lang="en-US" sz="2400" b="0" dirty="0">
              <a:latin typeface="+mn-lt"/>
            </a:endParaRPr>
          </a:p>
          <a:p>
            <a:pPr lvl="1">
              <a:buFont typeface="Arial" charset="0"/>
              <a:buChar char="•"/>
            </a:pPr>
            <a:r>
              <a:rPr lang="en-US" sz="2400" b="0" dirty="0">
                <a:latin typeface="+mn-lt"/>
              </a:rPr>
              <a:t>portraying the state</a:t>
            </a:r>
            <a:r>
              <a:rPr lang="ja-JP" altLang="en-US" sz="2400" b="0" dirty="0">
                <a:latin typeface="+mn-lt"/>
              </a:rPr>
              <a:t>’</a:t>
            </a:r>
            <a:r>
              <a:rPr lang="en-US" sz="2400" b="0" dirty="0">
                <a:latin typeface="+mn-lt"/>
              </a:rPr>
              <a:t>s hiking and walking trails as country roads.</a:t>
            </a:r>
          </a:p>
        </p:txBody>
      </p:sp>
      <p:pic>
        <p:nvPicPr>
          <p:cNvPr id="3" name="Picture 10" descr="_MG_3188-2">
            <a:extLst>
              <a:ext uri="{FF2B5EF4-FFF2-40B4-BE49-F238E27FC236}">
                <a16:creationId xmlns:a16="http://schemas.microsoft.com/office/drawing/2014/main" id="{830AA3AD-B6F6-AAE4-2C5E-EC5D480D7B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9637" y="3801345"/>
            <a:ext cx="3516137" cy="2340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C7B4DC60-CFF4-67BA-2419-EA9183AE951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4176" r="1871" b="10835"/>
          <a:stretch>
            <a:fillRect/>
          </a:stretch>
        </p:blipFill>
        <p:spPr bwMode="auto">
          <a:xfrm>
            <a:off x="914400" y="4057097"/>
            <a:ext cx="34290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Slide Number Placeholder 6">
            <a:extLst>
              <a:ext uri="{FF2B5EF4-FFF2-40B4-BE49-F238E27FC236}">
                <a16:creationId xmlns:a16="http://schemas.microsoft.com/office/drawing/2014/main" id="{CB7D74FD-7DD5-9C41-AB60-7FC284108C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86EC753-2FD2-6943-B6A5-840F31BF698D}"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2" name="TextBox 1">
            <a:extLst>
              <a:ext uri="{FF2B5EF4-FFF2-40B4-BE49-F238E27FC236}">
                <a16:creationId xmlns:a16="http://schemas.microsoft.com/office/drawing/2014/main" id="{BC878F34-CBE9-3989-51E4-9F3D89C3DE87}"/>
              </a:ext>
            </a:extLst>
          </p:cNvPr>
          <p:cNvSpPr txBox="1"/>
          <p:nvPr/>
        </p:nvSpPr>
        <p:spPr>
          <a:xfrm>
            <a:off x="390525" y="333001"/>
            <a:ext cx="8362950" cy="3970318"/>
          </a:xfrm>
          <a:prstGeom prst="rect">
            <a:avLst/>
          </a:prstGeom>
          <a:noFill/>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Infrastructure</a:t>
            </a:r>
          </a:p>
          <a:p>
            <a:pPr algn="ctr"/>
            <a:endParaRPr lang="en-US" sz="2400" dirty="0">
              <a:latin typeface="+mn-lt"/>
            </a:endParaRPr>
          </a:p>
          <a:p>
            <a:pPr marL="457200" indent="-457200">
              <a:buFont typeface="Wingdings" pitchFamily="2" charset="2"/>
              <a:buChar char="Ø"/>
            </a:pPr>
            <a:r>
              <a:rPr lang="en-US" sz="2800" b="0" dirty="0">
                <a:latin typeface="+mn-lt"/>
              </a:rPr>
              <a:t>To increase the number of tourists, Governor Justice purposed a major initiative to improve the state’s infrastructure. </a:t>
            </a:r>
          </a:p>
          <a:p>
            <a:pPr marL="457200" indent="-457200">
              <a:buFont typeface="Wingdings" pitchFamily="2" charset="2"/>
              <a:buChar char="Ø"/>
            </a:pPr>
            <a:r>
              <a:rPr lang="en-US" sz="2800" b="0" dirty="0">
                <a:latin typeface="+mn-lt"/>
              </a:rPr>
              <a:t>To that end, </a:t>
            </a:r>
            <a:r>
              <a:rPr lang="mr-IN" sz="2800" b="0" dirty="0">
                <a:latin typeface="+mn-lt"/>
              </a:rPr>
              <a:t>…</a:t>
            </a:r>
            <a:endParaRPr lang="en-US" sz="2800" b="0" dirty="0">
              <a:latin typeface="+mn-lt"/>
            </a:endParaRPr>
          </a:p>
          <a:p>
            <a:pPr marL="1028700" lvl="1">
              <a:buFont typeface="Arial"/>
              <a:buChar char="•"/>
            </a:pPr>
            <a:r>
              <a:rPr lang="en-US" sz="2400" b="0" dirty="0">
                <a:latin typeface="+mn-lt"/>
              </a:rPr>
              <a:t>the Roads to Prosperity bill permitted the state to sell $1.6 billion in road bonds to fund more than 600 projects</a:t>
            </a:r>
          </a:p>
          <a:p>
            <a:pPr marL="1028700" lvl="1">
              <a:buFont typeface="Arial"/>
              <a:buChar char="•"/>
            </a:pPr>
            <a:r>
              <a:rPr lang="en-US" sz="2400" b="0" dirty="0">
                <a:latin typeface="+mn-lt"/>
              </a:rPr>
              <a:t>projects have been identified in all 55 counties</a:t>
            </a:r>
          </a:p>
        </p:txBody>
      </p:sp>
      <p:pic>
        <p:nvPicPr>
          <p:cNvPr id="3" name="Picture 4" descr="File:2017-07-24 07 44 10 View south along West Virginia State Route 94 (Lens Creek Road) at Interstate 64 and Interstate 77 (West Virginia Turnpike) in Marmet, Kanawha County, West Virginia.jpg">
            <a:extLst>
              <a:ext uri="{FF2B5EF4-FFF2-40B4-BE49-F238E27FC236}">
                <a16:creationId xmlns:a16="http://schemas.microsoft.com/office/drawing/2014/main" id="{95E1D165-47A1-CFB2-E589-04C00F012C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3700" y="4264025"/>
            <a:ext cx="3276600" cy="245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6">
            <a:extLst>
              <a:ext uri="{FF2B5EF4-FFF2-40B4-BE49-F238E27FC236}">
                <a16:creationId xmlns:a16="http://schemas.microsoft.com/office/drawing/2014/main" id="{ABD0E86A-09BF-7B44-9B6E-96B1EF94FA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68728DE-1F59-FC45-8932-AF53DAF41EAB}"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
        <p:nvSpPr>
          <p:cNvPr id="3" name="TextBox 2">
            <a:extLst>
              <a:ext uri="{FF2B5EF4-FFF2-40B4-BE49-F238E27FC236}">
                <a16:creationId xmlns:a16="http://schemas.microsoft.com/office/drawing/2014/main" id="{A48E9B40-B1E7-DF45-77C9-F0C8A93B0BA7}"/>
              </a:ext>
            </a:extLst>
          </p:cNvPr>
          <p:cNvSpPr txBox="1"/>
          <p:nvPr/>
        </p:nvSpPr>
        <p:spPr>
          <a:xfrm>
            <a:off x="390525" y="333001"/>
            <a:ext cx="8362950" cy="5078313"/>
          </a:xfrm>
          <a:prstGeom prst="rect">
            <a:avLst/>
          </a:prstGeom>
          <a:noFill/>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Manufacturing</a:t>
            </a:r>
          </a:p>
          <a:p>
            <a:pPr algn="ctr"/>
            <a:endParaRPr lang="en-US" sz="1400" dirty="0">
              <a:latin typeface="+mn-lt"/>
            </a:endParaRPr>
          </a:p>
          <a:p>
            <a:pPr marL="342900" indent="-342900">
              <a:buFont typeface="Wingdings" pitchFamily="2" charset="2"/>
              <a:buChar char="Ø"/>
            </a:pPr>
            <a:r>
              <a:rPr lang="en-US" sz="2000" b="0" dirty="0">
                <a:latin typeface="+mn-lt"/>
              </a:rPr>
              <a:t>Manufacturing in the state has improved the last few years , but two areas which offer opportunities for substantial growth are timber and natural gas.</a:t>
            </a:r>
          </a:p>
          <a:p>
            <a:pPr marL="342900" indent="-342900">
              <a:buFont typeface="Wingdings" pitchFamily="2" charset="2"/>
              <a:buChar char="Ø"/>
            </a:pPr>
            <a:r>
              <a:rPr lang="en-US" sz="2000" b="0" dirty="0">
                <a:latin typeface="+mn-lt"/>
              </a:rPr>
              <a:t>Timber</a:t>
            </a:r>
          </a:p>
          <a:p>
            <a:pPr lvl="1">
              <a:buFont typeface="Arial" charset="0"/>
              <a:buChar char="•"/>
            </a:pPr>
            <a:r>
              <a:rPr lang="en-US" sz="2000" b="0" dirty="0">
                <a:latin typeface="+mn-lt"/>
              </a:rPr>
              <a:t>The state has over 12 million acres of prime hardwoods.</a:t>
            </a:r>
          </a:p>
          <a:p>
            <a:pPr lvl="1">
              <a:buFont typeface="Arial" charset="0"/>
              <a:buChar char="•"/>
            </a:pPr>
            <a:r>
              <a:rPr lang="en-US" sz="2000" b="0" dirty="0">
                <a:latin typeface="+mn-lt"/>
              </a:rPr>
              <a:t>The state’s forests are renewed 2.5 times faster than they are used.</a:t>
            </a:r>
          </a:p>
          <a:p>
            <a:pPr lvl="1">
              <a:buFont typeface="Arial" charset="0"/>
              <a:buChar char="•"/>
            </a:pPr>
            <a:r>
              <a:rPr lang="en-US" sz="2000" b="0" dirty="0">
                <a:latin typeface="+mn-lt"/>
              </a:rPr>
              <a:t>The abundance of timber lends itself to the creation of mills and manufacturing.</a:t>
            </a:r>
          </a:p>
          <a:p>
            <a:pPr marL="342900" indent="-342900">
              <a:buFont typeface="Wingdings" pitchFamily="2" charset="2"/>
              <a:buChar char="Ø"/>
            </a:pPr>
            <a:r>
              <a:rPr lang="en-US" sz="2000" b="0" dirty="0">
                <a:latin typeface="+mn-lt"/>
              </a:rPr>
              <a:t> Natural Gas</a:t>
            </a:r>
          </a:p>
          <a:p>
            <a:pPr lvl="1">
              <a:buFont typeface="Arial" charset="0"/>
              <a:buChar char="•"/>
            </a:pPr>
            <a:r>
              <a:rPr lang="en-US" sz="2000" b="0" dirty="0">
                <a:latin typeface="+mn-lt"/>
              </a:rPr>
              <a:t>is found in 53 of 55 counties</a:t>
            </a:r>
          </a:p>
          <a:p>
            <a:pPr lvl="1">
              <a:buFont typeface="Arial" charset="0"/>
              <a:buChar char="•"/>
            </a:pPr>
            <a:r>
              <a:rPr lang="en-US" sz="2000" b="0" dirty="0">
                <a:latin typeface="+mn-lt"/>
              </a:rPr>
              <a:t>reserves include several trillion cubic feet of </a:t>
            </a:r>
            <a:br>
              <a:rPr lang="en-US" sz="2000" b="0" dirty="0">
                <a:latin typeface="+mn-lt"/>
              </a:rPr>
            </a:br>
            <a:r>
              <a:rPr lang="en-US" sz="2000" b="0" dirty="0">
                <a:latin typeface="+mn-lt"/>
              </a:rPr>
              <a:t>untapped resources</a:t>
            </a:r>
          </a:p>
          <a:p>
            <a:pPr lvl="1">
              <a:buFont typeface="Arial" charset="0"/>
              <a:buChar char="•"/>
            </a:pPr>
            <a:r>
              <a:rPr lang="en-US" sz="2000" b="0" dirty="0">
                <a:latin typeface="+mn-lt"/>
              </a:rPr>
              <a:t>can be transported via pipelines to industries </a:t>
            </a:r>
            <a:br>
              <a:rPr lang="en-US" sz="2000" b="0" dirty="0">
                <a:latin typeface="+mn-lt"/>
              </a:rPr>
            </a:br>
            <a:r>
              <a:rPr lang="en-US" sz="2000" b="0" dirty="0">
                <a:latin typeface="+mn-lt"/>
              </a:rPr>
              <a:t>and households in other states</a:t>
            </a:r>
            <a:endParaRPr lang="en-US" b="0" dirty="0">
              <a:latin typeface="+mn-lt"/>
            </a:endParaRPr>
          </a:p>
        </p:txBody>
      </p:sp>
      <p:pic>
        <p:nvPicPr>
          <p:cNvPr id="5" name="Picture 8">
            <a:extLst>
              <a:ext uri="{FF2B5EF4-FFF2-40B4-BE49-F238E27FC236}">
                <a16:creationId xmlns:a16="http://schemas.microsoft.com/office/drawing/2014/main" id="{86791D9B-1B14-0DE6-75D0-F617DF8C08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0275" y="3380911"/>
            <a:ext cx="2743200" cy="1817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 4">
            <a:extLst>
              <a:ext uri="{FF2B5EF4-FFF2-40B4-BE49-F238E27FC236}">
                <a16:creationId xmlns:a16="http://schemas.microsoft.com/office/drawing/2014/main" id="{9467EA85-6072-E989-4B08-191CD9EDAB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6237" y="5314950"/>
            <a:ext cx="3311525"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2" name="TextBox 1">
            <a:extLst>
              <a:ext uri="{FF2B5EF4-FFF2-40B4-BE49-F238E27FC236}">
                <a16:creationId xmlns:a16="http://schemas.microsoft.com/office/drawing/2014/main" id="{A9CA8762-2E70-53E5-4634-7AADD7AC6627}"/>
              </a:ext>
            </a:extLst>
          </p:cNvPr>
          <p:cNvSpPr txBox="1"/>
          <p:nvPr/>
        </p:nvSpPr>
        <p:spPr>
          <a:xfrm>
            <a:off x="390525" y="333001"/>
            <a:ext cx="8362950" cy="3754874"/>
          </a:xfrm>
          <a:prstGeom prst="rect">
            <a:avLst/>
          </a:prstGeom>
          <a:noFill/>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Agriculture</a:t>
            </a:r>
          </a:p>
          <a:p>
            <a:pPr algn="ctr"/>
            <a:endParaRPr lang="en-US" sz="1400" dirty="0">
              <a:latin typeface="+mn-lt"/>
            </a:endParaRPr>
          </a:p>
          <a:p>
            <a:pPr marL="457200" indent="-457200">
              <a:buFont typeface="Wingdings" pitchFamily="2" charset="2"/>
              <a:buChar char="Ø"/>
            </a:pPr>
            <a:r>
              <a:rPr lang="en-US" sz="2800" b="0" dirty="0">
                <a:latin typeface="+mn-lt"/>
              </a:rPr>
              <a:t>Governor Justice has called agriculture the “sleeping giant” in West Virginia.</a:t>
            </a:r>
          </a:p>
          <a:p>
            <a:pPr marL="457200" indent="-457200">
              <a:buFont typeface="Wingdings" pitchFamily="2" charset="2"/>
              <a:buChar char="Ø"/>
            </a:pPr>
            <a:r>
              <a:rPr lang="en-US" sz="2800" b="0" dirty="0">
                <a:latin typeface="+mn-lt"/>
              </a:rPr>
              <a:t>His proposals call for:</a:t>
            </a:r>
          </a:p>
          <a:p>
            <a:pPr marL="914400" lvl="1" indent="-457200">
              <a:buFont typeface="Arial" panose="020B0604020202020204" pitchFamily="34" charset="0"/>
              <a:buChar char="•"/>
            </a:pPr>
            <a:r>
              <a:rPr lang="en-US" sz="2400" b="0" dirty="0">
                <a:latin typeface="+mn-lt"/>
              </a:rPr>
              <a:t>the development of specialty crops.</a:t>
            </a:r>
          </a:p>
          <a:p>
            <a:pPr marL="914400" lvl="1" indent="-457200">
              <a:buFont typeface="Arial" panose="020B0604020202020204" pitchFamily="34" charset="0"/>
              <a:buChar char="•"/>
            </a:pPr>
            <a:r>
              <a:rPr lang="en-US" sz="2400" b="0" dirty="0">
                <a:latin typeface="+mn-lt"/>
              </a:rPr>
              <a:t>increased production of poultry and livestock.</a:t>
            </a:r>
          </a:p>
          <a:p>
            <a:pPr marL="914400" lvl="1" indent="-457200">
              <a:buFont typeface="Arial" panose="020B0604020202020204" pitchFamily="34" charset="0"/>
              <a:buChar char="•"/>
            </a:pPr>
            <a:r>
              <a:rPr lang="en-US" sz="2400" b="0" dirty="0">
                <a:latin typeface="+mn-lt"/>
              </a:rPr>
              <a:t>using abandoned mountain top mine sites to build chicken houses and hog pens and grow crops.</a:t>
            </a:r>
          </a:p>
        </p:txBody>
      </p:sp>
      <p:grpSp>
        <p:nvGrpSpPr>
          <p:cNvPr id="28" name="Group 27">
            <a:extLst>
              <a:ext uri="{FF2B5EF4-FFF2-40B4-BE49-F238E27FC236}">
                <a16:creationId xmlns:a16="http://schemas.microsoft.com/office/drawing/2014/main" id="{2008F638-2CBF-07D2-4EBC-93A42E664D9B}"/>
              </a:ext>
            </a:extLst>
          </p:cNvPr>
          <p:cNvGrpSpPr/>
          <p:nvPr/>
        </p:nvGrpSpPr>
        <p:grpSpPr>
          <a:xfrm>
            <a:off x="1056481" y="4175125"/>
            <a:ext cx="7031039" cy="2073275"/>
            <a:chOff x="817561" y="4087875"/>
            <a:chExt cx="7031039" cy="2073275"/>
          </a:xfrm>
        </p:grpSpPr>
        <p:pic>
          <p:nvPicPr>
            <p:cNvPr id="3" name="Picture 2" descr="File:Industrial-Chicken-Coop.JPG">
              <a:extLst>
                <a:ext uri="{FF2B5EF4-FFF2-40B4-BE49-F238E27FC236}">
                  <a16:creationId xmlns:a16="http://schemas.microsoft.com/office/drawing/2014/main" id="{8FE6323F-BEEF-A117-2CD2-B8CC5A25EA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7561" y="4087875"/>
              <a:ext cx="2763838" cy="207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5" descr="MPj04441510000[1]">
              <a:extLst>
                <a:ext uri="{FF2B5EF4-FFF2-40B4-BE49-F238E27FC236}">
                  <a16:creationId xmlns:a16="http://schemas.microsoft.com/office/drawing/2014/main" id="{1D474079-FC2C-E5D3-365A-BF6AE7D037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1400" y="4087875"/>
              <a:ext cx="1649850" cy="207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0">
              <a:extLst>
                <a:ext uri="{FF2B5EF4-FFF2-40B4-BE49-F238E27FC236}">
                  <a16:creationId xmlns:a16="http://schemas.microsoft.com/office/drawing/2014/main" id="{2B6C9C29-4E19-82DD-F1AC-29FCC7AA7EC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5012"/>
            <a:stretch/>
          </p:blipFill>
          <p:spPr bwMode="auto">
            <a:xfrm>
              <a:off x="5231249" y="4087875"/>
              <a:ext cx="2617351" cy="2073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2074860352"/>
      </p:ext>
    </p:extLst>
  </p:cSld>
  <p:clrMapOvr>
    <a:masterClrMapping/>
  </p:clrMapOvr>
  <p:transition spd="med">
    <p:wipe dir="r"/>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4239</TotalTime>
  <Words>728</Words>
  <Application>Microsoft Macintosh PowerPoint</Application>
  <PresentationFormat>On-screen Show (4:3)</PresentationFormat>
  <Paragraphs>92</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ＭＳ Ｐゴシック</vt:lpstr>
      <vt:lpstr>Arial</vt:lpstr>
      <vt:lpstr>Calibri</vt:lpstr>
      <vt:lpstr>Wingdings</vt:lpstr>
      <vt:lpstr>Office Theme</vt:lpstr>
      <vt:lpstr>PowerPoint Presentation</vt:lpstr>
      <vt:lpstr>PowerPoint Presentation</vt:lpstr>
      <vt:lpstr>Section 3: Looking Toward West Virginia’s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Our Beautiful Home</dc:title>
  <dc:subject>©2025 Clairmont Press</dc:subject>
  <dc:creator/>
  <cp:keywords/>
  <dc:description>Study presentation to accompany student textbook. </dc:description>
  <cp:lastModifiedBy>Emmett Mullins</cp:lastModifiedBy>
  <cp:revision>437</cp:revision>
  <dcterms:created xsi:type="dcterms:W3CDTF">2010-06-02T19:20:05Z</dcterms:created>
  <dcterms:modified xsi:type="dcterms:W3CDTF">2025-01-16T02:14:30Z</dcterms:modified>
  <cp:category/>
</cp:coreProperties>
</file>