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8" r:id="rId1"/>
  </p:sldMasterIdLst>
  <p:notesMasterIdLst>
    <p:notesMasterId r:id="rId11"/>
  </p:notesMasterIdLst>
  <p:handoutMasterIdLst>
    <p:handoutMasterId r:id="rId12"/>
  </p:handoutMasterIdLst>
  <p:sldIdLst>
    <p:sldId id="259" r:id="rId2"/>
    <p:sldId id="260" r:id="rId3"/>
    <p:sldId id="258" r:id="rId4"/>
    <p:sldId id="268" r:id="rId5"/>
    <p:sldId id="324" r:id="rId6"/>
    <p:sldId id="325" r:id="rId7"/>
    <p:sldId id="346" r:id="rId8"/>
    <p:sldId id="326" r:id="rId9"/>
    <p:sldId id="263" r:id="rId1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EFEF"/>
    <a:srgbClr val="E7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51"/>
    <p:restoredTop sz="94694"/>
  </p:normalViewPr>
  <p:slideViewPr>
    <p:cSldViewPr>
      <p:cViewPr varScale="1">
        <p:scale>
          <a:sx n="121" d="100"/>
          <a:sy n="121" d="100"/>
        </p:scale>
        <p:origin x="211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2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126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EDC8B8E-7EA8-EA42-ACD2-62B9225862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5BF167-B57E-8A4E-826F-D0F5370955A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D2B81EA-47DE-E349-97C0-6BD286CCEAAE}" type="datetimeFigureOut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EA5CDF-C5E7-4344-ADA1-6C659956FD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E86FC-04F6-E743-88AF-FEBFCBCF52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5E92D58-DEAC-1644-B679-E489D53444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CFF2ED3-B4B1-564C-AF92-4C6DE7CD730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2B7B95-1125-EC47-BCDA-2F9FD559E62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BB2FB47-3866-544B-8D7F-DD9900E395FD}" type="datetimeFigureOut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645F194-0352-2C47-A338-D2AB8971FE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98B95AA-25FE-3042-B9C0-03D1343D84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CAD4E8-A10B-0A4A-AA60-826AC4FB072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285D4D-FA69-654B-876E-5761CC1E86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020AA9F-A738-024B-AF77-5BD7E82EAB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D72E7643-10DC-DC4C-865F-89F6719A483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D523295A-90FE-BD40-89CD-977AB86069E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8D9F10AC-20D0-714C-8BA4-C93278D4EA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61531944-6651-584D-BD15-605CEB14CA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="1" u="sng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>
            <a:extLst>
              <a:ext uri="{FF2B5EF4-FFF2-40B4-BE49-F238E27FC236}">
                <a16:creationId xmlns:a16="http://schemas.microsoft.com/office/drawing/2014/main" id="{2C528A5E-C631-9847-8E47-11F17B4857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>
            <a:extLst>
              <a:ext uri="{FF2B5EF4-FFF2-40B4-BE49-F238E27FC236}">
                <a16:creationId xmlns:a16="http://schemas.microsoft.com/office/drawing/2014/main" id="{B047CE24-AA4A-2B45-A9EE-75D6B7129B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5A061A81-EAA7-2248-953E-D9BF3847E0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92724C39-BC90-6341-80AD-0D50FE0A7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5A061A81-EAA7-2248-953E-D9BF3847E0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92724C39-BC90-6341-80AD-0D50FE0A7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4557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5A061A81-EAA7-2248-953E-D9BF3847E0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92724C39-BC90-6341-80AD-0D50FE0A7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1532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5A061A81-EAA7-2248-953E-D9BF3847E0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92724C39-BC90-6341-80AD-0D50FE0A7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8511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5A061A81-EAA7-2248-953E-D9BF3847E0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92724C39-BC90-6341-80AD-0D50FE0A7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6774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>
            <a:extLst>
              <a:ext uri="{FF2B5EF4-FFF2-40B4-BE49-F238E27FC236}">
                <a16:creationId xmlns:a16="http://schemas.microsoft.com/office/drawing/2014/main" id="{225C04AE-CF9E-3D4C-8514-FC0D020A9A1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6" name="Notes Placeholder 2">
            <a:extLst>
              <a:ext uri="{FF2B5EF4-FFF2-40B4-BE49-F238E27FC236}">
                <a16:creationId xmlns:a16="http://schemas.microsoft.com/office/drawing/2014/main" id="{235C5D59-DF88-8047-AB12-AD09CA9A36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23D23-103C-4D4A-B5D6-9AFB5A5F4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49E75-FBCC-D848-82D5-A3D61B8F6AAA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C25D0-6699-3B4D-99D1-27E13BCDB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69069-A428-AE44-9F29-4DB26E190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44772-75C0-614F-A53B-0E5AFA62BD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995605"/>
      </p:ext>
    </p:extLst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5D30F-0ED2-1546-A34F-0B05CABEB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2B683-AF77-AE4F-9A27-4C1B9D21C8AD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19F54-A055-1A4F-87AA-1F2C3B3CA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D2C0F-9E50-7F42-BFC4-8D0A7EA07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7A732-9FCE-BD40-B9D3-77388167F7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488009"/>
      </p:ext>
    </p:extLst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C8812-312A-F34B-9B91-A63DBC018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A5808-C7FF-2646-A832-AF0ADF64793E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9F4A9-1AF7-E145-B941-9EA098626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A339B-5506-4E4D-84E8-496AFC824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84411-09A0-3740-9F94-5AE4CE4830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6329194"/>
      </p:ext>
    </p:extLst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itchFamily="2" charset="2"/>
              <a:buChar char="Ø"/>
              <a:defRPr/>
            </a:lvl1pPr>
            <a:lvl2pPr>
              <a:buFont typeface="Arial" pitchFamily="34" charset="0"/>
              <a:buChar char="•"/>
              <a:defRPr/>
            </a:lvl2pPr>
            <a:lvl3pPr>
              <a:buFont typeface="Wingdings" pitchFamily="2" charset="2"/>
              <a:buChar char="§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0E438D-0B5C-314D-9ED2-68B213A02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6C1CC-5EA4-2F41-82BE-0AF9822187DE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8118FC8-921B-724F-A804-22318D1B5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E36B0ED-0E43-7843-8D19-FF4AC260A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F41B4-6D46-8545-BA8F-3866849341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18924D8-5275-D3BF-3CC8-4D060436CC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6019800"/>
            <a:ext cx="762001" cy="76200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615050"/>
      </p:ext>
    </p:extLst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A8531-7658-6344-BA64-70247CB79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DE8FF-8A40-1E49-AECB-D81A7534263E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20F41-84D9-2E45-9F5F-1B76B6FB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3BD19-A66D-E845-A0BA-5084B4B0C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3E01E-CADD-2D46-A830-E6C4F215F3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7956463"/>
      </p:ext>
    </p:extLst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Font typeface="Wingdings" pitchFamily="2" charset="2"/>
              <a:buChar char="Ø"/>
              <a:defRPr sz="2800"/>
            </a:lvl1pPr>
            <a:lvl2pPr>
              <a:buFont typeface="Arial" pitchFamily="34" charset="0"/>
              <a:buChar char="•"/>
              <a:defRPr sz="2400"/>
            </a:lvl2pPr>
            <a:lvl3pPr>
              <a:buFont typeface="Wingdings" pitchFamily="2" charset="2"/>
              <a:buChar char="§"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buFont typeface="Wingdings" pitchFamily="2" charset="2"/>
              <a:buChar char="Ø"/>
              <a:defRPr sz="2800"/>
            </a:lvl1pPr>
            <a:lvl2pPr>
              <a:buFont typeface="Arial" pitchFamily="34" charset="0"/>
              <a:buChar char="•"/>
              <a:defRPr sz="2400"/>
            </a:lvl2pPr>
            <a:lvl3pPr>
              <a:buFont typeface="Wingdings" pitchFamily="2" charset="2"/>
              <a:buChar char="§"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E9DC3B64-F694-C741-A7B9-40143AA4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8249F-1931-8F44-A746-44632F8966E9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A710D50-BD0D-914B-8DCE-F8E68FC9E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495984A5-488F-0340-BE71-C4A6D557F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C7A77-7402-ED4C-B7D1-88DEB91357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4147509A-61F6-2F32-3828-683CBF6B82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6019800"/>
            <a:ext cx="762001" cy="76200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285598"/>
      </p:ext>
    </p:extLst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buFont typeface="Wingdings" pitchFamily="2" charset="2"/>
              <a:buChar char="Ø"/>
              <a:defRPr sz="2000"/>
            </a:lvl2pPr>
            <a:lvl3pPr>
              <a:buFont typeface="Wingdings" pitchFamily="2" charset="2"/>
              <a:buChar char="§"/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9C5BE30-1489-6A4C-9723-10068251C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FFBE8-67FE-DC49-8315-16EFC8695FA6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B390090-4F30-3E4C-995B-D425A5C14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4D49245-C0B2-0B48-888C-FE5466C22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E8BCB-7D74-754E-A3E2-B800515580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6C9533A3-4DBB-C300-F506-E5B215CAA7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6019800"/>
            <a:ext cx="762001" cy="76200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510105"/>
      </p:ext>
    </p:extLst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028EB43-8494-0142-868D-23A5BAFDA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3DC7F-124E-8F4F-807A-51BFDA0A088C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E202E66-CD45-1B49-BB3D-E000DC859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F7DED2-4EFF-0049-8A62-860D813A0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1D8FF-9C4C-4D4D-97FB-E59114088B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0039882"/>
      </p:ext>
    </p:extLst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E930EA8-4DF2-EB4B-91D6-776D9F265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898FC-1AE7-1C42-BA1C-3AF7F1FC5954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0595D1D-C52F-4A4B-A029-938C66D77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C15CDBA-5F44-6B4F-9AB9-854B2EDA6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B374C-15EE-0948-A419-131489020D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7680798"/>
      </p:ext>
    </p:extLst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539768C-C447-AB42-B481-8F3B4D209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BACF8-CA13-6745-B779-289C479BFCB8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8817332-D123-BD4E-80B5-3D61C1ED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F806BBD-8D46-1341-8C7A-00E6CD46E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B2383-C5C1-574C-A594-79185F7429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4193901"/>
      </p:ext>
    </p:extLst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4ACE9C4-F629-2A40-A47F-53D3550D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CBEA6-D56D-6344-8B8B-0C76DF8DF9E3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5411705-E96E-B644-A4FB-A85EB5203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5EF683-6C74-8D45-8553-587E0EA23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AAEE9-407C-7749-B065-2C22FE0573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4382044"/>
      </p:ext>
    </p:extLst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AA4F531-2885-364D-BE41-5DE58390B21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14F68B1-6921-3345-88D3-EA5C14EEAD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3DCCD-1776-1447-A86F-E07231B7D2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299EE6B-C19E-0644-BBAE-CB1B202A491A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24205-9F5A-E741-A92A-B8362CAC1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BA53D-4526-5847-96B1-385196915B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5840E49-68D3-1E47-B895-10681E47FD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51" r:id="rId2"/>
    <p:sldLayoutId id="2147483843" r:id="rId3"/>
    <p:sldLayoutId id="2147483852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ransition spd="med">
    <p:wipe dir="r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hyperlink" Target="http://upload.wikimedia.org/wikipedia/en/a/ac/Spice_Girls_in_Toronto,_Ontario.jpg" TargetMode="External"/><Relationship Id="rId4" Type="http://schemas.openxmlformats.org/officeDocument/2006/relationships/image" Target="../media/image15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72054D-B4D4-DD42-B042-57558BB855A3}"/>
              </a:ext>
            </a:extLst>
          </p:cNvPr>
          <p:cNvSpPr txBox="1"/>
          <p:nvPr/>
        </p:nvSpPr>
        <p:spPr>
          <a:xfrm>
            <a:off x="1600200" y="5043865"/>
            <a:ext cx="7543800" cy="1569660"/>
          </a:xfrm>
          <a:prstGeom prst="rect">
            <a:avLst/>
          </a:prstGeom>
          <a:noFill/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Chapter 17: As One Century</a:t>
            </a:r>
            <a:b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</a:b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Ends, Another Begins</a:t>
            </a:r>
          </a:p>
          <a:p>
            <a:pPr algn="r" eaLnBrk="1" hangingPunct="1">
              <a:defRPr/>
            </a:pP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STUDY PRESENTATION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5A312407-B158-1D48-BF57-2EE4B40DE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6613525"/>
            <a:ext cx="16002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altLang="en-US" sz="1000" dirty="0">
                <a:solidFill>
                  <a:srgbClr val="D9D9D9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Arial" panose="020B0604020202020204" pitchFamily="34" charset="0"/>
              </a:rPr>
              <a:t>© 2025 Clairmont Press</a:t>
            </a:r>
          </a:p>
        </p:txBody>
      </p:sp>
      <p:sp>
        <p:nvSpPr>
          <p:cNvPr id="15366" name="TextBox 2">
            <a:extLst>
              <a:ext uri="{FF2B5EF4-FFF2-40B4-BE49-F238E27FC236}">
                <a16:creationId xmlns:a16="http://schemas.microsoft.com/office/drawing/2014/main" id="{80A1CD7B-A904-1844-BEDD-4DA253826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8963" y="63690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C547B3-6808-87B8-2928-4EAAAD3902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908304"/>
            <a:ext cx="9144001" cy="2360705"/>
          </a:xfrm>
          <a:prstGeom prst="rect">
            <a:avLst/>
          </a:prstGeom>
          <a:effectLst>
            <a:glow>
              <a:schemeClr val="bg1">
                <a:alpha val="50000"/>
              </a:schemeClr>
            </a:glow>
            <a:outerShdw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BDF875-F7CE-9471-2827-0E6BE7AB3594}"/>
              </a:ext>
            </a:extLst>
          </p:cNvPr>
          <p:cNvSpPr txBox="1"/>
          <p:nvPr/>
        </p:nvSpPr>
        <p:spPr>
          <a:xfrm>
            <a:off x="5334000" y="-2977"/>
            <a:ext cx="3810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dirty="0">
                <a:solidFill>
                  <a:schemeClr val="bg1"/>
                </a:solidFill>
                <a:effectLst/>
                <a:latin typeface="+mn-lt"/>
              </a:rPr>
              <a:t>The Grist Mill in Babcock State Park, West Virginia</a:t>
            </a:r>
            <a:endParaRPr lang="en-US" sz="14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E85ED0-F66E-7342-8820-C6887CDF4A5D}"/>
              </a:ext>
            </a:extLst>
          </p:cNvPr>
          <p:cNvSpPr/>
          <p:nvPr/>
        </p:nvSpPr>
        <p:spPr>
          <a:xfrm>
            <a:off x="165704" y="6104928"/>
            <a:ext cx="5701696" cy="448271"/>
          </a:xfrm>
          <a:prstGeom prst="rect">
            <a:avLst/>
          </a:prstGeom>
          <a:solidFill>
            <a:srgbClr val="10253F">
              <a:alpha val="81961"/>
            </a:srgb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4CEA68-56DC-C747-86CF-FB0234B06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04" y="6104929"/>
            <a:ext cx="57016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DCE6F2"/>
                </a:solidFill>
              </a:rPr>
              <a:t>Section 1: </a:t>
            </a:r>
            <a:r>
              <a:rPr lang="en-US" altLang="en-US" sz="2000" b="1" dirty="0">
                <a:solidFill>
                  <a:srgbClr val="DCE6F2"/>
                </a:solidFill>
                <a:hlinkClick r:id="rId4" action="ppaction://hlinksldjump"/>
              </a:rPr>
              <a:t>Changes in Lifestyle</a:t>
            </a:r>
            <a:endParaRPr lang="en-US" altLang="en-US" sz="2000" b="1" dirty="0">
              <a:solidFill>
                <a:srgbClr val="DCE6F2"/>
              </a:solidFill>
            </a:endParaRPr>
          </a:p>
        </p:txBody>
      </p:sp>
      <p:sp>
        <p:nvSpPr>
          <p:cNvPr id="17414" name="Slide Number Placeholder 4">
            <a:extLst>
              <a:ext uri="{FF2B5EF4-FFF2-40B4-BE49-F238E27FC236}">
                <a16:creationId xmlns:a16="http://schemas.microsoft.com/office/drawing/2014/main" id="{0F270598-F8B4-BE48-8371-F9E7ABCF2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75EE62E-1818-8046-95DE-99AB44846A3D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E2D2FB-398E-2BA5-7C5D-2974E293CA8D}"/>
              </a:ext>
            </a:extLst>
          </p:cNvPr>
          <p:cNvSpPr txBox="1"/>
          <p:nvPr/>
        </p:nvSpPr>
        <p:spPr>
          <a:xfrm>
            <a:off x="5486400" y="-2977"/>
            <a:ext cx="3657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dirty="0">
                <a:solidFill>
                  <a:schemeClr val="bg1"/>
                </a:solidFill>
                <a:effectLst/>
                <a:latin typeface="+mn-lt"/>
              </a:rPr>
              <a:t> West Virginia State Capitol building, Charleston</a:t>
            </a:r>
            <a:endParaRPr lang="en-US" sz="14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98D29-5333-4B4D-80AA-F6FE23CB0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66900"/>
            <a:ext cx="8229600" cy="3124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60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Section 1:</a:t>
            </a:r>
            <a:b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</a:b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Changes in Lifestyle</a:t>
            </a:r>
          </a:p>
        </p:txBody>
      </p:sp>
      <p:sp>
        <p:nvSpPr>
          <p:cNvPr id="19460" name="Slide Number Placeholder 4">
            <a:extLst>
              <a:ext uri="{FF2B5EF4-FFF2-40B4-BE49-F238E27FC236}">
                <a16:creationId xmlns:a16="http://schemas.microsoft.com/office/drawing/2014/main" id="{D49403D1-798E-E34D-A912-06FD606EC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AAB7C4A-4AF1-9949-9EF2-F5BBA6783539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4">
            <a:extLst>
              <a:ext uri="{FF2B5EF4-FFF2-40B4-BE49-F238E27FC236}">
                <a16:creationId xmlns:a16="http://schemas.microsoft.com/office/drawing/2014/main" id="{9F9D9DEA-F442-B647-8A75-8E5EEE1C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BEBF0-A328-CF40-9E91-107E9AD13BA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E593471-5F07-5B67-C103-20FDB0508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9856" y="518566"/>
            <a:ext cx="254428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latin typeface="+mn-lt"/>
              </a:rPr>
              <a:t>The 1980s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A943960-CF21-209B-A060-DD899BE38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026" y="1289953"/>
            <a:ext cx="8291945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 eaLnBrk="1" hangingPunct="1">
              <a:buFont typeface="Wingdings" pitchFamily="2" charset="2"/>
              <a:buChar char="Ø"/>
            </a:pPr>
            <a:r>
              <a:rPr lang="en-US" sz="2800" dirty="0">
                <a:latin typeface="+mn-lt"/>
              </a:rPr>
              <a:t>The Impact of the Computer</a:t>
            </a:r>
          </a:p>
          <a:p>
            <a:pPr marL="914400" lvl="1" indent="-457200" eaLnBrk="1" hangingPunct="1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Increased communication</a:t>
            </a:r>
          </a:p>
          <a:p>
            <a:pPr marL="914400" lvl="1" indent="-457200" eaLnBrk="1" hangingPunct="1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Reduced unemployment in rural areas</a:t>
            </a:r>
          </a:p>
          <a:p>
            <a:pPr marL="914400" lvl="1" indent="-457200" eaLnBrk="1" hangingPunct="1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Ushered in the age of electronic games</a:t>
            </a:r>
          </a:p>
          <a:p>
            <a:pPr marL="914400" lvl="1" indent="-457200" eaLnBrk="1" hangingPunct="1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Internet</a:t>
            </a:r>
            <a:endParaRPr lang="en-US" sz="2800" dirty="0">
              <a:latin typeface="+mn-lt"/>
            </a:endParaRPr>
          </a:p>
          <a:p>
            <a:pPr marL="457200" indent="-457200" eaLnBrk="1" hangingPunct="1">
              <a:buFont typeface="Wingdings" pitchFamily="2" charset="2"/>
              <a:buChar char="Ø"/>
            </a:pPr>
            <a:r>
              <a:rPr lang="en-US" sz="2800" dirty="0">
                <a:latin typeface="+mn-lt"/>
              </a:rPr>
              <a:t>Other Advancements in Computer Technology</a:t>
            </a:r>
          </a:p>
          <a:p>
            <a:pPr marL="914400" lvl="1" indent="-457200" eaLnBrk="1" hangingPunct="1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Replaced Cash Registers</a:t>
            </a:r>
          </a:p>
          <a:p>
            <a:pPr marL="914400" lvl="1" indent="-457200" eaLnBrk="1" hangingPunct="1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Transformed banking (ATMS)</a:t>
            </a:r>
          </a:p>
          <a:p>
            <a:pPr marL="914400" lvl="1" indent="-457200" eaLnBrk="1" hangingPunct="1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Fax machines</a:t>
            </a:r>
          </a:p>
          <a:p>
            <a:pPr marL="914400" lvl="1" indent="-457200" eaLnBrk="1" hangingPunct="1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Scanners</a:t>
            </a:r>
          </a:p>
          <a:p>
            <a:pPr marL="914400" lvl="1" indent="-457200" eaLnBrk="1" hangingPunct="1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Cellular telephones</a:t>
            </a:r>
            <a:endParaRPr lang="en-US" sz="2800" dirty="0">
              <a:latin typeface="+mn-lt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E1AD8108-B4BA-A8C7-0AF6-40316A157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7639" y="3911070"/>
            <a:ext cx="2438400" cy="175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Picture 15" descr="MCj04158580000[1]">
            <a:extLst>
              <a:ext uri="{FF2B5EF4-FFF2-40B4-BE49-F238E27FC236}">
                <a16:creationId xmlns:a16="http://schemas.microsoft.com/office/drawing/2014/main" id="{DC89EC78-3DA5-3EC3-3EFF-3C617B6D3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762000"/>
            <a:ext cx="1878503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 descr="MPj04410510000[1]">
            <a:extLst>
              <a:ext uri="{FF2B5EF4-FFF2-40B4-BE49-F238E27FC236}">
                <a16:creationId xmlns:a16="http://schemas.microsoft.com/office/drawing/2014/main" id="{BBAAB11F-1F97-DCF3-D7D6-6975520557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20" t="29072" r="16151" b="-2"/>
          <a:stretch/>
        </p:blipFill>
        <p:spPr bwMode="auto">
          <a:xfrm>
            <a:off x="4343400" y="4848754"/>
            <a:ext cx="167322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4">
            <a:extLst>
              <a:ext uri="{FF2B5EF4-FFF2-40B4-BE49-F238E27FC236}">
                <a16:creationId xmlns:a16="http://schemas.microsoft.com/office/drawing/2014/main" id="{9F9D9DEA-F442-B647-8A75-8E5EEE1C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BEBF0-A328-CF40-9E91-107E9AD13BA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BBB91DC7-A627-5202-BF39-5F504AAFA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273049"/>
            <a:ext cx="8305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 dirty="0">
                <a:latin typeface="+mn-lt"/>
              </a:rPr>
              <a:t>Other Symbols of the 1980s</a:t>
            </a: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FE19E5C0-4CD2-9030-67D1-B6891147A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5624" y="1923180"/>
            <a:ext cx="2227263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400BEA98-8BDB-113C-097D-AE4AE771C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3113" y="1838855"/>
            <a:ext cx="123825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D8036A9A-A426-0111-4F7D-73D3D5E94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144" y="1838855"/>
            <a:ext cx="126206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Rectangle 13">
            <a:extLst>
              <a:ext uri="{FF2B5EF4-FFF2-40B4-BE49-F238E27FC236}">
                <a16:creationId xmlns:a16="http://schemas.microsoft.com/office/drawing/2014/main" id="{A4FB341C-3FE2-7557-B2E3-4246C7271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5635" y="3882229"/>
            <a:ext cx="10727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b="1" dirty="0">
                <a:latin typeface="+mn-lt"/>
              </a:rPr>
              <a:t>Music</a:t>
            </a:r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ED817E72-B318-4F50-4045-9E1B9C9D5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8689" y="1295400"/>
            <a:ext cx="16539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b="1" dirty="0">
                <a:latin typeface="+mn-lt"/>
              </a:rPr>
              <a:t>Television</a:t>
            </a:r>
          </a:p>
        </p:txBody>
      </p:sp>
      <p:sp>
        <p:nvSpPr>
          <p:cNvPr id="9" name="Text Box 15">
            <a:extLst>
              <a:ext uri="{FF2B5EF4-FFF2-40B4-BE49-F238E27FC236}">
                <a16:creationId xmlns:a16="http://schemas.microsoft.com/office/drawing/2014/main" id="{E4CEA5C7-C1F6-7881-8B64-EE56CF3D9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356" y="1226610"/>
            <a:ext cx="152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>
                <a:latin typeface="+mn-lt"/>
              </a:rPr>
              <a:t>Movies</a:t>
            </a:r>
          </a:p>
        </p:txBody>
      </p:sp>
      <p:pic>
        <p:nvPicPr>
          <p:cNvPr id="10" name="Picture 16">
            <a:extLst>
              <a:ext uri="{FF2B5EF4-FFF2-40B4-BE49-F238E27FC236}">
                <a16:creationId xmlns:a16="http://schemas.microsoft.com/office/drawing/2014/main" id="{F2111FE3-B269-D0CF-AE1A-9A7572295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50" t="10725" r="4167" b="10077"/>
          <a:stretch>
            <a:fillRect/>
          </a:stretch>
        </p:blipFill>
        <p:spPr bwMode="auto">
          <a:xfrm>
            <a:off x="2133600" y="4432300"/>
            <a:ext cx="2438400" cy="158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" name="Rectangle 17">
            <a:extLst>
              <a:ext uri="{FF2B5EF4-FFF2-40B4-BE49-F238E27FC236}">
                <a16:creationId xmlns:a16="http://schemas.microsoft.com/office/drawing/2014/main" id="{7BE57595-3CB1-7199-2AC5-0A05B8402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442507"/>
            <a:ext cx="233441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400" dirty="0">
                <a:latin typeface="+mn-lt"/>
              </a:rPr>
              <a:t>Madonna, Michael Jackson, Stevie Wonder, Kenny Rogers</a:t>
            </a:r>
          </a:p>
        </p:txBody>
      </p:sp>
      <p:pic>
        <p:nvPicPr>
          <p:cNvPr id="12" name="Picture 4" descr="Alfintro.jpg">
            <a:extLst>
              <a:ext uri="{FF2B5EF4-FFF2-40B4-BE49-F238E27FC236}">
                <a16:creationId xmlns:a16="http://schemas.microsoft.com/office/drawing/2014/main" id="{4DD00854-DFAA-96A4-FA2D-796904768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6314" y="1923180"/>
            <a:ext cx="2111562" cy="1469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8741568"/>
      </p:ext>
    </p:extLst>
  </p:cSld>
  <p:clrMapOvr>
    <a:masterClrMapping/>
  </p:clrMapOvr>
  <p:transition spd="med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4">
            <a:extLst>
              <a:ext uri="{FF2B5EF4-FFF2-40B4-BE49-F238E27FC236}">
                <a16:creationId xmlns:a16="http://schemas.microsoft.com/office/drawing/2014/main" id="{9F9D9DEA-F442-B647-8A75-8E5EEE1C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BEBF0-A328-CF40-9E91-107E9AD13BA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7" name="Picture 7" descr="MPj03863060000[1]">
            <a:extLst>
              <a:ext uri="{FF2B5EF4-FFF2-40B4-BE49-F238E27FC236}">
                <a16:creationId xmlns:a16="http://schemas.microsoft.com/office/drawing/2014/main" id="{01C702CE-D6D6-FE27-B2B9-CA14F3418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7171" y="518566"/>
            <a:ext cx="2590800" cy="174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75C38E64-BFEC-9E71-3793-97AEBBC3A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9856" y="518566"/>
            <a:ext cx="254428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latin typeface="+mn-lt"/>
              </a:rPr>
              <a:t>The 1990s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B38D47AB-E608-03F0-362D-47C8F897B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026" y="1289953"/>
            <a:ext cx="8291945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 eaLnBrk="1" hangingPunct="1">
              <a:buFont typeface="Wingdings" pitchFamily="2" charset="2"/>
              <a:buChar char="Ø"/>
            </a:pPr>
            <a:r>
              <a:rPr lang="en-US" sz="2800" dirty="0">
                <a:latin typeface="+mn-lt"/>
              </a:rPr>
              <a:t>The Impact of Technology</a:t>
            </a:r>
          </a:p>
          <a:p>
            <a:pPr marL="914400" lvl="1" indent="-457200" eaLnBrk="1" hangingPunct="1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Introduction of the World Wide Web</a:t>
            </a:r>
          </a:p>
          <a:p>
            <a:pPr marL="914400" lvl="1" indent="-457200" eaLnBrk="1" hangingPunct="1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Email</a:t>
            </a:r>
            <a:endParaRPr lang="en-US" sz="2800" dirty="0">
              <a:latin typeface="+mn-lt"/>
            </a:endParaRPr>
          </a:p>
          <a:p>
            <a:pPr marL="457200" indent="-457200" eaLnBrk="1" hangingPunct="1">
              <a:buFont typeface="Wingdings" pitchFamily="2" charset="2"/>
              <a:buChar char="Ø"/>
            </a:pPr>
            <a:r>
              <a:rPr lang="en-US" sz="2800" dirty="0">
                <a:latin typeface="+mn-lt"/>
              </a:rPr>
              <a:t>Other Symbols of the 1990s</a:t>
            </a: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EF7368BD-B895-E90E-3FBF-301FEFE7D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599" y="3681574"/>
            <a:ext cx="1700213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" name="Picture 11" descr="File:Spice Girls in Toronto, Ontario.jpg">
            <a:hlinkClick r:id="rId5"/>
            <a:extLst>
              <a:ext uri="{FF2B5EF4-FFF2-40B4-BE49-F238E27FC236}">
                <a16:creationId xmlns:a16="http://schemas.microsoft.com/office/drawing/2014/main" id="{4E249BCD-1DC4-DD53-06C1-C41BEBF6E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3371" y="3659832"/>
            <a:ext cx="2514600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2">
            <a:extLst>
              <a:ext uri="{FF2B5EF4-FFF2-40B4-BE49-F238E27FC236}">
                <a16:creationId xmlns:a16="http://schemas.microsoft.com/office/drawing/2014/main" id="{48AD8675-BAEC-137C-9512-C1960A120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5948" y="3177371"/>
            <a:ext cx="25120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 b="1" dirty="0">
                <a:latin typeface="+mn-lt"/>
              </a:rPr>
              <a:t>Television/Movies</a:t>
            </a: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AC7445E0-0AE2-C9E3-11FC-7337EF8B4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9524" y="3177370"/>
            <a:ext cx="94609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latin typeface="+mn-lt"/>
              </a:rPr>
              <a:t>Music</a:t>
            </a:r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112E5A96-11D8-0011-F341-E58D293515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737" y="3198167"/>
            <a:ext cx="22139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latin typeface="+mn-lt"/>
              </a:rPr>
              <a:t>Grunge clothing</a:t>
            </a:r>
          </a:p>
        </p:txBody>
      </p:sp>
      <p:sp>
        <p:nvSpPr>
          <p:cNvPr id="20" name="Text Box 15">
            <a:extLst>
              <a:ext uri="{FF2B5EF4-FFF2-40B4-BE49-F238E27FC236}">
                <a16:creationId xmlns:a16="http://schemas.microsoft.com/office/drawing/2014/main" id="{6747C496-DCBF-174B-7367-41248128D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897" y="3779999"/>
            <a:ext cx="23622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dirty="0">
                <a:latin typeface="+mn-lt"/>
              </a:rPr>
              <a:t>Everybody Loves Raymond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400" dirty="0">
                <a:latin typeface="+mn-lt"/>
              </a:rPr>
              <a:t>The Golden Girls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400" dirty="0">
                <a:latin typeface="+mn-lt"/>
              </a:rPr>
              <a:t>Star Wars</a:t>
            </a:r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3CFFD641-8B0F-CF82-3434-85D0C064D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8645" y="5890478"/>
            <a:ext cx="18478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2400">
                <a:latin typeface="+mn-lt"/>
              </a:rPr>
              <a:t>The Spice Girls</a:t>
            </a:r>
          </a:p>
        </p:txBody>
      </p:sp>
    </p:spTree>
    <p:extLst>
      <p:ext uri="{BB962C8B-B14F-4D97-AF65-F5344CB8AC3E}">
        <p14:creationId xmlns:p14="http://schemas.microsoft.com/office/powerpoint/2010/main" val="552968276"/>
      </p:ext>
    </p:extLst>
  </p:cSld>
  <p:clrMapOvr>
    <a:masterClrMapping/>
  </p:clrMapOvr>
  <p:transition spd="med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4">
            <a:extLst>
              <a:ext uri="{FF2B5EF4-FFF2-40B4-BE49-F238E27FC236}">
                <a16:creationId xmlns:a16="http://schemas.microsoft.com/office/drawing/2014/main" id="{9F9D9DEA-F442-B647-8A75-8E5EEE1C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BEBF0-A328-CF40-9E91-107E9AD13BA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E593471-5F07-5B67-C103-20FDB0508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0781" y="304800"/>
            <a:ext cx="400244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latin typeface="+mn-lt"/>
              </a:rPr>
              <a:t>The 21</a:t>
            </a:r>
            <a:r>
              <a:rPr lang="en-US" sz="4400" b="1" baseline="30000" dirty="0">
                <a:latin typeface="+mn-lt"/>
              </a:rPr>
              <a:t>st</a:t>
            </a:r>
            <a:r>
              <a:rPr lang="en-US" sz="4400" b="1" dirty="0">
                <a:latin typeface="+mn-lt"/>
              </a:rPr>
              <a:t> Century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A943960-CF21-209B-A060-DD899BE38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026" y="1076187"/>
            <a:ext cx="8291945" cy="538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 eaLnBrk="1" hangingPunct="1">
              <a:buFont typeface="Wingdings" pitchFamily="2" charset="2"/>
              <a:buChar char="Ø"/>
            </a:pPr>
            <a:r>
              <a:rPr lang="en-US" sz="2800" dirty="0">
                <a:latin typeface="+mn-lt"/>
              </a:rPr>
              <a:t>The Impact of Technology</a:t>
            </a:r>
          </a:p>
          <a:p>
            <a:pPr marL="914400" lvl="1" indent="-457200" eaLnBrk="1" hangingPunct="1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Digital electronics</a:t>
            </a:r>
          </a:p>
          <a:p>
            <a:pPr marL="914400" lvl="1" indent="-457200" eaLnBrk="1" hangingPunct="1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Multi-use mobile phones</a:t>
            </a:r>
          </a:p>
          <a:p>
            <a:pPr marL="914400" lvl="1" indent="-457200" eaLnBrk="1" hangingPunct="1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GPS</a:t>
            </a:r>
          </a:p>
          <a:p>
            <a:pPr marL="914400" lvl="1" indent="-457200" eaLnBrk="1" hangingPunct="1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High Definition TV</a:t>
            </a:r>
          </a:p>
          <a:p>
            <a:pPr marL="914400" lvl="1" indent="-457200" eaLnBrk="1" hangingPunct="1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Blu Ray</a:t>
            </a:r>
            <a:endParaRPr lang="en-US" sz="2800" dirty="0">
              <a:latin typeface="+mn-lt"/>
            </a:endParaRPr>
          </a:p>
          <a:p>
            <a:pPr marL="457200" indent="-457200" eaLnBrk="1" hangingPunct="1">
              <a:buFont typeface="Wingdings" pitchFamily="2" charset="2"/>
              <a:buChar char="Ø"/>
            </a:pPr>
            <a:r>
              <a:rPr lang="en-US" sz="2800" dirty="0">
                <a:latin typeface="+mn-lt"/>
              </a:rPr>
              <a:t>Social Networking</a:t>
            </a:r>
          </a:p>
          <a:p>
            <a:pPr marL="914400" lvl="1" indent="-457200" eaLnBrk="1" hangingPunct="1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Blogs</a:t>
            </a:r>
          </a:p>
          <a:p>
            <a:pPr marL="914400" lvl="1" indent="-457200" eaLnBrk="1" hangingPunct="1">
              <a:buFont typeface="Arial" panose="020B0604020202020204" pitchFamily="34" charset="0"/>
              <a:buChar char="•"/>
            </a:pPr>
            <a:r>
              <a:rPr lang="en-US" sz="2400" dirty="0" err="1">
                <a:latin typeface="+mn-lt"/>
              </a:rPr>
              <a:t>MySpace</a:t>
            </a:r>
            <a:endParaRPr lang="en-US" sz="2400" dirty="0">
              <a:latin typeface="+mn-lt"/>
            </a:endParaRPr>
          </a:p>
          <a:p>
            <a:pPr marL="914400" lvl="1" indent="-457200" eaLnBrk="1" hangingPunct="1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Facebook</a:t>
            </a:r>
          </a:p>
          <a:p>
            <a:pPr marL="914400" lvl="1" indent="-457200" eaLnBrk="1" hangingPunct="1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Twitter (X)</a:t>
            </a:r>
          </a:p>
          <a:p>
            <a:pPr marL="914400" lvl="1" indent="-457200" eaLnBrk="1" hangingPunct="1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Instagram</a:t>
            </a:r>
          </a:p>
          <a:p>
            <a:pPr marL="914400" lvl="1" indent="-457200" eaLnBrk="1" hangingPunct="1">
              <a:buFont typeface="Arial" panose="020B0604020202020204" pitchFamily="34" charset="0"/>
              <a:buChar char="•"/>
            </a:pPr>
            <a:r>
              <a:rPr lang="en-US" sz="2400" dirty="0" err="1">
                <a:latin typeface="+mn-lt"/>
              </a:rPr>
              <a:t>Snapshat</a:t>
            </a:r>
            <a:endParaRPr lang="en-US" sz="2400" dirty="0">
              <a:latin typeface="+mn-lt"/>
            </a:endParaRPr>
          </a:p>
          <a:p>
            <a:pPr marL="914400" lvl="1" indent="-457200" eaLnBrk="1" hangingPunct="1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Discord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BAA0FF4E-3A42-6105-6CDC-04C04A66B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5784" y="3272025"/>
            <a:ext cx="24384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7BCAB55E-4E09-1CE7-91FC-B13B86A18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4246562"/>
            <a:ext cx="2362200" cy="210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D746DF26-4CA0-CF39-71E0-4509CB60A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9957" y="814148"/>
            <a:ext cx="2066925" cy="217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0917141"/>
      </p:ext>
    </p:extLst>
  </p:cSld>
  <p:clrMapOvr>
    <a:masterClrMapping/>
  </p:clrMapOvr>
  <p:transition spd="med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4">
            <a:extLst>
              <a:ext uri="{FF2B5EF4-FFF2-40B4-BE49-F238E27FC236}">
                <a16:creationId xmlns:a16="http://schemas.microsoft.com/office/drawing/2014/main" id="{9F9D9DEA-F442-B647-8A75-8E5EEE1C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BEBF0-A328-CF40-9E91-107E9AD13BA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350AAA-EC6B-F165-4C1F-17285E386E12}"/>
              </a:ext>
            </a:extLst>
          </p:cNvPr>
          <p:cNvSpPr txBox="1"/>
          <p:nvPr/>
        </p:nvSpPr>
        <p:spPr>
          <a:xfrm>
            <a:off x="3464709" y="6352143"/>
            <a:ext cx="2214581" cy="369332"/>
          </a:xfrm>
          <a:prstGeom prst="rect">
            <a:avLst/>
          </a:prstGeom>
          <a:noFill/>
          <a:effectLst>
            <a:softEdge rad="31750"/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hlinkClick r:id="rId3" action="ppaction://hlinksldjump"/>
              </a:rPr>
              <a:t>Return to Main Menu</a:t>
            </a:r>
            <a:endParaRPr lang="en-US" dirty="0">
              <a:latin typeface="+mn-lt"/>
              <a:ea typeface="+mn-ea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C7914704-9520-61B6-1BBB-4E3549713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93" y="257671"/>
            <a:ext cx="878141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latin typeface="+mn-lt"/>
              </a:rPr>
              <a:t>Other Symbols of the 21</a:t>
            </a:r>
            <a:r>
              <a:rPr lang="en-US" sz="4400" b="1" baseline="30000" dirty="0">
                <a:latin typeface="+mn-lt"/>
              </a:rPr>
              <a:t>st</a:t>
            </a:r>
            <a:r>
              <a:rPr lang="en-US" sz="4400" b="1" dirty="0">
                <a:latin typeface="+mn-lt"/>
              </a:rPr>
              <a:t> Century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C37E2B3-B2B9-2978-95BA-BE7E0CC00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498" y="2913800"/>
            <a:ext cx="114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800" b="1" dirty="0">
                <a:latin typeface="+mn-lt"/>
              </a:rPr>
              <a:t>Dress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C1EBF97D-6220-0221-9638-370677417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307" y="4562845"/>
            <a:ext cx="17526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800" b="1" dirty="0">
                <a:latin typeface="+mn-lt"/>
              </a:rPr>
              <a:t>Music</a:t>
            </a:r>
          </a:p>
          <a:p>
            <a:pPr algn="ctr" eaLnBrk="1" hangingPunct="1"/>
            <a:r>
              <a:rPr lang="en-US" sz="2400" dirty="0">
                <a:latin typeface="+mn-lt"/>
              </a:rPr>
              <a:t>Maroon Five</a:t>
            </a:r>
          </a:p>
          <a:p>
            <a:pPr algn="ctr" eaLnBrk="1" hangingPunct="1"/>
            <a:r>
              <a:rPr lang="en-US" sz="2400" dirty="0">
                <a:latin typeface="+mn-lt"/>
              </a:rPr>
              <a:t>Brad Paisley</a:t>
            </a:r>
          </a:p>
          <a:p>
            <a:pPr algn="ctr" eaLnBrk="1" hangingPunct="1"/>
            <a:r>
              <a:rPr lang="en-US" sz="2400" dirty="0">
                <a:latin typeface="+mn-lt"/>
              </a:rPr>
              <a:t>Beyonce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EFE60FF8-B371-D013-B3A4-57CB781C3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316027"/>
            <a:ext cx="2708415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800" b="1" dirty="0">
                <a:latin typeface="+mn-lt"/>
              </a:rPr>
              <a:t>Television</a:t>
            </a:r>
          </a:p>
          <a:p>
            <a:pPr algn="ctr" eaLnBrk="1" hangingPunct="1"/>
            <a:r>
              <a:rPr lang="en-US" sz="2400" dirty="0">
                <a:latin typeface="+mn-lt"/>
              </a:rPr>
              <a:t>American Idol</a:t>
            </a:r>
          </a:p>
          <a:p>
            <a:pPr algn="ctr" eaLnBrk="1" hangingPunct="1"/>
            <a:r>
              <a:rPr lang="en-US" sz="2400" dirty="0">
                <a:latin typeface="+mn-lt"/>
              </a:rPr>
              <a:t>Survivor</a:t>
            </a:r>
          </a:p>
          <a:p>
            <a:pPr algn="ctr" eaLnBrk="1" hangingPunct="1"/>
            <a:r>
              <a:rPr lang="en-US" sz="2400" dirty="0">
                <a:latin typeface="+mn-lt"/>
              </a:rPr>
              <a:t>The Amazing Race</a:t>
            </a:r>
          </a:p>
          <a:p>
            <a:pPr algn="ctr" eaLnBrk="1" hangingPunct="1"/>
            <a:r>
              <a:rPr lang="en-US" sz="2400" dirty="0">
                <a:latin typeface="+mn-lt"/>
              </a:rPr>
              <a:t>NCIS</a:t>
            </a:r>
          </a:p>
          <a:p>
            <a:pPr algn="ctr" eaLnBrk="1" hangingPunct="1"/>
            <a:r>
              <a:rPr lang="en-US" sz="2400" dirty="0">
                <a:latin typeface="+mn-lt"/>
              </a:rPr>
              <a:t>The Good Doctor</a:t>
            </a:r>
          </a:p>
          <a:p>
            <a:pPr algn="ctr" eaLnBrk="1" hangingPunct="1"/>
            <a:r>
              <a:rPr lang="en-US" sz="2400" dirty="0">
                <a:latin typeface="+mn-lt"/>
              </a:rPr>
              <a:t>Young Sheldon</a:t>
            </a:r>
          </a:p>
          <a:p>
            <a:pPr algn="ctr" eaLnBrk="1" hangingPunct="1"/>
            <a:r>
              <a:rPr lang="en-US" sz="2400" dirty="0">
                <a:latin typeface="+mn-lt"/>
              </a:rPr>
              <a:t>Game of Thrones</a:t>
            </a:r>
            <a:endParaRPr lang="en-US" sz="2000" b="1" dirty="0">
              <a:latin typeface="+mn-lt"/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84E7F09D-A664-862F-5F45-1E5C5C97F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2185" y="1315937"/>
            <a:ext cx="2708415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800" b="1" dirty="0">
                <a:latin typeface="+mn-lt"/>
              </a:rPr>
              <a:t>Movies</a:t>
            </a:r>
          </a:p>
          <a:p>
            <a:pPr algn="ctr" eaLnBrk="1" hangingPunct="1"/>
            <a:r>
              <a:rPr lang="en-US" sz="2400" i="1" dirty="0">
                <a:latin typeface="+mn-lt"/>
              </a:rPr>
              <a:t>Toy Story</a:t>
            </a:r>
          </a:p>
          <a:p>
            <a:pPr algn="ctr" eaLnBrk="1" hangingPunct="1"/>
            <a:r>
              <a:rPr lang="en-US" sz="2400" i="1" dirty="0">
                <a:latin typeface="+mn-lt"/>
              </a:rPr>
              <a:t>Hacksaw Ridge</a:t>
            </a:r>
          </a:p>
          <a:p>
            <a:pPr algn="ctr" eaLnBrk="1" hangingPunct="1"/>
            <a:r>
              <a:rPr lang="en-US" sz="2400" i="1" dirty="0">
                <a:latin typeface="+mn-lt"/>
              </a:rPr>
              <a:t> Green Book</a:t>
            </a:r>
          </a:p>
          <a:p>
            <a:pPr algn="ctr" eaLnBrk="1" hangingPunct="1"/>
            <a:r>
              <a:rPr lang="en-US" sz="2400" i="1" dirty="0">
                <a:latin typeface="+mn-lt"/>
              </a:rPr>
              <a:t>Lion King</a:t>
            </a:r>
          </a:p>
          <a:p>
            <a:pPr algn="ctr" eaLnBrk="1" hangingPunct="1"/>
            <a:r>
              <a:rPr lang="en-US" sz="2400" i="1" dirty="0">
                <a:latin typeface="+mn-lt"/>
              </a:rPr>
              <a:t>The Shape of Water</a:t>
            </a:r>
          </a:p>
          <a:p>
            <a:pPr algn="ctr" eaLnBrk="1" hangingPunct="1"/>
            <a:r>
              <a:rPr lang="en-US" sz="2400" i="1" dirty="0">
                <a:latin typeface="+mn-lt"/>
              </a:rPr>
              <a:t>Moonlight</a:t>
            </a:r>
            <a:endParaRPr lang="en-US" sz="2000" b="1" dirty="0">
              <a:latin typeface="+mn-lt"/>
            </a:endParaRPr>
          </a:p>
        </p:txBody>
      </p:sp>
      <p:pic>
        <p:nvPicPr>
          <p:cNvPr id="17" name="Picture 1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5BD039DF-9E35-BD00-295A-5D85D15AF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1373" y="3437020"/>
            <a:ext cx="2561251" cy="225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5373211"/>
      </p:ext>
    </p:extLst>
  </p:cSld>
  <p:clrMapOvr>
    <a:masterClrMapping/>
  </p:clrMapOvr>
  <p:transition spd="med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724D0B-0973-8200-CC34-3A5A6E1364F9}"/>
              </a:ext>
            </a:extLst>
          </p:cNvPr>
          <p:cNvSpPr/>
          <p:nvPr/>
        </p:nvSpPr>
        <p:spPr>
          <a:xfrm>
            <a:off x="3464709" y="6400800"/>
            <a:ext cx="2214581" cy="320674"/>
          </a:xfrm>
          <a:prstGeom prst="rect">
            <a:avLst/>
          </a:prstGeom>
          <a:solidFill>
            <a:srgbClr val="10253F">
              <a:alpha val="81961"/>
            </a:srgb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6E82F3-1ACE-DA4D-B681-4147C7033FC4}"/>
              </a:ext>
            </a:extLst>
          </p:cNvPr>
          <p:cNvSpPr txBox="1"/>
          <p:nvPr/>
        </p:nvSpPr>
        <p:spPr>
          <a:xfrm>
            <a:off x="3464709" y="6352143"/>
            <a:ext cx="2214581" cy="369332"/>
          </a:xfrm>
          <a:prstGeom prst="rect">
            <a:avLst/>
          </a:prstGeom>
          <a:noFill/>
          <a:effectLst>
            <a:softEdge rad="31750"/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hlinkClick r:id="rId4" action="ppaction://hlinksldjump"/>
              </a:rPr>
              <a:t>Return to Main Menu</a:t>
            </a:r>
            <a:endParaRPr lang="en-US" dirty="0">
              <a:latin typeface="+mn-lt"/>
              <a:ea typeface="+mn-ea"/>
            </a:endParaRPr>
          </a:p>
        </p:txBody>
      </p:sp>
      <p:sp>
        <p:nvSpPr>
          <p:cNvPr id="87045" name="Slide Number Placeholder 3">
            <a:extLst>
              <a:ext uri="{FF2B5EF4-FFF2-40B4-BE49-F238E27FC236}">
                <a16:creationId xmlns:a16="http://schemas.microsoft.com/office/drawing/2014/main" id="{95D68F33-59A4-FD41-9F1F-D351B09DE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9C1A0EA-90F7-C441-A676-B5E8E89F53F1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E74FF2-7B48-B378-9D71-10D31F2A2F59}"/>
              </a:ext>
            </a:extLst>
          </p:cNvPr>
          <p:cNvSpPr/>
          <p:nvPr/>
        </p:nvSpPr>
        <p:spPr>
          <a:xfrm>
            <a:off x="76200" y="5493604"/>
            <a:ext cx="8991600" cy="858540"/>
          </a:xfrm>
          <a:prstGeom prst="rect">
            <a:avLst/>
          </a:prstGeom>
          <a:solidFill>
            <a:srgbClr val="10253F">
              <a:alpha val="81961"/>
            </a:srgb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7046" name="TextBox 4">
            <a:extLst>
              <a:ext uri="{FF2B5EF4-FFF2-40B4-BE49-F238E27FC236}">
                <a16:creationId xmlns:a16="http://schemas.microsoft.com/office/drawing/2014/main" id="{3297C84C-1DAC-AF42-8032-A91BBA866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493603"/>
            <a:ext cx="899160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Image Credits</a:t>
            </a:r>
            <a:endParaRPr lang="en-US" altLang="en-US" sz="120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chemeClr val="bg1"/>
                </a:solidFill>
              </a:rPr>
              <a:t>Slide 1: </a:t>
            </a:r>
            <a:r>
              <a:rPr lang="en-US" sz="1000" dirty="0" err="1">
                <a:solidFill>
                  <a:schemeClr val="bg1"/>
                </a:solidFill>
              </a:rPr>
              <a:t>ForestWander</a:t>
            </a:r>
            <a:r>
              <a:rPr lang="en-US" sz="1000" dirty="0">
                <a:solidFill>
                  <a:schemeClr val="bg1"/>
                </a:solidFill>
              </a:rPr>
              <a:t>, https://</a:t>
            </a:r>
            <a:r>
              <a:rPr lang="en-US" sz="1000" dirty="0" err="1">
                <a:solidFill>
                  <a:schemeClr val="bg1"/>
                </a:solidFill>
              </a:rPr>
              <a:t>creativecommons.org</a:t>
            </a:r>
            <a:r>
              <a:rPr lang="en-US" sz="1000" dirty="0">
                <a:solidFill>
                  <a:schemeClr val="bg1"/>
                </a:solidFill>
              </a:rPr>
              <a:t>/licenses/by/2.0/</a:t>
            </a:r>
            <a:r>
              <a:rPr lang="en-US" sz="1000" dirty="0" err="1">
                <a:solidFill>
                  <a:schemeClr val="bg1"/>
                </a:solidFill>
              </a:rPr>
              <a:t>deed.en</a:t>
            </a:r>
            <a:r>
              <a:rPr lang="en-US" altLang="en-US" sz="1000" dirty="0">
                <a:solidFill>
                  <a:schemeClr val="bg1"/>
                </a:solidFill>
              </a:rPr>
              <a:t>, Wikimedia Commons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chemeClr val="bg1"/>
                </a:solidFill>
              </a:rPr>
              <a:t>Slide 2: </a:t>
            </a:r>
            <a:r>
              <a:rPr lang="en-US" sz="1000" dirty="0" err="1">
                <a:solidFill>
                  <a:schemeClr val="bg1"/>
                </a:solidFill>
              </a:rPr>
              <a:t>formulanone</a:t>
            </a:r>
            <a:r>
              <a:rPr lang="en-US" sz="1000" dirty="0">
                <a:solidFill>
                  <a:schemeClr val="bg1"/>
                </a:solidFill>
              </a:rPr>
              <a:t>, https://</a:t>
            </a:r>
            <a:r>
              <a:rPr lang="en-US" sz="1000" dirty="0" err="1">
                <a:solidFill>
                  <a:schemeClr val="bg1"/>
                </a:solidFill>
              </a:rPr>
              <a:t>creativecommons.org</a:t>
            </a:r>
            <a:r>
              <a:rPr lang="en-US" sz="1000" dirty="0">
                <a:solidFill>
                  <a:schemeClr val="bg1"/>
                </a:solidFill>
              </a:rPr>
              <a:t>/licenses/by-</a:t>
            </a:r>
            <a:r>
              <a:rPr lang="en-US" sz="1000" dirty="0" err="1">
                <a:solidFill>
                  <a:schemeClr val="bg1"/>
                </a:solidFill>
              </a:rPr>
              <a:t>sa</a:t>
            </a:r>
            <a:r>
              <a:rPr lang="en-US" sz="1000" dirty="0">
                <a:solidFill>
                  <a:schemeClr val="bg1"/>
                </a:solidFill>
              </a:rPr>
              <a:t>/2.5/</a:t>
            </a:r>
            <a:r>
              <a:rPr lang="en-US" sz="1000" dirty="0" err="1">
                <a:solidFill>
                  <a:schemeClr val="bg1"/>
                </a:solidFill>
              </a:rPr>
              <a:t>deed.en</a:t>
            </a:r>
            <a:r>
              <a:rPr lang="en-US" altLang="en-US" sz="1000" dirty="0">
                <a:solidFill>
                  <a:schemeClr val="bg1"/>
                </a:solidFill>
              </a:rPr>
              <a:t>, Wikimedia Commons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chemeClr val="bg1"/>
                </a:solidFill>
              </a:rPr>
              <a:t>Final Slide: </a:t>
            </a:r>
            <a:r>
              <a:rPr lang="en-US" sz="1000" dirty="0">
                <a:solidFill>
                  <a:schemeClr val="bg1"/>
                </a:solidFill>
              </a:rPr>
              <a:t>Tom Long, https://</a:t>
            </a:r>
            <a:r>
              <a:rPr lang="en-US" sz="1000" dirty="0" err="1">
                <a:solidFill>
                  <a:schemeClr val="bg1"/>
                </a:solidFill>
              </a:rPr>
              <a:t>creativecommons.org</a:t>
            </a:r>
            <a:r>
              <a:rPr lang="en-US" sz="1000" dirty="0">
                <a:solidFill>
                  <a:schemeClr val="bg1"/>
                </a:solidFill>
              </a:rPr>
              <a:t>/licenses/by-</a:t>
            </a:r>
            <a:r>
              <a:rPr lang="en-US" sz="1000" dirty="0" err="1">
                <a:solidFill>
                  <a:schemeClr val="bg1"/>
                </a:solidFill>
              </a:rPr>
              <a:t>sa</a:t>
            </a:r>
            <a:r>
              <a:rPr lang="en-US" sz="1000" dirty="0">
                <a:solidFill>
                  <a:schemeClr val="bg1"/>
                </a:solidFill>
              </a:rPr>
              <a:t>/3.0/</a:t>
            </a:r>
            <a:r>
              <a:rPr lang="en-US" sz="1000" dirty="0" err="1">
                <a:solidFill>
                  <a:schemeClr val="bg1"/>
                </a:solidFill>
              </a:rPr>
              <a:t>deed.en</a:t>
            </a:r>
            <a:r>
              <a:rPr lang="en-US" altLang="en-US" sz="1000" dirty="0">
                <a:solidFill>
                  <a:schemeClr val="bg1"/>
                </a:solidFill>
              </a:rPr>
              <a:t>, Wikimedia Commons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8D4C8C-5410-8E8C-DF13-55099D1157E2}"/>
              </a:ext>
            </a:extLst>
          </p:cNvPr>
          <p:cNvSpPr txBox="1"/>
          <p:nvPr/>
        </p:nvSpPr>
        <p:spPr>
          <a:xfrm>
            <a:off x="5562601" y="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+mn-lt"/>
              </a:rPr>
              <a:t>Woodburn Hall, West Virginia University, Morgantown, West Virginia</a:t>
            </a:r>
          </a:p>
        </p:txBody>
      </p:sp>
    </p:spTree>
  </p:cSld>
  <p:clrMapOvr>
    <a:masterClrMapping/>
  </p:clrMapOvr>
  <p:transition spd="med">
    <p:wipe dir="r"/>
  </p:transition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4240</TotalTime>
  <Words>314</Words>
  <Application>Microsoft Macintosh PowerPoint</Application>
  <PresentationFormat>On-screen Show (4:3)</PresentationFormat>
  <Paragraphs>87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ＭＳ Ｐゴシック</vt:lpstr>
      <vt:lpstr>Arial</vt:lpstr>
      <vt:lpstr>Calibri</vt:lpstr>
      <vt:lpstr>Wingdings</vt:lpstr>
      <vt:lpstr>Office Theme</vt:lpstr>
      <vt:lpstr>PowerPoint Presentation</vt:lpstr>
      <vt:lpstr>PowerPoint Presentation</vt:lpstr>
      <vt:lpstr>Section 1: Changes in Lifestyle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Clairmont Press, Inc.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West Virginia: Our Beautiful Home</dc:title>
  <dc:subject>©2025 Clairmont Press</dc:subject>
  <dc:creator/>
  <cp:keywords/>
  <dc:description>Study presentation to accompany student textbook. </dc:description>
  <cp:lastModifiedBy>Emmett Mullins</cp:lastModifiedBy>
  <cp:revision>437</cp:revision>
  <dcterms:created xsi:type="dcterms:W3CDTF">2010-06-02T19:20:05Z</dcterms:created>
  <dcterms:modified xsi:type="dcterms:W3CDTF">2025-01-16T02:15:14Z</dcterms:modified>
  <cp:category/>
</cp:coreProperties>
</file>