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13"/>
  </p:notesMasterIdLst>
  <p:handoutMasterIdLst>
    <p:handoutMasterId r:id="rId14"/>
  </p:handoutMasterIdLst>
  <p:sldIdLst>
    <p:sldId id="259" r:id="rId2"/>
    <p:sldId id="260" r:id="rId3"/>
    <p:sldId id="345" r:id="rId4"/>
    <p:sldId id="309" r:id="rId5"/>
    <p:sldId id="277" r:id="rId6"/>
    <p:sldId id="278" r:id="rId7"/>
    <p:sldId id="313" r:id="rId8"/>
    <p:sldId id="266" r:id="rId9"/>
    <p:sldId id="351" r:id="rId10"/>
    <p:sldId id="352" r:id="rId11"/>
    <p:sldId id="263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454545"/>
    <a:srgbClr val="585858"/>
    <a:srgbClr val="F1F1F1"/>
    <a:srgbClr val="CECECE"/>
    <a:srgbClr val="EFEFEF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/>
    <p:restoredTop sz="94694"/>
  </p:normalViewPr>
  <p:slideViewPr>
    <p:cSldViewPr>
      <p:cViewPr varScale="1">
        <p:scale>
          <a:sx n="121" d="100"/>
          <a:sy n="121" d="100"/>
        </p:scale>
        <p:origin x="178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582537CD-3D2B-654C-B21A-220694B015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25866221-DA05-0E4D-89DC-D6EBD68D08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2105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2C528A5E-C631-9847-8E47-11F17B4857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B047CE24-AA4A-2B45-A9EE-75D6B7129B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3848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>
            <a:extLst>
              <a:ext uri="{FF2B5EF4-FFF2-40B4-BE49-F238E27FC236}">
                <a16:creationId xmlns:a16="http://schemas.microsoft.com/office/drawing/2014/main" id="{7EDD88F0-6477-3745-8D68-EA9E5CEE33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6" name="Notes Placeholder 2">
            <a:extLst>
              <a:ext uri="{FF2B5EF4-FFF2-40B4-BE49-F238E27FC236}">
                <a16:creationId xmlns:a16="http://schemas.microsoft.com/office/drawing/2014/main" id="{BC350F2B-B4A4-5F42-B6AF-F4D3146B21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:a16="http://schemas.microsoft.com/office/drawing/2014/main" id="{9B78B30F-6D3F-2447-822C-2CD7A13BFA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Notes Placeholder 2">
            <a:extLst>
              <a:ext uri="{FF2B5EF4-FFF2-40B4-BE49-F238E27FC236}">
                <a16:creationId xmlns:a16="http://schemas.microsoft.com/office/drawing/2014/main" id="{47C9469D-F46B-CA4E-810F-DAC844C9F9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E6ACEF6F-A240-BD46-A668-30C9E2CD9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31170923-CEC9-DA45-B3F6-A0D22E0267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B304A640-565D-B942-A045-6BA38DF448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AF29171B-1F8D-EE4C-9DA5-54145A5BE9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582537CD-3D2B-654C-B21A-220694B015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25866221-DA05-0E4D-89DC-D6EBD68D08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582537CD-3D2B-654C-B21A-220694B015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25866221-DA05-0E4D-89DC-D6EBD68D08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2349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8924D8-5275-D3BF-3CC8-4D060436CC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147509A-61F6-2F32-3828-683CBF6B82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C9533A3-4DBB-C300-F506-E5B215CAA7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019800"/>
            <a:ext cx="762001" cy="762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1/15/25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1600200" y="5043865"/>
            <a:ext cx="7543800" cy="156966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Chapter 4: 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21</a:t>
            </a:r>
            <a:r>
              <a:rPr lang="en-US" altLang="en-US" sz="32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st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Century</a:t>
            </a:r>
            <a:b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Global Economy</a:t>
            </a:r>
          </a:p>
          <a:p>
            <a:pPr algn="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" panose="020B0604020202020204" pitchFamily="34" charset="0"/>
              </a:rPr>
              <a:t>© 2025 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547B3-6808-87B8-2928-4EAAAD390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908304"/>
            <a:ext cx="9144001" cy="2360705"/>
          </a:xfrm>
          <a:prstGeom prst="rect">
            <a:avLst/>
          </a:prstGeom>
          <a:effectLst>
            <a:glow>
              <a:schemeClr val="bg1">
                <a:alpha val="50000"/>
              </a:schemeClr>
            </a:glow>
            <a:outerShdw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DF875-F7CE-9471-2827-0E6BE7AB3594}"/>
              </a:ext>
            </a:extLst>
          </p:cNvPr>
          <p:cNvSpPr txBox="1"/>
          <p:nvPr/>
        </p:nvSpPr>
        <p:spPr>
          <a:xfrm>
            <a:off x="5334000" y="-2977"/>
            <a:ext cx="381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The Grist Mill in Babcock State Park, West Virginia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6">
            <a:extLst>
              <a:ext uri="{FF2B5EF4-FFF2-40B4-BE49-F238E27FC236}">
                <a16:creationId xmlns:a16="http://schemas.microsoft.com/office/drawing/2014/main" id="{ABD0E86A-09BF-7B44-9B6E-96B1EF94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8728DE-1F59-FC45-8932-AF53DAF41EA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682DF0B-0D22-2AC5-FC56-E4D74639F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685800"/>
            <a:ext cx="81915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BEWARE OF CREDIT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Credit cards are no magic carpet to the future.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Money spent is always money owed.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Always check for high interest rates.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dirty="0">
                <a:latin typeface="+mn-lt"/>
              </a:rPr>
              <a:t>You can always do this!</a:t>
            </a:r>
          </a:p>
        </p:txBody>
      </p:sp>
      <p:pic>
        <p:nvPicPr>
          <p:cNvPr id="5" name="Picture 14" descr="MPj03419800000[1]">
            <a:extLst>
              <a:ext uri="{FF2B5EF4-FFF2-40B4-BE49-F238E27FC236}">
                <a16:creationId xmlns:a16="http://schemas.microsoft.com/office/drawing/2014/main" id="{ACADC297-2AD1-4B96-9BDE-9136D9E2A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460750"/>
            <a:ext cx="21336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852795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24D0B-0973-8200-CC34-3A5A6E1364F9}"/>
              </a:ext>
            </a:extLst>
          </p:cNvPr>
          <p:cNvSpPr/>
          <p:nvPr/>
        </p:nvSpPr>
        <p:spPr>
          <a:xfrm>
            <a:off x="3464709" y="6400800"/>
            <a:ext cx="2214581" cy="32067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74FF2-7B48-B378-9D71-10D31F2A2F59}"/>
              </a:ext>
            </a:extLst>
          </p:cNvPr>
          <p:cNvSpPr/>
          <p:nvPr/>
        </p:nvSpPr>
        <p:spPr>
          <a:xfrm>
            <a:off x="76200" y="5493604"/>
            <a:ext cx="8991600" cy="85854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93603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</a:t>
            </a:r>
            <a:r>
              <a:rPr lang="en-US" sz="1000" dirty="0" err="1">
                <a:solidFill>
                  <a:schemeClr val="bg1"/>
                </a:solidFill>
              </a:rPr>
              <a:t>ForestWander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/licenses/by/2.0/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2: </a:t>
            </a:r>
            <a:r>
              <a:rPr lang="en-US" sz="1000" dirty="0" err="1">
                <a:solidFill>
                  <a:schemeClr val="bg1"/>
                </a:solidFill>
              </a:rPr>
              <a:t>formulanone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/2.5/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Final Slide: </a:t>
            </a:r>
            <a:r>
              <a:rPr lang="en-US" sz="1000" dirty="0">
                <a:solidFill>
                  <a:schemeClr val="bg1"/>
                </a:solidFill>
              </a:rPr>
              <a:t>Tom Long,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/3.0/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D4C8C-5410-8E8C-DF13-55099D1157E2}"/>
              </a:ext>
            </a:extLst>
          </p:cNvPr>
          <p:cNvSpPr txBox="1"/>
          <p:nvPr/>
        </p:nvSpPr>
        <p:spPr>
          <a:xfrm>
            <a:off x="5562601" y="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+mn-lt"/>
              </a:rPr>
              <a:t>Woodburn Hall, West Virginia University, Morgantown, West Virginia</a:t>
            </a:r>
          </a:p>
        </p:txBody>
      </p:sp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165704" y="6104928"/>
            <a:ext cx="5930296" cy="448271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4" y="6104929"/>
            <a:ext cx="5930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3: </a:t>
            </a:r>
            <a:r>
              <a:rPr lang="en-US" altLang="en-US" sz="2000" b="1" dirty="0">
                <a:solidFill>
                  <a:srgbClr val="DCE6F2"/>
                </a:solidFill>
                <a:hlinkClick r:id="rId4" action="ppaction://hlinksldjump"/>
              </a:rPr>
              <a:t>The Role of Individuals in a Global Economy</a:t>
            </a: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2D2FB-398E-2BA5-7C5D-2974E293CA8D}"/>
              </a:ext>
            </a:extLst>
          </p:cNvPr>
          <p:cNvSpPr txBox="1"/>
          <p:nvPr/>
        </p:nvSpPr>
        <p:spPr>
          <a:xfrm>
            <a:off x="5486400" y="-2977"/>
            <a:ext cx="365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 West Virginia State Capitol building, Charleston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8D29-5333-4B4D-80AA-F6FE23CB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6900"/>
            <a:ext cx="8229600" cy="3124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6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3: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Role of Individuals in</a:t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 Global Economy</a:t>
            </a:r>
          </a:p>
        </p:txBody>
      </p:sp>
      <p:sp>
        <p:nvSpPr>
          <p:cNvPr id="19460" name="Slide Number Placeholder 4">
            <a:extLst>
              <a:ext uri="{FF2B5EF4-FFF2-40B4-BE49-F238E27FC236}">
                <a16:creationId xmlns:a16="http://schemas.microsoft.com/office/drawing/2014/main" id="{D49403D1-798E-E34D-A912-06FD606E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AB7C4A-4AF1-9949-9EF2-F5BBA6783539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08810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6">
            <a:extLst>
              <a:ext uri="{FF2B5EF4-FFF2-40B4-BE49-F238E27FC236}">
                <a16:creationId xmlns:a16="http://schemas.microsoft.com/office/drawing/2014/main" id="{4A31C155-FD4D-3B4C-9A99-4177B996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51A80D-F389-4A44-818E-EF4E8B33BFD4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FAE9F53-CA47-2033-60E4-26B40B083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99" y="428099"/>
            <a:ext cx="8077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Individuals, just like states and nations, must watch their income and spending to achieve economic security.</a:t>
            </a:r>
            <a:endParaRPr lang="en-US" sz="3600" dirty="0">
              <a:latin typeface="+mn-lt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D1BC3F-F0C0-FC27-FEED-BB6DBCAB1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2587" y="4700145"/>
            <a:ext cx="25733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+mn-lt"/>
              </a:rPr>
              <a:t>your parents or you managed money poorly?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E7AB75-32B9-F8BA-4347-631F609E0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9" y="4671611"/>
            <a:ext cx="26511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+mn-lt"/>
              </a:rPr>
              <a:t>our country or our state managed money poorly?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99668E-4402-DC7A-A8F4-9874C6C3B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1" y="2093654"/>
            <a:ext cx="3940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+mn-lt"/>
              </a:rPr>
              <a:t>What would happen if</a:t>
            </a:r>
          </a:p>
        </p:txBody>
      </p:sp>
      <p:pic>
        <p:nvPicPr>
          <p:cNvPr id="9" name="Picture 8" descr="MCj01493420000[1]">
            <a:extLst>
              <a:ext uri="{FF2B5EF4-FFF2-40B4-BE49-F238E27FC236}">
                <a16:creationId xmlns:a16="http://schemas.microsoft.com/office/drawing/2014/main" id="{07E78B12-A02A-8666-6E12-42D8B0BCD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289" y="2659835"/>
            <a:ext cx="269875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C04219">
            <a:extLst>
              <a:ext uri="{FF2B5EF4-FFF2-40B4-BE49-F238E27FC236}">
                <a16:creationId xmlns:a16="http://schemas.microsoft.com/office/drawing/2014/main" id="{52D19B92-6256-DC3D-DB60-1675CF742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lum bright="30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8" b="25875"/>
          <a:stretch/>
        </p:blipFill>
        <p:spPr bwMode="auto">
          <a:xfrm>
            <a:off x="5462587" y="2646012"/>
            <a:ext cx="257333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6">
            <a:extLst>
              <a:ext uri="{FF2B5EF4-FFF2-40B4-BE49-F238E27FC236}">
                <a16:creationId xmlns:a16="http://schemas.microsoft.com/office/drawing/2014/main" id="{0CD2E6E6-9C0A-4442-8D79-9909BED8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0893C0-C468-0B4A-8D00-1EE8D39A10C3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86104EE9-9328-711A-1631-77C875893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685800"/>
            <a:ext cx="8305800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dirty="0">
                <a:latin typeface="+mn-lt"/>
              </a:rPr>
              <a:t>A knowledge of personal finance will enable you to be better prepared for economic success.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dirty="0">
                <a:latin typeface="+mn-lt"/>
              </a:rPr>
              <a:t>The four major areas of </a:t>
            </a:r>
            <a:r>
              <a:rPr lang="en-US" b="1" dirty="0">
                <a:latin typeface="+mn-lt"/>
              </a:rPr>
              <a:t>personal finance </a:t>
            </a:r>
            <a:r>
              <a:rPr lang="en-US" dirty="0">
                <a:latin typeface="+mn-lt"/>
              </a:rPr>
              <a:t>include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Budgeting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Credit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Saving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Investing</a:t>
            </a:r>
          </a:p>
        </p:txBody>
      </p:sp>
    </p:spTree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6">
            <a:extLst>
              <a:ext uri="{FF2B5EF4-FFF2-40B4-BE49-F238E27FC236}">
                <a16:creationId xmlns:a16="http://schemas.microsoft.com/office/drawing/2014/main" id="{51D19049-4266-7F4F-A84B-26117EB1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31180D-A525-834B-8832-38ED1386742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9B384C31-1E86-72D4-9506-A3CA0BD02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"/>
            <a:ext cx="8382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BUDGETING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200" dirty="0">
                <a:latin typeface="+mn-lt"/>
              </a:rPr>
              <a:t>Steps in developing a budget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Find the total income for the month from all sources.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Total up all the expenses for the month.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Make the totals match.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Provide for adjustments.</a:t>
            </a:r>
          </a:p>
        </p:txBody>
      </p:sp>
    </p:spTree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Slide Number Placeholder 6">
            <a:extLst>
              <a:ext uri="{FF2B5EF4-FFF2-40B4-BE49-F238E27FC236}">
                <a16:creationId xmlns:a16="http://schemas.microsoft.com/office/drawing/2014/main" id="{CB7D74FD-7DD5-9C41-AB60-7FC28410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6EC753-2FD2-6943-B6A5-840F31BF698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1A87D749-8096-8211-34DE-2CD5B584C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66678"/>
            <a:ext cx="8229600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SAVING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A savings plan requires you to set aside so much money each month to help you achieve long- and short-term goals.</a:t>
            </a: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Common ways to save include opening up a </a:t>
            </a:r>
            <a:r>
              <a:rPr lang="en-US" sz="2800" b="1" dirty="0">
                <a:latin typeface="+mn-lt"/>
              </a:rPr>
              <a:t>savings account</a:t>
            </a:r>
            <a:r>
              <a:rPr lang="en-US" sz="2800" dirty="0">
                <a:latin typeface="+mn-lt"/>
              </a:rPr>
              <a:t>, purchasing a </a:t>
            </a:r>
            <a:r>
              <a:rPr lang="en-US" sz="2800" b="1" dirty="0">
                <a:latin typeface="+mn-lt"/>
              </a:rPr>
              <a:t>certificate of deposit</a:t>
            </a:r>
            <a:r>
              <a:rPr lang="en-US" sz="2800" dirty="0">
                <a:latin typeface="+mn-lt"/>
              </a:rPr>
              <a:t>, or putting money in a </a:t>
            </a:r>
            <a:r>
              <a:rPr lang="en-US" sz="2800" b="1" dirty="0">
                <a:latin typeface="+mn-lt"/>
              </a:rPr>
              <a:t>money market account</a:t>
            </a:r>
            <a:r>
              <a:rPr lang="en-US" sz="2800" dirty="0">
                <a:latin typeface="+mn-lt"/>
              </a:rPr>
              <a:t>.</a:t>
            </a: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Banks use the money from investors’ savings to make loans, and reward investors for allowing them to use their money for this purpose.  The rewards are paid as </a:t>
            </a:r>
            <a:r>
              <a:rPr lang="en-US" sz="2800" b="1" dirty="0">
                <a:latin typeface="+mn-lt"/>
              </a:rPr>
              <a:t>interest</a:t>
            </a:r>
            <a:r>
              <a:rPr lang="en-US" sz="2800" dirty="0">
                <a:latin typeface="+mn-lt"/>
              </a:rPr>
              <a:t>.</a:t>
            </a:r>
          </a:p>
        </p:txBody>
      </p:sp>
    </p:spTree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6">
            <a:extLst>
              <a:ext uri="{FF2B5EF4-FFF2-40B4-BE49-F238E27FC236}">
                <a16:creationId xmlns:a16="http://schemas.microsoft.com/office/drawing/2014/main" id="{ABD0E86A-09BF-7B44-9B6E-96B1EF94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8728DE-1F59-FC45-8932-AF53DAF41EA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682DF0B-0D22-2AC5-FC56-E4D74639F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85800"/>
            <a:ext cx="84582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INVESTING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If you have money that you don’t immediately need, you may want to invest it.  Some investments are riskier than others.  Choices include: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U.S. Treasury Bonds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Precious Metals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Real Estate</a:t>
            </a:r>
          </a:p>
          <a:p>
            <a:pPr marL="800100" lvl="1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Stock Market</a:t>
            </a:r>
          </a:p>
        </p:txBody>
      </p:sp>
    </p:spTree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6">
            <a:extLst>
              <a:ext uri="{FF2B5EF4-FFF2-40B4-BE49-F238E27FC236}">
                <a16:creationId xmlns:a16="http://schemas.microsoft.com/office/drawing/2014/main" id="{ABD0E86A-09BF-7B44-9B6E-96B1EF94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8728DE-1F59-FC45-8932-AF53DAF41EA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682DF0B-0D22-2AC5-FC56-E4D74639F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5800"/>
            <a:ext cx="82296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latin typeface="+mn-lt"/>
              </a:rPr>
              <a:t>CREDIT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Your access to credit depends on 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your income.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how much you borrow.</a:t>
            </a:r>
          </a:p>
          <a:p>
            <a:pPr marL="914400" lvl="1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how much you owe.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+mn-lt"/>
              </a:rPr>
              <a:t>Most people use credit for large purchases.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38022A5C-0778-1B92-F778-17C6A03BF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0" t="9631" r="3658" b="9470"/>
          <a:stretch>
            <a:fillRect/>
          </a:stretch>
        </p:blipFill>
        <p:spPr bwMode="auto">
          <a:xfrm>
            <a:off x="4495800" y="4414658"/>
            <a:ext cx="3394588" cy="206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15" descr="MCj04403510000[1]">
            <a:extLst>
              <a:ext uri="{FF2B5EF4-FFF2-40B4-BE49-F238E27FC236}">
                <a16:creationId xmlns:a16="http://schemas.microsoft.com/office/drawing/2014/main" id="{45D7414E-9D4E-3E7D-D9B0-AC00BE545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4444116"/>
            <a:ext cx="2971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904829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4173</TotalTime>
  <Words>440</Words>
  <Application>Microsoft Macintosh PowerPoint</Application>
  <PresentationFormat>On-screen Show (4:3)</PresentationFormat>
  <Paragraphs>61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ＭＳ Ｐゴシック</vt:lpstr>
      <vt:lpstr>Arial</vt:lpstr>
      <vt:lpstr>Calibri</vt:lpstr>
      <vt:lpstr>Wingdings</vt:lpstr>
      <vt:lpstr>Office Theme</vt:lpstr>
      <vt:lpstr>PowerPoint Presentation</vt:lpstr>
      <vt:lpstr>PowerPoint Presentation</vt:lpstr>
      <vt:lpstr>Section 3: The Role of Individuals in a Global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Clairmont Press,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Virginia: Our Beautiful Home</dc:title>
  <dc:subject>©2025 Clairmont Press</dc:subject>
  <dc:creator/>
  <cp:keywords/>
  <dc:description>Study presentation to accompany student textbook. </dc:description>
  <cp:lastModifiedBy>Emmett Mullins</cp:lastModifiedBy>
  <cp:revision>434</cp:revision>
  <dcterms:created xsi:type="dcterms:W3CDTF">2010-06-02T19:20:05Z</dcterms:created>
  <dcterms:modified xsi:type="dcterms:W3CDTF">2025-01-16T02:12:58Z</dcterms:modified>
  <cp:category/>
</cp:coreProperties>
</file>