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11"/>
  </p:notesMasterIdLst>
  <p:handoutMasterIdLst>
    <p:handoutMasterId r:id="rId12"/>
  </p:handoutMasterIdLst>
  <p:sldIdLst>
    <p:sldId id="259" r:id="rId2"/>
    <p:sldId id="260" r:id="rId3"/>
    <p:sldId id="327" r:id="rId4"/>
    <p:sldId id="329" r:id="rId5"/>
    <p:sldId id="330" r:id="rId6"/>
    <p:sldId id="331" r:id="rId7"/>
    <p:sldId id="332" r:id="rId8"/>
    <p:sldId id="333" r:id="rId9"/>
    <p:sldId id="263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454545"/>
    <a:srgbClr val="585858"/>
    <a:srgbClr val="F1F1F1"/>
    <a:srgbClr val="CECECE"/>
    <a:srgbClr val="EFEFEF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2"/>
    <p:restoredTop sz="94694"/>
  </p:normalViewPr>
  <p:slideViewPr>
    <p:cSldViewPr>
      <p:cViewPr varScale="1">
        <p:scale>
          <a:sx n="121" d="100"/>
          <a:sy n="121" d="100"/>
        </p:scale>
        <p:origin x="19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C528A5E-C631-9847-8E47-11F17B485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047CE24-AA4A-2B45-A9EE-75D6B7129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5040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9240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5043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6534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73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5545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8924D8-5275-D3BF-3CC8-4D060436CC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147509A-61F6-2F32-3828-683CBF6B82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C9533A3-4DBB-C300-F506-E5B215CAA7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1600200" y="5043865"/>
            <a:ext cx="7543800" cy="156966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Chapter 4: 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21</a:t>
            </a:r>
            <a:r>
              <a:rPr lang="en-US" alt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st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Century</a:t>
            </a:r>
            <a:b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Global Economy</a:t>
            </a:r>
          </a:p>
          <a:p>
            <a:pPr algn="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 panose="020B0604020202020204" pitchFamily="34" charset="0"/>
              </a:rPr>
              <a:t>© 2025 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547B3-6808-87B8-2928-4EAAAD390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908304"/>
            <a:ext cx="9144001" cy="2360705"/>
          </a:xfrm>
          <a:prstGeom prst="rect">
            <a:avLst/>
          </a:prstGeom>
          <a:effectLst>
            <a:glow>
              <a:schemeClr val="bg1">
                <a:alpha val="50000"/>
              </a:schemeClr>
            </a:glow>
            <a:outerShdw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DF875-F7CE-9471-2827-0E6BE7AB3594}"/>
              </a:ext>
            </a:extLst>
          </p:cNvPr>
          <p:cNvSpPr txBox="1"/>
          <p:nvPr/>
        </p:nvSpPr>
        <p:spPr>
          <a:xfrm>
            <a:off x="5334000" y="-2977"/>
            <a:ext cx="381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The Grist Mill in Babcock State Park, West Virginia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165704" y="6104928"/>
            <a:ext cx="5930296" cy="448271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4" y="6104929"/>
            <a:ext cx="5930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2: </a:t>
            </a:r>
            <a:r>
              <a:rPr lang="en-US" altLang="en-US" sz="2000" b="1" dirty="0">
                <a:solidFill>
                  <a:srgbClr val="DCE6F2"/>
                </a:solidFill>
                <a:hlinkClick r:id="rId4" action="ppaction://hlinksldjump"/>
              </a:rPr>
              <a:t>West Virginia’s Demographic Profile</a:t>
            </a:r>
            <a:endParaRPr lang="en-US" altLang="en-US" sz="2000" b="1" dirty="0">
              <a:solidFill>
                <a:srgbClr val="DCE6F2"/>
              </a:solidFill>
            </a:endParaRP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2D2FB-398E-2BA5-7C5D-2974E293CA8D}"/>
              </a:ext>
            </a:extLst>
          </p:cNvPr>
          <p:cNvSpPr txBox="1"/>
          <p:nvPr/>
        </p:nvSpPr>
        <p:spPr>
          <a:xfrm>
            <a:off x="5486400" y="-2977"/>
            <a:ext cx="365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 West Virginia State Capitol building, Charleston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8D29-5333-4B4D-80AA-F6FE23CB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3124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2: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West Virginia’s Demographic Profile</a:t>
            </a:r>
          </a:p>
        </p:txBody>
      </p:sp>
      <p:sp>
        <p:nvSpPr>
          <p:cNvPr id="19460" name="Slide Number Placeholder 4">
            <a:extLst>
              <a:ext uri="{FF2B5EF4-FFF2-40B4-BE49-F238E27FC236}">
                <a16:creationId xmlns:a16="http://schemas.microsoft.com/office/drawing/2014/main" id="{D49403D1-798E-E34D-A912-06FD606E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AB7C4A-4AF1-9949-9EF2-F5BBA678353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49060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6F96E90-E301-F29B-44C2-8D949A315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03" y="217190"/>
            <a:ext cx="75953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>
                <a:latin typeface="+mn-lt"/>
              </a:rPr>
              <a:t>Factors Affecting West Virginia’s Workforce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95578-C536-1196-18BA-DECB9A79ADB8}"/>
              </a:ext>
            </a:extLst>
          </p:cNvPr>
          <p:cNvSpPr txBox="1"/>
          <p:nvPr/>
        </p:nvSpPr>
        <p:spPr>
          <a:xfrm>
            <a:off x="444500" y="1285755"/>
            <a:ext cx="488950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Loss of Population</a:t>
            </a:r>
            <a:endParaRPr lang="en-US" sz="1800" dirty="0">
              <a:latin typeface="+mn-lt"/>
            </a:endParaRP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largest loss in southern West Virginia and among college-aged and young workers</a:t>
            </a:r>
            <a:endParaRPr lang="en-US" sz="1800" dirty="0">
              <a:latin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Older Population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largest percentage of population over 60 years of age</a:t>
            </a:r>
            <a:endParaRPr lang="en-US" sz="1800" dirty="0">
              <a:latin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Health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second highest death rate in United States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high rate of heart disease, cancer, and diabetes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60% of state</a:t>
            </a:r>
            <a:r>
              <a:rPr lang="ja-JP" altLang="en-US" sz="1800" b="0">
                <a:latin typeface="+mn-lt"/>
              </a:rPr>
              <a:t>’</a:t>
            </a:r>
            <a:r>
              <a:rPr lang="en-US" sz="1800" b="0" dirty="0">
                <a:latin typeface="+mn-lt"/>
              </a:rPr>
              <a:t>s population have limited access to health care</a:t>
            </a:r>
          </a:p>
        </p:txBody>
      </p:sp>
      <p:pic>
        <p:nvPicPr>
          <p:cNvPr id="6" name="Picture 10" descr="Group of Women Sitting on Bench Outdoors">
            <a:extLst>
              <a:ext uri="{FF2B5EF4-FFF2-40B4-BE49-F238E27FC236}">
                <a16:creationId xmlns:a16="http://schemas.microsoft.com/office/drawing/2014/main" id="{9F637E6A-5B3B-353D-3BF4-763B7BD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5122115"/>
            <a:ext cx="2343150" cy="157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Two Person Doing Surgery Inside Room">
            <a:extLst>
              <a:ext uri="{FF2B5EF4-FFF2-40B4-BE49-F238E27FC236}">
                <a16:creationId xmlns:a16="http://schemas.microsoft.com/office/drawing/2014/main" id="{AA15B3F6-376B-98E6-9B66-B9DCA4D89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4112392"/>
            <a:ext cx="234315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7F4CA9-1CFB-ABEB-D74C-D0B97D11F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6" t="36441" r="43430" b="34053"/>
          <a:stretch>
            <a:fillRect/>
          </a:stretch>
        </p:blipFill>
        <p:spPr bwMode="auto">
          <a:xfrm>
            <a:off x="5334000" y="1600200"/>
            <a:ext cx="3380581" cy="229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814323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0FD2900-A6C7-DECD-1380-1A87AA274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23671"/>
            <a:ext cx="800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>
                <a:latin typeface="+mn-lt"/>
              </a:rPr>
              <a:t>West Virginia’s Economic Plan</a:t>
            </a:r>
          </a:p>
          <a:p>
            <a:pPr algn="ctr"/>
            <a:r>
              <a:rPr lang="en-US" sz="3600" b="1" dirty="0">
                <a:latin typeface="+mn-lt"/>
              </a:rPr>
              <a:t>2017 - 2022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9C310DE-FB5A-C83E-9647-C6CCDD823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" y="1483917"/>
            <a:ext cx="534511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latin typeface="+mn-lt"/>
              </a:rPr>
              <a:t>Economic Sectors</a:t>
            </a:r>
            <a:endParaRPr lang="en-US" sz="1600" b="1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Energy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Natural resources and mining sectors will show some increase.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There will be more growth in natural gas.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Construction / Manufacturing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Energy products will drive growth in construction, e. g. pipeline projects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Infrastructure projects will also impact construction.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Other areas of growth include wood products(furniture), machinery, fabricated metals, and chemicals.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Service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Service industries will have greater job opportunities.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9140F63-DE8D-7928-5AF9-215F9B80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295" y="2928937"/>
            <a:ext cx="3103704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EB93CA2D-579E-9D17-C1EB-843F6A15A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924" y="4637087"/>
            <a:ext cx="27590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EDA9C0-6A83-DC13-F6EA-CDE7B1EF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924" y="1349375"/>
            <a:ext cx="27590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218957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6688E8-5654-5875-4252-36BDC1183707}"/>
              </a:ext>
            </a:extLst>
          </p:cNvPr>
          <p:cNvSpPr/>
          <p:nvPr/>
        </p:nvSpPr>
        <p:spPr>
          <a:xfrm>
            <a:off x="639763" y="403225"/>
            <a:ext cx="8077200" cy="59708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Work Force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latin typeface="+mn-lt"/>
              </a:rPr>
              <a:t>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West Virginia</a:t>
            </a:r>
            <a:r>
              <a:rPr lang="ja-JP" altLang="en-US" sz="2000">
                <a:latin typeface="+mn-lt"/>
              </a:rPr>
              <a:t>’</a:t>
            </a:r>
            <a:r>
              <a:rPr lang="en-US" sz="2000" dirty="0">
                <a:latin typeface="+mn-lt"/>
              </a:rPr>
              <a:t>s population is not expected to grow substantially.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latin typeface="+mn-lt"/>
              </a:rPr>
              <a:t>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Productivity must increase to offset the small number of available workers. Increasing access to technology can result in increased productivity.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     </a:t>
            </a:r>
            <a:endParaRPr lang="en-US" sz="2000" dirty="0">
              <a:latin typeface="+mn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D3139F6-FC3B-A1EC-A79F-130DD7E6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5" t="10855" r="8984" b="29437"/>
          <a:stretch>
            <a:fillRect/>
          </a:stretch>
        </p:blipFill>
        <p:spPr bwMode="auto">
          <a:xfrm>
            <a:off x="1066800" y="2027237"/>
            <a:ext cx="33623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3D8FEB-CB54-DFCF-909D-A93F7CA19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4" t="25056" r="41167" b="8046"/>
          <a:stretch>
            <a:fillRect/>
          </a:stretch>
        </p:blipFill>
        <p:spPr bwMode="auto">
          <a:xfrm>
            <a:off x="5180806" y="2028825"/>
            <a:ext cx="235743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880210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A99142-0FC7-F8DC-C0B8-7F0565C9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56" t="-664" r="15147" b="54228"/>
          <a:stretch>
            <a:fillRect/>
          </a:stretch>
        </p:blipFill>
        <p:spPr bwMode="auto">
          <a:xfrm>
            <a:off x="3086100" y="914400"/>
            <a:ext cx="2971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9AF04110-4B35-CEB0-5D55-55E5EFF0A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2735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latin typeface="+mn-lt"/>
              </a:rPr>
              <a:t>West Virginia’s Fastest-Growing Jobs 2017</a:t>
            </a:r>
          </a:p>
        </p:txBody>
      </p:sp>
    </p:spTree>
    <p:extLst>
      <p:ext uri="{BB962C8B-B14F-4D97-AF65-F5344CB8AC3E}">
        <p14:creationId xmlns:p14="http://schemas.microsoft.com/office/powerpoint/2010/main" val="2123278954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B38B1242-8D4D-7F00-E596-535D251B8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597455"/>
            <a:ext cx="8039100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dirty="0">
                <a:latin typeface="+mn-lt"/>
              </a:rPr>
              <a:t>In 2017, West Virginia’s top ten private employers included: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WV Medicine (WV United Health System)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Walmart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Charleston Area Medical Center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Kroger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Mylan Pharmaceuticals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Lowe’s Home Center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 Mary’s Medical Center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Cabell Huntington Hospital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Wheeling Hospital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Res-Care, Inc.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34C44-27A7-38C4-2D98-8A354F90D585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3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6400280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24D0B-0973-8200-CC34-3A5A6E1364F9}"/>
              </a:ext>
            </a:extLst>
          </p:cNvPr>
          <p:cNvSpPr/>
          <p:nvPr/>
        </p:nvSpPr>
        <p:spPr>
          <a:xfrm>
            <a:off x="3464709" y="6400800"/>
            <a:ext cx="2214581" cy="32067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74FF2-7B48-B378-9D71-10D31F2A2F59}"/>
              </a:ext>
            </a:extLst>
          </p:cNvPr>
          <p:cNvSpPr/>
          <p:nvPr/>
        </p:nvSpPr>
        <p:spPr>
          <a:xfrm>
            <a:off x="76200" y="5493604"/>
            <a:ext cx="8991600" cy="85854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93603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</a:t>
            </a:r>
            <a:r>
              <a:rPr lang="en-US" sz="1000" dirty="0" err="1">
                <a:solidFill>
                  <a:schemeClr val="bg1"/>
                </a:solidFill>
              </a:rPr>
              <a:t>ForestWander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/licenses/by/2.0/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2: </a:t>
            </a:r>
            <a:r>
              <a:rPr lang="en-US" sz="1000" dirty="0" err="1">
                <a:solidFill>
                  <a:schemeClr val="bg1"/>
                </a:solidFill>
              </a:rPr>
              <a:t>formulanone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/2.5/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Final Slide: </a:t>
            </a:r>
            <a:r>
              <a:rPr lang="en-US" sz="1000" dirty="0">
                <a:solidFill>
                  <a:schemeClr val="bg1"/>
                </a:solidFill>
              </a:rPr>
              <a:t>Tom Long,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/3.0/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D4C8C-5410-8E8C-DF13-55099D1157E2}"/>
              </a:ext>
            </a:extLst>
          </p:cNvPr>
          <p:cNvSpPr txBox="1"/>
          <p:nvPr/>
        </p:nvSpPr>
        <p:spPr>
          <a:xfrm>
            <a:off x="5562601" y="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+mn-lt"/>
              </a:rPr>
              <a:t>Woodburn Hall, West Virginia University, Morgantown, West Virginia</a:t>
            </a:r>
          </a:p>
        </p:txBody>
      </p:sp>
    </p:spTree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4173</TotalTime>
  <Words>376</Words>
  <Application>Microsoft Macintosh PowerPoint</Application>
  <PresentationFormat>On-screen Show (4:3)</PresentationFormat>
  <Paragraphs>71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ＭＳ Ｐゴシック</vt:lpstr>
      <vt:lpstr>Arial</vt:lpstr>
      <vt:lpstr>Calibri</vt:lpstr>
      <vt:lpstr>Wingdings</vt:lpstr>
      <vt:lpstr>Office Theme</vt:lpstr>
      <vt:lpstr>PowerPoint Presentation</vt:lpstr>
      <vt:lpstr>PowerPoint Presentation</vt:lpstr>
      <vt:lpstr>Section 2: West Virginia’s Demographic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Clairmont Press,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Virginia: Our Beautiful Home</dc:title>
  <dc:subject>©2025 Clairmont Press</dc:subject>
  <dc:creator/>
  <cp:keywords/>
  <dc:description>Study presentation to accompany student textbook. </dc:description>
  <cp:lastModifiedBy>Emmett Mullins</cp:lastModifiedBy>
  <cp:revision>434</cp:revision>
  <dcterms:created xsi:type="dcterms:W3CDTF">2010-06-02T19:20:05Z</dcterms:created>
  <dcterms:modified xsi:type="dcterms:W3CDTF">2025-01-16T02:13:25Z</dcterms:modified>
  <cp:category/>
</cp:coreProperties>
</file>