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14"/>
  </p:notesMasterIdLst>
  <p:handoutMasterIdLst>
    <p:handoutMasterId r:id="rId15"/>
  </p:handoutMasterIdLst>
  <p:sldIdLst>
    <p:sldId id="259" r:id="rId2"/>
    <p:sldId id="260" r:id="rId3"/>
    <p:sldId id="258" r:id="rId4"/>
    <p:sldId id="268" r:id="rId5"/>
    <p:sldId id="324" r:id="rId6"/>
    <p:sldId id="325" r:id="rId7"/>
    <p:sldId id="346" r:id="rId8"/>
    <p:sldId id="347" r:id="rId9"/>
    <p:sldId id="348" r:id="rId10"/>
    <p:sldId id="349" r:id="rId11"/>
    <p:sldId id="350" r:id="rId12"/>
    <p:sldId id="263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454545"/>
    <a:srgbClr val="585858"/>
    <a:srgbClr val="F1F1F1"/>
    <a:srgbClr val="CECECE"/>
    <a:srgbClr val="EFEFEF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/>
    <p:restoredTop sz="94694"/>
  </p:normalViewPr>
  <p:slideViewPr>
    <p:cSldViewPr>
      <p:cViewPr varScale="1">
        <p:scale>
          <a:sx n="121" d="100"/>
          <a:sy n="121" d="100"/>
        </p:scale>
        <p:origin x="198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DC8B8E-7EA8-EA42-ACD2-62B922586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5BF167-B57E-8A4E-826F-D0F5370955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2B81EA-47DE-E349-97C0-6BD286CCEAAE}" type="datetimeFigureOut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A5CDF-C5E7-4344-ADA1-6C659956FD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E86FC-04F6-E743-88AF-FEBFCBCF52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E92D58-DEAC-1644-B679-E489D5344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FF2ED3-B4B1-564C-AF92-4C6DE7CD73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B7B95-1125-EC47-BCDA-2F9FD559E6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B2FB47-3866-544B-8D7F-DD9900E395FD}" type="datetimeFigureOut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645F194-0352-2C47-A338-D2AB8971FE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98B95AA-25FE-3042-B9C0-03D1343D8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AD4E8-A10B-0A4A-AA60-826AC4FB07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85D4D-FA69-654B-876E-5761CC1E8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20AA9F-A738-024B-AF77-5BD7E82EA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72E7643-10DC-DC4C-865F-89F6719A48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D523295A-90FE-BD40-89CD-977AB86069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001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5227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>
            <a:extLst>
              <a:ext uri="{FF2B5EF4-FFF2-40B4-BE49-F238E27FC236}">
                <a16:creationId xmlns:a16="http://schemas.microsoft.com/office/drawing/2014/main" id="{225C04AE-CF9E-3D4C-8514-FC0D020A9A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6" name="Notes Placeholder 2">
            <a:extLst>
              <a:ext uri="{FF2B5EF4-FFF2-40B4-BE49-F238E27FC236}">
                <a16:creationId xmlns:a16="http://schemas.microsoft.com/office/drawing/2014/main" id="{235C5D59-DF88-8047-AB12-AD09CA9A36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8D9F10AC-20D0-714C-8BA4-C93278D4EA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61531944-6651-584D-BD15-605CEB14CA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u="sng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2C528A5E-C631-9847-8E47-11F17B4857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B047CE24-AA4A-2B45-A9EE-75D6B7129B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4557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1532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9489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0540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7459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23D23-103C-4D4A-B5D6-9AFB5A5F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49E75-FBCC-D848-82D5-A3D61B8F6AAA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25D0-6699-3B4D-99D1-27E13BCD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69069-A428-AE44-9F29-4DB26E19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44772-75C0-614F-A53B-0E5AFA62B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995605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5D30F-0ED2-1546-A34F-0B05CABE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2B683-AF77-AE4F-9A27-4C1B9D21C8AD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19F54-A055-1A4F-87AA-1F2C3B3C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D2C0F-9E50-7F42-BFC4-8D0A7EA0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7A732-9FCE-BD40-B9D3-77388167F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488009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C8812-312A-F34B-9B91-A63DBC01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A5808-C7FF-2646-A832-AF0ADF64793E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F4A9-1AF7-E145-B941-9EA0986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A339B-5506-4E4D-84E8-496AFC82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84411-09A0-3740-9F94-5AE4CE4830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29194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E438D-0B5C-314D-9ED2-68B213A0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C1CC-5EA4-2F41-82BE-0AF9822187DE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118FC8-921B-724F-A804-22318D1B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36B0ED-0E43-7843-8D19-FF4AC260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F41B4-6D46-8545-BA8F-386684934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18924D8-5275-D3BF-3CC8-4D060436CC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15050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A8531-7658-6344-BA64-70247CB7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DE8FF-8A40-1E49-AECB-D81A7534263E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20F41-84D9-2E45-9F5F-1B76B6FB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3BD19-A66D-E845-A0BA-5084B4B0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3E01E-CADD-2D46-A830-E6C4F215F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956463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9DC3B64-F694-C741-A7B9-40143AA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249F-1931-8F44-A746-44632F8966E9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A710D50-BD0D-914B-8DCE-F8E68FC9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95984A5-488F-0340-BE71-C4A6D557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C7A77-7402-ED4C-B7D1-88DEB9135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147509A-61F6-2F32-3828-683CBF6B82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285598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Ø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C5BE30-1489-6A4C-9723-10068251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FBE8-67FE-DC49-8315-16EFC8695FA6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390090-4F30-3E4C-995B-D425A5C1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D49245-C0B2-0B48-888C-FE5466C2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8BCB-7D74-754E-A3E2-B800515580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C9533A3-4DBB-C300-F506-E5B215CAA7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510105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28EB43-8494-0142-868D-23A5BAFD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3DC7F-124E-8F4F-807A-51BFDA0A088C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E202E66-CD45-1B49-BB3D-E000DC85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F7DED2-4EFF-0049-8A62-860D813A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1D8FF-9C4C-4D4D-97FB-E59114088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039882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930EA8-4DF2-EB4B-91D6-776D9F26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98FC-1AE7-1C42-BA1C-3AF7F1FC5954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595D1D-C52F-4A4B-A029-938C66D7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15CDBA-5F44-6B4F-9AB9-854B2EDA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B374C-15EE-0948-A419-131489020D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680798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39768C-C447-AB42-B481-8F3B4D20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BACF8-CA13-6745-B779-289C479BFCB8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817332-D123-BD4E-80B5-3D61C1ED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806BBD-8D46-1341-8C7A-00E6CD46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B2383-C5C1-574C-A594-79185F742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93901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ACE9C4-F629-2A40-A47F-53D3550D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CBEA6-D56D-6344-8B8B-0C76DF8DF9E3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411705-E96E-B644-A4FB-A85EB520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5EF683-6C74-8D45-8553-587E0EA2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AAEE9-407C-7749-B065-2C22FE057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382044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AA4F531-2885-364D-BE41-5DE58390B2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4F68B1-6921-3345-88D3-EA5C14EEAD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3DCCD-1776-1447-A86F-E07231B7D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299EE6B-C19E-0644-BBAE-CB1B202A491A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24205-9F5A-E741-A92A-B8362CAC1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BA53D-4526-5847-96B1-385196915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840E49-68D3-1E47-B895-10681E47F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51" r:id="rId2"/>
    <p:sldLayoutId id="2147483843" r:id="rId3"/>
    <p:sldLayoutId id="2147483852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med"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4/Marco_Polo_portrait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://upload.wikimedia.org/wikipedia/commons/7/7a/Travels_of_Marco_Polo.svg" TargetMode="Externa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8/87/Spinning_jenny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72054D-B4D4-DD42-B042-57558BB855A3}"/>
              </a:ext>
            </a:extLst>
          </p:cNvPr>
          <p:cNvSpPr txBox="1"/>
          <p:nvPr/>
        </p:nvSpPr>
        <p:spPr>
          <a:xfrm>
            <a:off x="1600200" y="5043865"/>
            <a:ext cx="7543800" cy="156966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3200" b="1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Chapter 4: 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21</a:t>
            </a:r>
            <a:r>
              <a:rPr lang="en-US" altLang="en-US" sz="32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st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Century</a:t>
            </a:r>
            <a:b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</a:b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Global Economy</a:t>
            </a:r>
          </a:p>
          <a:p>
            <a:pPr algn="r"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STUDY PRESENTATION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A312407-B158-1D48-BF57-2EE4B40DE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613525"/>
            <a:ext cx="1600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en-US" sz="1000" dirty="0">
                <a:solidFill>
                  <a:srgbClr val="D9D9D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" panose="020B0604020202020204" pitchFamily="34" charset="0"/>
              </a:rPr>
              <a:t>© 2025 Clairmont Press</a:t>
            </a:r>
          </a:p>
        </p:txBody>
      </p:sp>
      <p:sp>
        <p:nvSpPr>
          <p:cNvPr id="15366" name="TextBox 2">
            <a:extLst>
              <a:ext uri="{FF2B5EF4-FFF2-40B4-BE49-F238E27FC236}">
                <a16:creationId xmlns:a16="http://schemas.microsoft.com/office/drawing/2014/main" id="{80A1CD7B-A904-1844-BEDD-4DA253826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963" y="63690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547B3-6808-87B8-2928-4EAAAD390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908304"/>
            <a:ext cx="9144001" cy="2360705"/>
          </a:xfrm>
          <a:prstGeom prst="rect">
            <a:avLst/>
          </a:prstGeom>
          <a:effectLst>
            <a:glow>
              <a:schemeClr val="bg1">
                <a:alpha val="50000"/>
              </a:schemeClr>
            </a:glow>
            <a:outerShdw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BDF875-F7CE-9471-2827-0E6BE7AB3594}"/>
              </a:ext>
            </a:extLst>
          </p:cNvPr>
          <p:cNvSpPr txBox="1"/>
          <p:nvPr/>
        </p:nvSpPr>
        <p:spPr>
          <a:xfrm>
            <a:off x="5334000" y="-2977"/>
            <a:ext cx="381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The Grist Mill in Babcock State Park, West Virginia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C334F9A1-DA2F-AC56-1BA4-0FB22FF3C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136525"/>
            <a:ext cx="8610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+mn-lt"/>
              </a:rPr>
              <a:t>Global Trade in the 20</a:t>
            </a:r>
            <a:r>
              <a:rPr lang="en-US" sz="3600" b="1" baseline="30000" dirty="0">
                <a:latin typeface="+mn-lt"/>
              </a:rPr>
              <a:t>th</a:t>
            </a:r>
            <a:r>
              <a:rPr lang="en-US" sz="3600" b="1" dirty="0">
                <a:latin typeface="+mn-lt"/>
              </a:rPr>
              <a:t> and 21</a:t>
            </a:r>
            <a:r>
              <a:rPr lang="en-US" sz="3600" b="1" baseline="30000" dirty="0">
                <a:latin typeface="+mn-lt"/>
              </a:rPr>
              <a:t>st</a:t>
            </a:r>
            <a:r>
              <a:rPr lang="en-US" sz="3600" b="1" dirty="0">
                <a:latin typeface="+mn-lt"/>
              </a:rPr>
              <a:t> Centuries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F34EF4AD-D0FE-0684-14A7-99D19EF3C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782856"/>
            <a:ext cx="8039100" cy="60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>
                <a:latin typeface="+mn-lt"/>
              </a:rPr>
              <a:t>The United States’ participation in global trade declined after World War I, but grew after World War II.</a:t>
            </a: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>
                <a:latin typeface="+mn-lt"/>
              </a:rPr>
              <a:t>International trade in the 20th Century received a boost from the creation of</a:t>
            </a:r>
          </a:p>
          <a:p>
            <a:pPr marL="800100" lvl="1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GATT</a:t>
            </a:r>
            <a:r>
              <a:rPr lang="en-US" sz="2000" dirty="0">
                <a:latin typeface="+mn-lt"/>
              </a:rPr>
              <a:t> (General Agreement on Tariffs and Trade) which was created to prevent </a:t>
            </a:r>
            <a:r>
              <a:rPr lang="en-US" sz="2000" b="1" dirty="0">
                <a:latin typeface="+mn-lt"/>
              </a:rPr>
              <a:t>free trade </a:t>
            </a:r>
            <a:r>
              <a:rPr lang="en-US" sz="2000" dirty="0">
                <a:latin typeface="+mn-lt"/>
              </a:rPr>
              <a:t>(international trade free of government intervention).</a:t>
            </a:r>
          </a:p>
          <a:p>
            <a:pPr marL="800100" lvl="1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WTO</a:t>
            </a:r>
            <a:r>
              <a:rPr lang="en-US" sz="2000" dirty="0">
                <a:latin typeface="+mn-lt"/>
              </a:rPr>
              <a:t> (World Trade Organization), which replaced GATT. It establishes the rules of trade between nations, polices members, and negotiates new trade agreements.</a:t>
            </a:r>
          </a:p>
          <a:p>
            <a:pPr marL="800100" lvl="1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NAFTA</a:t>
            </a:r>
            <a:r>
              <a:rPr lang="en-US" sz="2000" dirty="0">
                <a:latin typeface="+mn-lt"/>
              </a:rPr>
              <a:t> (North American Free Trade Agreement) which eliminated trade barriers on products traded among the United States, Canada, and Mexico.</a:t>
            </a:r>
          </a:p>
          <a:p>
            <a:pPr marL="1257300" lvl="2" indent="-342900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 dirty="0">
                <a:latin typeface="+mn-lt"/>
              </a:rPr>
              <a:t>President Donald Trump withdrew The United States from the TPP(Trans – Pacific Partnership). He also imposed high tariffs on Canada which changed the terms of NAFTA.</a:t>
            </a:r>
          </a:p>
        </p:txBody>
      </p:sp>
    </p:spTree>
    <p:extLst>
      <p:ext uri="{BB962C8B-B14F-4D97-AF65-F5344CB8AC3E}">
        <p14:creationId xmlns:p14="http://schemas.microsoft.com/office/powerpoint/2010/main" val="390867445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F8B8A00F-0376-C91D-99EC-291E36ED5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92661"/>
            <a:ext cx="82296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>
                <a:latin typeface="+mn-lt"/>
              </a:rPr>
              <a:t>West Virginia’s economy today depends on foreign investment in the state as well as selling its goods in foreign markets.</a:t>
            </a: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>
                <a:latin typeface="+mn-lt"/>
              </a:rPr>
              <a:t>Investments by foreign countries in West Virginia have grown.  By 2018, some thirty foreign nations had invested in the state.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577340-BF43-4D6E-2361-67FF93867EC1}"/>
              </a:ext>
            </a:extLst>
          </p:cNvPr>
          <p:cNvGrpSpPr/>
          <p:nvPr/>
        </p:nvGrpSpPr>
        <p:grpSpPr>
          <a:xfrm>
            <a:off x="1791442" y="2194335"/>
            <a:ext cx="5561115" cy="4206465"/>
            <a:chOff x="1066800" y="2438400"/>
            <a:chExt cx="7385462" cy="5586413"/>
          </a:xfrm>
        </p:grpSpPr>
        <p:pic>
          <p:nvPicPr>
            <p:cNvPr id="9" name="Picture 7" descr="WV_Ch04_Map_15_Interntl">
              <a:extLst>
                <a:ext uri="{FF2B5EF4-FFF2-40B4-BE49-F238E27FC236}">
                  <a16:creationId xmlns:a16="http://schemas.microsoft.com/office/drawing/2014/main" id="{E916F67E-8EFD-89DE-7E52-581B35BD7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438400"/>
              <a:ext cx="7239000" cy="558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8C601985-56D4-6D6B-68DA-67B945ACF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5062" y="2438400"/>
              <a:ext cx="4267200" cy="1374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 dirty="0">
                  <a:latin typeface="+mn-lt"/>
                </a:rPr>
                <a:t>Japanese investment in West Virginia began more than 30 years ago. Today, there are 21 Japanese companies operating in the state.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A765D2F-7D49-28CC-F4C0-7D2C4C60519E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4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84497133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24D0B-0973-8200-CC34-3A5A6E1364F9}"/>
              </a:ext>
            </a:extLst>
          </p:cNvPr>
          <p:cNvSpPr/>
          <p:nvPr/>
        </p:nvSpPr>
        <p:spPr>
          <a:xfrm>
            <a:off x="3464709" y="6400800"/>
            <a:ext cx="2214581" cy="320674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E82F3-1ACE-DA4D-B681-4147C7033FC4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4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  <p:sp>
        <p:nvSpPr>
          <p:cNvPr id="87045" name="Slide Number Placeholder 3">
            <a:extLst>
              <a:ext uri="{FF2B5EF4-FFF2-40B4-BE49-F238E27FC236}">
                <a16:creationId xmlns:a16="http://schemas.microsoft.com/office/drawing/2014/main" id="{95D68F33-59A4-FD41-9F1F-D351B09D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C1A0EA-90F7-C441-A676-B5E8E89F53F1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E74FF2-7B48-B378-9D71-10D31F2A2F59}"/>
              </a:ext>
            </a:extLst>
          </p:cNvPr>
          <p:cNvSpPr/>
          <p:nvPr/>
        </p:nvSpPr>
        <p:spPr>
          <a:xfrm>
            <a:off x="76200" y="5493604"/>
            <a:ext cx="8991600" cy="858540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046" name="TextBox 4">
            <a:extLst>
              <a:ext uri="{FF2B5EF4-FFF2-40B4-BE49-F238E27FC236}">
                <a16:creationId xmlns:a16="http://schemas.microsoft.com/office/drawing/2014/main" id="{3297C84C-1DAC-AF42-8032-A91BBA866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493603"/>
            <a:ext cx="89916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Image Credits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1: </a:t>
            </a:r>
            <a:r>
              <a:rPr lang="en-US" sz="1000" dirty="0" err="1">
                <a:solidFill>
                  <a:schemeClr val="bg1"/>
                </a:solidFill>
              </a:rPr>
              <a:t>ForestWander</a:t>
            </a:r>
            <a:r>
              <a:rPr lang="en-US" sz="1000" dirty="0">
                <a:solidFill>
                  <a:schemeClr val="bg1"/>
                </a:solidFill>
              </a:rPr>
              <a:t>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/licenses/by/2.0/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2: </a:t>
            </a:r>
            <a:r>
              <a:rPr lang="en-US" sz="1000" dirty="0" err="1">
                <a:solidFill>
                  <a:schemeClr val="bg1"/>
                </a:solidFill>
              </a:rPr>
              <a:t>formulanone</a:t>
            </a:r>
            <a:r>
              <a:rPr lang="en-US" sz="1000" dirty="0">
                <a:solidFill>
                  <a:schemeClr val="bg1"/>
                </a:solidFill>
              </a:rPr>
              <a:t>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/2.5/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Final Slide: </a:t>
            </a:r>
            <a:r>
              <a:rPr lang="en-US" sz="1000" dirty="0">
                <a:solidFill>
                  <a:schemeClr val="bg1"/>
                </a:solidFill>
              </a:rPr>
              <a:t>Tom Long,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/3.0/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D4C8C-5410-8E8C-DF13-55099D1157E2}"/>
              </a:ext>
            </a:extLst>
          </p:cNvPr>
          <p:cNvSpPr txBox="1"/>
          <p:nvPr/>
        </p:nvSpPr>
        <p:spPr>
          <a:xfrm>
            <a:off x="5562601" y="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+mn-lt"/>
              </a:rPr>
              <a:t>Woodburn Hall, West Virginia University, Morgantown, West Virginia</a:t>
            </a:r>
          </a:p>
        </p:txBody>
      </p:sp>
    </p:spTree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E85ED0-F66E-7342-8820-C6887CDF4A5D}"/>
              </a:ext>
            </a:extLst>
          </p:cNvPr>
          <p:cNvSpPr/>
          <p:nvPr/>
        </p:nvSpPr>
        <p:spPr>
          <a:xfrm>
            <a:off x="165704" y="6104928"/>
            <a:ext cx="5930296" cy="448271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CEA68-56DC-C747-86CF-FB0234B06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04" y="6104929"/>
            <a:ext cx="5930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DCE6F2"/>
                </a:solidFill>
              </a:rPr>
              <a:t>Section 1: </a:t>
            </a:r>
            <a:r>
              <a:rPr lang="en-US" altLang="en-US" sz="2000" b="1" dirty="0">
                <a:solidFill>
                  <a:srgbClr val="DCE6F2"/>
                </a:solidFill>
                <a:hlinkClick r:id="rId4" action="ppaction://hlinksldjump"/>
              </a:rPr>
              <a:t>A History of a Global Economy</a:t>
            </a:r>
            <a:endParaRPr lang="en-US" altLang="en-US" sz="2000" b="1" dirty="0">
              <a:solidFill>
                <a:srgbClr val="DCE6F2"/>
              </a:solidFill>
            </a:endParaRPr>
          </a:p>
        </p:txBody>
      </p:sp>
      <p:sp>
        <p:nvSpPr>
          <p:cNvPr id="17414" name="Slide Number Placeholder 4">
            <a:extLst>
              <a:ext uri="{FF2B5EF4-FFF2-40B4-BE49-F238E27FC236}">
                <a16:creationId xmlns:a16="http://schemas.microsoft.com/office/drawing/2014/main" id="{0F270598-F8B4-BE48-8371-F9E7ABCF2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5EE62E-1818-8046-95DE-99AB44846A3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2D2FB-398E-2BA5-7C5D-2974E293CA8D}"/>
              </a:ext>
            </a:extLst>
          </p:cNvPr>
          <p:cNvSpPr txBox="1"/>
          <p:nvPr/>
        </p:nvSpPr>
        <p:spPr>
          <a:xfrm>
            <a:off x="5486400" y="-2977"/>
            <a:ext cx="3657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 West Virginia State Capitol building, Charleston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8D29-5333-4B4D-80AA-F6FE23CB0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3124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6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1:</a:t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A History of a Global Economy</a:t>
            </a:r>
          </a:p>
        </p:txBody>
      </p:sp>
      <p:sp>
        <p:nvSpPr>
          <p:cNvPr id="19460" name="Slide Number Placeholder 4">
            <a:extLst>
              <a:ext uri="{FF2B5EF4-FFF2-40B4-BE49-F238E27FC236}">
                <a16:creationId xmlns:a16="http://schemas.microsoft.com/office/drawing/2014/main" id="{D49403D1-798E-E34D-A912-06FD606E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AB7C4A-4AF1-9949-9EF2-F5BBA6783539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C743E0A3-E18C-DC4F-9E41-0B3AC1078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70718"/>
            <a:ext cx="8229600" cy="551656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What is globalization?</a:t>
            </a:r>
          </a:p>
          <a:p>
            <a:pPr marL="0" indent="0" algn="ctr" eaLnBrk="1" hangingPunct="1">
              <a:buNone/>
            </a:pPr>
            <a:endParaRPr lang="en-US" sz="800" b="1" dirty="0"/>
          </a:p>
          <a:p>
            <a:pPr eaLnBrk="1" hangingPunct="1"/>
            <a:r>
              <a:rPr lang="en-US" b="1" dirty="0"/>
              <a:t>To some </a:t>
            </a:r>
          </a:p>
          <a:p>
            <a:pPr lvl="1" eaLnBrk="1" hangingPunct="1"/>
            <a:r>
              <a:rPr lang="en-US" dirty="0"/>
              <a:t>globalization represents the coming     together of all the people in the world to form a single society.</a:t>
            </a:r>
            <a:endParaRPr lang="en-US" sz="2400" dirty="0"/>
          </a:p>
          <a:p>
            <a:pPr eaLnBrk="1" hangingPunct="1"/>
            <a:r>
              <a:rPr lang="en-US" b="1" dirty="0"/>
              <a:t>To others</a:t>
            </a:r>
          </a:p>
          <a:p>
            <a:pPr lvl="1" eaLnBrk="1" hangingPunct="1"/>
            <a:r>
              <a:rPr lang="en-US" dirty="0"/>
              <a:t>globalization represents the bringing together of nations throughout the world through international trade, foreign </a:t>
            </a:r>
          </a:p>
          <a:p>
            <a:pPr lvl="1" eaLnBrk="1" hangingPunct="1"/>
            <a:r>
              <a:rPr lang="en-US" dirty="0"/>
              <a:t>investment, migration, and technology</a:t>
            </a:r>
          </a:p>
          <a:p>
            <a:pPr lvl="1"/>
            <a:endParaRPr lang="en-US" sz="3200" dirty="0"/>
          </a:p>
        </p:txBody>
      </p:sp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C743E0A3-E18C-DC4F-9E41-0B3AC1078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sz="4400" b="1" dirty="0"/>
              <a:t>A HISTORY OF TRADE</a:t>
            </a:r>
          </a:p>
          <a:p>
            <a:pPr eaLnBrk="1" hangingPunct="1">
              <a:spcBef>
                <a:spcPct val="50000"/>
              </a:spcBef>
            </a:pPr>
            <a:endParaRPr lang="en-US" sz="1200" dirty="0"/>
          </a:p>
          <a:p>
            <a:pPr eaLnBrk="1" hangingPunct="1">
              <a:spcBef>
                <a:spcPct val="50000"/>
              </a:spcBef>
            </a:pPr>
            <a:r>
              <a:rPr lang="en-US" sz="2800" dirty="0"/>
              <a:t>Early traders used a </a:t>
            </a:r>
            <a:r>
              <a:rPr lang="en-US" sz="2800" b="1" dirty="0"/>
              <a:t>barter system </a:t>
            </a:r>
            <a:r>
              <a:rPr lang="en-US" sz="2800" dirty="0"/>
              <a:t>to obtain things they needed or wanted.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/>
              <a:t>The </a:t>
            </a:r>
            <a:r>
              <a:rPr lang="en-US" sz="2800" b="1" dirty="0"/>
              <a:t>Silk Road</a:t>
            </a:r>
            <a:r>
              <a:rPr lang="en-US" sz="1800" b="1" dirty="0"/>
              <a:t> </a:t>
            </a:r>
            <a:r>
              <a:rPr lang="en-US" sz="2800" dirty="0"/>
              <a:t>became a major trade route between China and the countries in the Mediterranean Region.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/>
              <a:t>Trade along the Silk Road introduced the concept of </a:t>
            </a:r>
            <a:r>
              <a:rPr lang="en-US" sz="2800" b="1" dirty="0"/>
              <a:t>middlemen</a:t>
            </a:r>
            <a:r>
              <a:rPr lang="en-US" sz="2800" dirty="0"/>
              <a:t>, who drove up the prices on goods like silk, perfume, gold, jewels, and spices.</a:t>
            </a:r>
          </a:p>
        </p:txBody>
      </p:sp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741568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DC23D508-73FA-4D8B-49C9-18F0EE691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381000"/>
            <a:ext cx="8153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>
                <a:latin typeface="+mn-lt"/>
              </a:rPr>
              <a:t>Marco Polo, with his father and uncle, spent many years in China.  When they returned home, Marco wrote a book about their travels.  This book attracted other travelers to the Far East.</a:t>
            </a:r>
            <a:endParaRPr lang="en-US" sz="1800" dirty="0">
              <a:latin typeface="+mn-lt"/>
            </a:endParaRPr>
          </a:p>
        </p:txBody>
      </p:sp>
      <p:pic>
        <p:nvPicPr>
          <p:cNvPr id="7" name="Picture 5" descr="File:Marco Polo portrait.jpg">
            <a:hlinkClick r:id="rId3"/>
            <a:extLst>
              <a:ext uri="{FF2B5EF4-FFF2-40B4-BE49-F238E27FC236}">
                <a16:creationId xmlns:a16="http://schemas.microsoft.com/office/drawing/2014/main" id="{D196D798-090E-32E7-A1A1-63F9F7E66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20034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le:Travels of Marco Polo.svg">
            <a:hlinkClick r:id="rId5"/>
            <a:extLst>
              <a:ext uri="{FF2B5EF4-FFF2-40B4-BE49-F238E27FC236}">
                <a16:creationId xmlns:a16="http://schemas.microsoft.com/office/drawing/2014/main" id="{F23A3156-0658-84BE-3031-69554D0A4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1758658"/>
            <a:ext cx="5638800" cy="50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968276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8A44D510-BED9-1673-56AC-EDACDA1BB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381000"/>
            <a:ext cx="8553450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+mn-lt"/>
              </a:rPr>
              <a:t>The Age of Exploration and Global Trade</a:t>
            </a: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Early explorers, who were sent to find new trade routes to the Far East, often claimed unknown lands for their rulers.</a:t>
            </a:r>
            <a:endParaRPr lang="en-US" sz="1800" dirty="0"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F8C42B-486C-23F2-8131-53261A9877B7}"/>
              </a:ext>
            </a:extLst>
          </p:cNvPr>
          <p:cNvGrpSpPr/>
          <p:nvPr/>
        </p:nvGrpSpPr>
        <p:grpSpPr>
          <a:xfrm>
            <a:off x="1066801" y="2590800"/>
            <a:ext cx="7010398" cy="3932492"/>
            <a:chOff x="1066801" y="2590800"/>
            <a:chExt cx="7010398" cy="3932492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E25851C5-5106-EAD2-586A-EDD06F4785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1" y="2590800"/>
              <a:ext cx="7010398" cy="3932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789ADA-28F1-34A9-BAE4-A6F88C254326}"/>
                </a:ext>
              </a:extLst>
            </p:cNvPr>
            <p:cNvSpPr/>
            <p:nvPr/>
          </p:nvSpPr>
          <p:spPr>
            <a:xfrm>
              <a:off x="1066801" y="5486400"/>
              <a:ext cx="1447799" cy="304800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2027059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06A05DD-5EB6-7401-1555-FBDC52A36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04800"/>
            <a:ext cx="7467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4000" b="1" dirty="0"/>
              <a:t>Colonization and Global Trade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697FB71-268E-6D44-0999-3AD5E18AB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034110"/>
            <a:ext cx="834390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dirty="0"/>
              <a:t>In the seventeenth century, Great Britain encouraged its colonies to develop an economy based on agriculture and commerce.</a:t>
            </a: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dirty="0"/>
              <a:t>These colonies became part of a </a:t>
            </a:r>
            <a:r>
              <a:rPr lang="en-US" sz="2000" b="1" dirty="0"/>
              <a:t>triangular trade </a:t>
            </a:r>
            <a:r>
              <a:rPr lang="en-US" sz="2000" dirty="0"/>
              <a:t>in which the colonies sent </a:t>
            </a:r>
            <a:r>
              <a:rPr lang="en-US" sz="2000" b="1" dirty="0"/>
              <a:t>raw materials</a:t>
            </a:r>
            <a:r>
              <a:rPr lang="en-US" sz="2000" dirty="0"/>
              <a:t> (sugar, tobacco, cotton) to Great Britain.  Great Britain used the raw materials to manufacture goods, e.g. textiles, which it sent to Africa.  Africa in turn sent slaves to the American colonies.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603C29-AF9C-61DE-071C-C45634E97592}"/>
              </a:ext>
            </a:extLst>
          </p:cNvPr>
          <p:cNvGrpSpPr/>
          <p:nvPr/>
        </p:nvGrpSpPr>
        <p:grpSpPr>
          <a:xfrm>
            <a:off x="1790700" y="3270682"/>
            <a:ext cx="5562600" cy="3316165"/>
            <a:chOff x="2286000" y="3295650"/>
            <a:chExt cx="4953000" cy="2952750"/>
          </a:xfrm>
        </p:grpSpPr>
        <p:pic>
          <p:nvPicPr>
            <p:cNvPr id="4" name="Picture 4" descr="F27B6182">
              <a:extLst>
                <a:ext uri="{FF2B5EF4-FFF2-40B4-BE49-F238E27FC236}">
                  <a16:creationId xmlns:a16="http://schemas.microsoft.com/office/drawing/2014/main" id="{067FAA04-45EB-494F-0353-37E000BF0C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3295650"/>
              <a:ext cx="4953000" cy="295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52860F1A-7B8A-BAE9-08C4-71812552C5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2799" y="3752850"/>
              <a:ext cx="2286001" cy="381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2D385880-CB0B-91FC-90DE-5E65F45EC2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6849" y="3764892"/>
              <a:ext cx="71850" cy="134050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5A385BD9-5310-77BE-7F34-A6A90F039F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08174" y="4267200"/>
              <a:ext cx="2402474" cy="914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C3A2F06D-B093-AF57-D020-4D60BD858D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938576">
              <a:off x="3447191" y="3569593"/>
              <a:ext cx="26670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Sugar – Tobacco - Cotton</a:t>
              </a:r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631CEA2E-D816-F798-99DA-3CE051EE51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189682">
              <a:off x="5129875" y="4052366"/>
              <a:ext cx="13716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Manufactured Goods</a:t>
              </a:r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F9FE6FBE-0A31-8E5C-BD01-0CE2F48DD1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21055">
              <a:off x="4140259" y="4790782"/>
              <a:ext cx="8382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Slaves</a:t>
              </a:r>
            </a:p>
          </p:txBody>
        </p:sp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id="{642C1704-C505-7D1E-7111-E4861642F2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4087" y="4059994"/>
              <a:ext cx="481483" cy="276999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4">
              <a:extLst>
                <a:ext uri="{FF2B5EF4-FFF2-40B4-BE49-F238E27FC236}">
                  <a16:creationId xmlns:a16="http://schemas.microsoft.com/office/drawing/2014/main" id="{5898E2E7-72F5-1306-704F-F03DDA3CE5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8067" y="4044371"/>
              <a:ext cx="76473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 dirty="0">
                  <a:solidFill>
                    <a:srgbClr val="4545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Colonies</a:t>
              </a:r>
            </a:p>
          </p:txBody>
        </p:sp>
        <p:sp>
          <p:nvSpPr>
            <p:cNvPr id="19" name="Text Box 11">
              <a:extLst>
                <a:ext uri="{FF2B5EF4-FFF2-40B4-BE49-F238E27FC236}">
                  <a16:creationId xmlns:a16="http://schemas.microsoft.com/office/drawing/2014/main" id="{A395C9C3-BAC3-B4A4-9241-392FCECC65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938576">
              <a:off x="3447190" y="3569592"/>
              <a:ext cx="26670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latin typeface="+mn-lt"/>
                </a:rPr>
                <a:t>Sugar – Tobacco - Cotton</a:t>
              </a:r>
            </a:p>
          </p:txBody>
        </p:sp>
        <p:sp>
          <p:nvSpPr>
            <p:cNvPr id="20" name="Text Box 12">
              <a:extLst>
                <a:ext uri="{FF2B5EF4-FFF2-40B4-BE49-F238E27FC236}">
                  <a16:creationId xmlns:a16="http://schemas.microsoft.com/office/drawing/2014/main" id="{A89828BC-9A1F-B400-8382-44FB138A09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189682">
              <a:off x="5129876" y="4052366"/>
              <a:ext cx="13716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dirty="0">
                  <a:latin typeface="+mn-lt"/>
                </a:rPr>
                <a:t>Manufactured Goods</a:t>
              </a:r>
            </a:p>
          </p:txBody>
        </p:sp>
        <p:sp>
          <p:nvSpPr>
            <p:cNvPr id="21" name="Text Box 13">
              <a:extLst>
                <a:ext uri="{FF2B5EF4-FFF2-40B4-BE49-F238E27FC236}">
                  <a16:creationId xmlns:a16="http://schemas.microsoft.com/office/drawing/2014/main" id="{198F2D6C-4CE7-1CB5-E8A6-11EF05C99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21055">
              <a:off x="4136769" y="4790783"/>
              <a:ext cx="8382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latin typeface="+mn-lt"/>
                </a:rPr>
                <a:t>Slaves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690957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EB27A355-365B-E027-6BA6-FA4AE60CC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769" y="371475"/>
            <a:ext cx="777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latin typeface="+mn-lt"/>
              </a:rPr>
              <a:t>The Growth of Global Trade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7DCCC663-74A8-5BDF-AB4C-FE3DC7B70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097101"/>
            <a:ext cx="83058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dirty="0">
                <a:latin typeface="+mn-lt"/>
              </a:rPr>
              <a:t>After the United States got its independence from Great Britain, it wanted to concentrate on developing its own industries.  To this end, it charged high </a:t>
            </a:r>
            <a:r>
              <a:rPr lang="en-US" sz="2000" b="1" dirty="0">
                <a:latin typeface="+mn-lt"/>
              </a:rPr>
              <a:t>tariffs</a:t>
            </a:r>
            <a:r>
              <a:rPr lang="en-US" sz="2000" dirty="0">
                <a:latin typeface="+mn-lt"/>
              </a:rPr>
              <a:t> (taxes on imported goods) to protect American industry.</a:t>
            </a:r>
          </a:p>
          <a:p>
            <a:pPr marL="342900" indent="-342900" eaLnBrk="1" hangingPunct="1">
              <a:buFont typeface="Wingdings" pitchFamily="2" charset="2"/>
              <a:buChar char="Ø"/>
            </a:pPr>
            <a:endParaRPr lang="en-US" sz="2000" dirty="0">
              <a:latin typeface="+mn-lt"/>
            </a:endParaRP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lang="en-US" sz="2000" dirty="0">
                <a:latin typeface="+mn-lt"/>
              </a:rPr>
              <a:t>In the </a:t>
            </a:r>
            <a:r>
              <a:rPr lang="en-US" sz="2000" b="1" dirty="0">
                <a:latin typeface="+mn-lt"/>
              </a:rPr>
              <a:t>eighteenth century</a:t>
            </a:r>
            <a:r>
              <a:rPr lang="en-US" sz="2000" dirty="0">
                <a:latin typeface="+mn-lt"/>
              </a:rPr>
              <a:t>, the Industrial Revolution affected global trade.</a:t>
            </a:r>
          </a:p>
          <a:p>
            <a:pPr marL="342900" indent="-342900" eaLnBrk="1" hangingPunct="1">
              <a:buFont typeface="Wingdings" pitchFamily="2" charset="2"/>
              <a:buChar char="Ø"/>
            </a:pPr>
            <a:endParaRPr lang="en-US" sz="2000" dirty="0">
              <a:latin typeface="+mn-lt"/>
            </a:endParaRP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lang="en-US" sz="2000" dirty="0">
                <a:latin typeface="+mn-lt"/>
              </a:rPr>
              <a:t>New inventions like the Spinning Jenny fueled global trade.</a:t>
            </a:r>
          </a:p>
          <a:p>
            <a:pPr marL="342900" indent="-342900" eaLnBrk="1" hangingPunct="1">
              <a:buFont typeface="Wingdings" pitchFamily="2" charset="2"/>
              <a:buChar char="Ø"/>
            </a:pPr>
            <a:endParaRPr lang="en-US" sz="2000" dirty="0">
              <a:latin typeface="+mn-lt"/>
            </a:endParaRP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lang="en-US" sz="2000" dirty="0">
                <a:latin typeface="+mn-lt"/>
              </a:rPr>
              <a:t>In the </a:t>
            </a:r>
            <a:r>
              <a:rPr lang="en-US" sz="2000" b="1" dirty="0">
                <a:latin typeface="+mn-lt"/>
              </a:rPr>
              <a:t>nineteenth century</a:t>
            </a:r>
            <a:r>
              <a:rPr lang="en-US" sz="2000" dirty="0">
                <a:latin typeface="+mn-lt"/>
              </a:rPr>
              <a:t>, the steam engine revolutionized transportation and made it easier to move products to markets.</a:t>
            </a:r>
          </a:p>
        </p:txBody>
      </p:sp>
      <p:pic>
        <p:nvPicPr>
          <p:cNvPr id="9" name="Picture 9" descr="File:Spinning jenny.jpg">
            <a:hlinkClick r:id="rId3"/>
            <a:extLst>
              <a:ext uri="{FF2B5EF4-FFF2-40B4-BE49-F238E27FC236}">
                <a16:creationId xmlns:a16="http://schemas.microsoft.com/office/drawing/2014/main" id="{0A321D02-D564-0DED-9284-22BF87520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9462" y="4284662"/>
            <a:ext cx="26670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5FC52A29-D306-3B94-0819-204EE0A8A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0"/>
          <a:stretch>
            <a:fillRect/>
          </a:stretch>
        </p:blipFill>
        <p:spPr bwMode="auto">
          <a:xfrm>
            <a:off x="4513969" y="4284662"/>
            <a:ext cx="3546179" cy="22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932896"/>
      </p:ext>
    </p:extLst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4174</TotalTime>
  <Words>739</Words>
  <Application>Microsoft Macintosh PowerPoint</Application>
  <PresentationFormat>On-screen Show (4:3)</PresentationFormat>
  <Paragraphs>68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ＭＳ Ｐゴシック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Section 1: A History of a Global Economy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Clairmont Press,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Virginia: Our Beautiful Home</dc:title>
  <dc:subject>©2025 Clairmont Press</dc:subject>
  <dc:creator/>
  <cp:keywords/>
  <dc:description>Study presentation to accompany student textbook. </dc:description>
  <cp:lastModifiedBy>Emmett Mullins</cp:lastModifiedBy>
  <cp:revision>434</cp:revision>
  <dcterms:created xsi:type="dcterms:W3CDTF">2010-06-02T19:20:05Z</dcterms:created>
  <dcterms:modified xsi:type="dcterms:W3CDTF">2025-01-16T02:13:52Z</dcterms:modified>
  <cp:category/>
</cp:coreProperties>
</file>