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8" r:id="rId1"/>
  </p:sldMasterIdLst>
  <p:notesMasterIdLst>
    <p:notesMasterId r:id="rId14"/>
  </p:notesMasterIdLst>
  <p:handoutMasterIdLst>
    <p:handoutMasterId r:id="rId15"/>
  </p:handoutMasterIdLst>
  <p:sldIdLst>
    <p:sldId id="259" r:id="rId2"/>
    <p:sldId id="260" r:id="rId3"/>
    <p:sldId id="345" r:id="rId4"/>
    <p:sldId id="309" r:id="rId5"/>
    <p:sldId id="277" r:id="rId6"/>
    <p:sldId id="278" r:id="rId7"/>
    <p:sldId id="313" r:id="rId8"/>
    <p:sldId id="266" r:id="rId9"/>
    <p:sldId id="314" r:id="rId10"/>
    <p:sldId id="315" r:id="rId11"/>
    <p:sldId id="317" r:id="rId12"/>
    <p:sldId id="263" r:id="rId1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EFEF"/>
    <a:srgbClr val="E7E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51"/>
    <p:restoredTop sz="94694"/>
  </p:normalViewPr>
  <p:slideViewPr>
    <p:cSldViewPr>
      <p:cViewPr varScale="1">
        <p:scale>
          <a:sx n="121" d="100"/>
          <a:sy n="121" d="100"/>
        </p:scale>
        <p:origin x="2112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12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126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EDC8B8E-7EA8-EA42-ACD2-62B9225862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5BF167-B57E-8A4E-826F-D0F5370955A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D2B81EA-47DE-E349-97C0-6BD286CCEAAE}" type="datetimeFigureOut">
              <a:rPr lang="en-US" altLang="en-US"/>
              <a:pPr>
                <a:defRPr/>
              </a:pPr>
              <a:t>1/15/25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EA5CDF-C5E7-4344-ADA1-6C659956FD2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E86FC-04F6-E743-88AF-FEBFCBCF52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5E92D58-DEAC-1644-B679-E489D53444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CFF2ED3-B4B1-564C-AF92-4C6DE7CD730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2B7B95-1125-EC47-BCDA-2F9FD559E62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BB2FB47-3866-544B-8D7F-DD9900E395FD}" type="datetimeFigureOut">
              <a:rPr lang="en-US" altLang="en-US"/>
              <a:pPr>
                <a:defRPr/>
              </a:pPr>
              <a:t>1/15/25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645F194-0352-2C47-A338-D2AB8971FE4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98B95AA-25FE-3042-B9C0-03D1343D84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CAD4E8-A10B-0A4A-AA60-826AC4FB072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285D4D-FA69-654B-876E-5761CC1E86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020AA9F-A738-024B-AF77-5BD7E82EAB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D72E7643-10DC-DC4C-865F-89F6719A483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D523295A-90FE-BD40-89CD-977AB86069E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>
            <a:extLst>
              <a:ext uri="{FF2B5EF4-FFF2-40B4-BE49-F238E27FC236}">
                <a16:creationId xmlns:a16="http://schemas.microsoft.com/office/drawing/2014/main" id="{DFD53492-9873-B540-BEE2-974F7E75F0D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4" name="Notes Placeholder 2">
            <a:extLst>
              <a:ext uri="{FF2B5EF4-FFF2-40B4-BE49-F238E27FC236}">
                <a16:creationId xmlns:a16="http://schemas.microsoft.com/office/drawing/2014/main" id="{52014477-04A1-E24C-B072-99A43B29440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826559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Slide Image Placeholder 1">
            <a:extLst>
              <a:ext uri="{FF2B5EF4-FFF2-40B4-BE49-F238E27FC236}">
                <a16:creationId xmlns:a16="http://schemas.microsoft.com/office/drawing/2014/main" id="{DA02835D-3AEA-2A45-98CA-AB32AA3ECC6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0" name="Notes Placeholder 2">
            <a:extLst>
              <a:ext uri="{FF2B5EF4-FFF2-40B4-BE49-F238E27FC236}">
                <a16:creationId xmlns:a16="http://schemas.microsoft.com/office/drawing/2014/main" id="{884AE3D0-1247-1C4D-A94F-8CB15A74818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91387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Slide Image Placeholder 1">
            <a:extLst>
              <a:ext uri="{FF2B5EF4-FFF2-40B4-BE49-F238E27FC236}">
                <a16:creationId xmlns:a16="http://schemas.microsoft.com/office/drawing/2014/main" id="{225C04AE-CF9E-3D4C-8514-FC0D020A9A1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6" name="Notes Placeholder 2">
            <a:extLst>
              <a:ext uri="{FF2B5EF4-FFF2-40B4-BE49-F238E27FC236}">
                <a16:creationId xmlns:a16="http://schemas.microsoft.com/office/drawing/2014/main" id="{235C5D59-DF88-8047-AB12-AD09CA9A36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8D9F10AC-20D0-714C-8BA4-C93278D4EA7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61531944-6651-584D-BD15-605CEB14CA0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b="1" u="sng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>
            <a:extLst>
              <a:ext uri="{FF2B5EF4-FFF2-40B4-BE49-F238E27FC236}">
                <a16:creationId xmlns:a16="http://schemas.microsoft.com/office/drawing/2014/main" id="{2C528A5E-C631-9847-8E47-11F17B48576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>
            <a:extLst>
              <a:ext uri="{FF2B5EF4-FFF2-40B4-BE49-F238E27FC236}">
                <a16:creationId xmlns:a16="http://schemas.microsoft.com/office/drawing/2014/main" id="{B047CE24-AA4A-2B45-A9EE-75D6B7129B4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038482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lide Image Placeholder 1">
            <a:extLst>
              <a:ext uri="{FF2B5EF4-FFF2-40B4-BE49-F238E27FC236}">
                <a16:creationId xmlns:a16="http://schemas.microsoft.com/office/drawing/2014/main" id="{7EDD88F0-6477-3745-8D68-EA9E5CEE338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6" name="Notes Placeholder 2">
            <a:extLst>
              <a:ext uri="{FF2B5EF4-FFF2-40B4-BE49-F238E27FC236}">
                <a16:creationId xmlns:a16="http://schemas.microsoft.com/office/drawing/2014/main" id="{BC350F2B-B4A4-5F42-B6AF-F4D3146B21D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>
            <a:extLst>
              <a:ext uri="{FF2B5EF4-FFF2-40B4-BE49-F238E27FC236}">
                <a16:creationId xmlns:a16="http://schemas.microsoft.com/office/drawing/2014/main" id="{9B78B30F-6D3F-2447-822C-2CD7A13BFA6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4" name="Notes Placeholder 2">
            <a:extLst>
              <a:ext uri="{FF2B5EF4-FFF2-40B4-BE49-F238E27FC236}">
                <a16:creationId xmlns:a16="http://schemas.microsoft.com/office/drawing/2014/main" id="{47C9469D-F46B-CA4E-810F-DAC844C9F95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>
            <a:extLst>
              <a:ext uri="{FF2B5EF4-FFF2-40B4-BE49-F238E27FC236}">
                <a16:creationId xmlns:a16="http://schemas.microsoft.com/office/drawing/2014/main" id="{E6ACEF6F-A240-BD46-A668-30C9E2CD939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2" name="Notes Placeholder 2">
            <a:extLst>
              <a:ext uri="{FF2B5EF4-FFF2-40B4-BE49-F238E27FC236}">
                <a16:creationId xmlns:a16="http://schemas.microsoft.com/office/drawing/2014/main" id="{31170923-CEC9-DA45-B3F6-A0D22E0267F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Slide Image Placeholder 1">
            <a:extLst>
              <a:ext uri="{FF2B5EF4-FFF2-40B4-BE49-F238E27FC236}">
                <a16:creationId xmlns:a16="http://schemas.microsoft.com/office/drawing/2014/main" id="{B304A640-565D-B942-A045-6BA38DF4480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0" name="Notes Placeholder 2">
            <a:extLst>
              <a:ext uri="{FF2B5EF4-FFF2-40B4-BE49-F238E27FC236}">
                <a16:creationId xmlns:a16="http://schemas.microsoft.com/office/drawing/2014/main" id="{AF29171B-1F8D-EE4C-9DA5-54145A5BE95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Image Placeholder 1">
            <a:extLst>
              <a:ext uri="{FF2B5EF4-FFF2-40B4-BE49-F238E27FC236}">
                <a16:creationId xmlns:a16="http://schemas.microsoft.com/office/drawing/2014/main" id="{582537CD-3D2B-654C-B21A-220694B0150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8" name="Notes Placeholder 2">
            <a:extLst>
              <a:ext uri="{FF2B5EF4-FFF2-40B4-BE49-F238E27FC236}">
                <a16:creationId xmlns:a16="http://schemas.microsoft.com/office/drawing/2014/main" id="{25866221-DA05-0E4D-89DC-D6EBD68D085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>
            <a:extLst>
              <a:ext uri="{FF2B5EF4-FFF2-40B4-BE49-F238E27FC236}">
                <a16:creationId xmlns:a16="http://schemas.microsoft.com/office/drawing/2014/main" id="{07E0ED4F-A018-2B4B-9D6A-958836D319D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6" name="Notes Placeholder 2">
            <a:extLst>
              <a:ext uri="{FF2B5EF4-FFF2-40B4-BE49-F238E27FC236}">
                <a16:creationId xmlns:a16="http://schemas.microsoft.com/office/drawing/2014/main" id="{37A7DC2B-FB20-964C-B981-862A322D0BA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52266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23D23-103C-4D4A-B5D6-9AFB5A5F4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49E75-FBCC-D848-82D5-A3D61B8F6AAA}" type="datetime1">
              <a:rPr lang="en-US" altLang="en-US"/>
              <a:pPr>
                <a:defRPr/>
              </a:pPr>
              <a:t>1/15/25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3C25D0-6699-3B4D-99D1-27E13BCDB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E69069-A428-AE44-9F29-4DB26E190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44772-75C0-614F-A53B-0E5AFA62BD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7995605"/>
      </p:ext>
    </p:extLst>
  </p:cSld>
  <p:clrMapOvr>
    <a:masterClrMapping/>
  </p:clrMapOvr>
  <p:transition spd="med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5D30F-0ED2-1546-A34F-0B05CABEB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2B683-AF77-AE4F-9A27-4C1B9D21C8AD}" type="datetime1">
              <a:rPr lang="en-US" altLang="en-US"/>
              <a:pPr>
                <a:defRPr/>
              </a:pPr>
              <a:t>1/15/25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819F54-A055-1A4F-87AA-1F2C3B3CA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9D2C0F-9E50-7F42-BFC4-8D0A7EA07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7A732-9FCE-BD40-B9D3-77388167F7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4488009"/>
      </p:ext>
    </p:extLst>
  </p:cSld>
  <p:clrMapOvr>
    <a:masterClrMapping/>
  </p:clrMapOvr>
  <p:transition spd="med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C8812-312A-F34B-9B91-A63DBC018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A5808-C7FF-2646-A832-AF0ADF64793E}" type="datetime1">
              <a:rPr lang="en-US" altLang="en-US"/>
              <a:pPr>
                <a:defRPr/>
              </a:pPr>
              <a:t>1/15/25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9F4A9-1AF7-E145-B941-9EA098626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A339B-5506-4E4D-84E8-496AFC824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A84411-09A0-3740-9F94-5AE4CE4830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6329194"/>
      </p:ext>
    </p:extLst>
  </p:cSld>
  <p:clrMapOvr>
    <a:masterClrMapping/>
  </p:clrMapOvr>
  <p:transition spd="med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itchFamily="2" charset="2"/>
              <a:buChar char="Ø"/>
              <a:defRPr/>
            </a:lvl1pPr>
            <a:lvl2pPr>
              <a:buFont typeface="Arial" pitchFamily="34" charset="0"/>
              <a:buChar char="•"/>
              <a:defRPr/>
            </a:lvl2pPr>
            <a:lvl3pPr>
              <a:buFont typeface="Wingdings" pitchFamily="2" charset="2"/>
              <a:buChar char="§"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90E438D-0B5C-314D-9ED2-68B213A02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6C1CC-5EA4-2F41-82BE-0AF9822187DE}" type="datetime1">
              <a:rPr lang="en-US" altLang="en-US"/>
              <a:pPr>
                <a:defRPr/>
              </a:pPr>
              <a:t>1/15/25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8118FC8-921B-724F-A804-22318D1B5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E36B0ED-0E43-7843-8D19-FF4AC260A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F41B4-6D46-8545-BA8F-3866849341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18924D8-5275-D3BF-3CC8-4D060436CC6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6019800"/>
            <a:ext cx="762001" cy="76200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615050"/>
      </p:ext>
    </p:extLst>
  </p:cSld>
  <p:clrMapOvr>
    <a:masterClrMapping/>
  </p:clrMapOvr>
  <p:transition spd="med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CA8531-7658-6344-BA64-70247CB79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DE8FF-8A40-1E49-AECB-D81A7534263E}" type="datetime1">
              <a:rPr lang="en-US" altLang="en-US"/>
              <a:pPr>
                <a:defRPr/>
              </a:pPr>
              <a:t>1/15/25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20F41-84D9-2E45-9F5F-1B76B6FB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D3BD19-A66D-E845-A0BA-5084B4B0C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83E01E-CADD-2D46-A830-E6C4F215F3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7956463"/>
      </p:ext>
    </p:extLst>
  </p:cSld>
  <p:clrMapOvr>
    <a:masterClrMapping/>
  </p:clrMapOvr>
  <p:transition spd="med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buFont typeface="Wingdings" pitchFamily="2" charset="2"/>
              <a:buChar char="Ø"/>
              <a:defRPr sz="2800"/>
            </a:lvl1pPr>
            <a:lvl2pPr>
              <a:buFont typeface="Arial" pitchFamily="34" charset="0"/>
              <a:buChar char="•"/>
              <a:defRPr sz="2400"/>
            </a:lvl2pPr>
            <a:lvl3pPr>
              <a:buFont typeface="Wingdings" pitchFamily="2" charset="2"/>
              <a:buChar char="§"/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buFont typeface="Wingdings" pitchFamily="2" charset="2"/>
              <a:buChar char="Ø"/>
              <a:defRPr sz="2800"/>
            </a:lvl1pPr>
            <a:lvl2pPr>
              <a:buFont typeface="Arial" pitchFamily="34" charset="0"/>
              <a:buChar char="•"/>
              <a:defRPr sz="2400"/>
            </a:lvl2pPr>
            <a:lvl3pPr>
              <a:buFont typeface="Wingdings" pitchFamily="2" charset="2"/>
              <a:buChar char="§"/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E9DC3B64-F694-C741-A7B9-40143AA4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8249F-1931-8F44-A746-44632F8966E9}" type="datetime1">
              <a:rPr lang="en-US" altLang="en-US"/>
              <a:pPr>
                <a:defRPr/>
              </a:pPr>
              <a:t>1/15/25</a:t>
            </a:fld>
            <a:endParaRPr lang="en-US" alt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4A710D50-BD0D-914B-8DCE-F8E68FC9E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495984A5-488F-0340-BE71-C4A6D557F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C7A77-7402-ED4C-B7D1-88DEB91357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4147509A-61F6-2F32-3828-683CBF6B82C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6019800"/>
            <a:ext cx="762001" cy="76200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285598"/>
      </p:ext>
    </p:extLst>
  </p:cSld>
  <p:clrMapOvr>
    <a:masterClrMapping/>
  </p:clrMapOvr>
  <p:transition spd="med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buFont typeface="Wingdings" pitchFamily="2" charset="2"/>
              <a:buChar char="Ø"/>
              <a:defRPr sz="2000"/>
            </a:lvl2pPr>
            <a:lvl3pPr>
              <a:buFont typeface="Wingdings" pitchFamily="2" charset="2"/>
              <a:buChar char="§"/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9C5BE30-1489-6A4C-9723-10068251C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FFBE8-67FE-DC49-8315-16EFC8695FA6}" type="datetime1">
              <a:rPr lang="en-US" altLang="en-US"/>
              <a:pPr>
                <a:defRPr/>
              </a:pPr>
              <a:t>1/15/25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B390090-4F30-3E4C-995B-D425A5C14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4D49245-C0B2-0B48-888C-FE5466C22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E8BCB-7D74-754E-A3E2-B800515580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6C9533A3-4DBB-C300-F506-E5B215CAA72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6019800"/>
            <a:ext cx="762001" cy="76200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510105"/>
      </p:ext>
    </p:extLst>
  </p:cSld>
  <p:clrMapOvr>
    <a:masterClrMapping/>
  </p:clrMapOvr>
  <p:transition spd="med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028EB43-8494-0142-868D-23A5BAFDA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3DC7F-124E-8F4F-807A-51BFDA0A088C}" type="datetime1">
              <a:rPr lang="en-US" altLang="en-US"/>
              <a:pPr>
                <a:defRPr/>
              </a:pPr>
              <a:t>1/15/25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E202E66-CD45-1B49-BB3D-E000DC859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F7DED2-4EFF-0049-8A62-860D813A0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1D8FF-9C4C-4D4D-97FB-E59114088B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0039882"/>
      </p:ext>
    </p:extLst>
  </p:cSld>
  <p:clrMapOvr>
    <a:masterClrMapping/>
  </p:clrMapOvr>
  <p:transition spd="med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E930EA8-4DF2-EB4B-91D6-776D9F265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898FC-1AE7-1C42-BA1C-3AF7F1FC5954}" type="datetime1">
              <a:rPr lang="en-US" altLang="en-US"/>
              <a:pPr>
                <a:defRPr/>
              </a:pPr>
              <a:t>1/15/25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0595D1D-C52F-4A4B-A029-938C66D77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C15CDBA-5F44-6B4F-9AB9-854B2EDA6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B374C-15EE-0948-A419-131489020D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7680798"/>
      </p:ext>
    </p:extLst>
  </p:cSld>
  <p:clrMapOvr>
    <a:masterClrMapping/>
  </p:clrMapOvr>
  <p:transition spd="med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539768C-C447-AB42-B481-8F3B4D209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BACF8-CA13-6745-B779-289C479BFCB8}" type="datetime1">
              <a:rPr lang="en-US" altLang="en-US"/>
              <a:pPr>
                <a:defRPr/>
              </a:pPr>
              <a:t>1/15/25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8817332-D123-BD4E-80B5-3D61C1ED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F806BBD-8D46-1341-8C7A-00E6CD46E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B2383-C5C1-574C-A594-79185F7429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4193901"/>
      </p:ext>
    </p:extLst>
  </p:cSld>
  <p:clrMapOvr>
    <a:masterClrMapping/>
  </p:clrMapOvr>
  <p:transition spd="med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4ACE9C4-F629-2A40-A47F-53D3550D6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CBEA6-D56D-6344-8B8B-0C76DF8DF9E3}" type="datetime1">
              <a:rPr lang="en-US" altLang="en-US"/>
              <a:pPr>
                <a:defRPr/>
              </a:pPr>
              <a:t>1/15/25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5411705-E96E-B644-A4FB-A85EB5203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B5EF683-6C74-8D45-8553-587E0EA23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AAEE9-407C-7749-B065-2C22FE0573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4382044"/>
      </p:ext>
    </p:extLst>
  </p:cSld>
  <p:clrMapOvr>
    <a:masterClrMapping/>
  </p:clrMapOvr>
  <p:transition spd="med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AA4F531-2885-364D-BE41-5DE58390B21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14F68B1-6921-3345-88D3-EA5C14EEAD6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13DCCD-1776-1447-A86F-E07231B7D2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299EE6B-C19E-0644-BBAE-CB1B202A491A}" type="datetime1">
              <a:rPr lang="en-US" altLang="en-US"/>
              <a:pPr>
                <a:defRPr/>
              </a:pPr>
              <a:t>1/15/25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024205-9F5A-E741-A92A-B8362CAC17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BA53D-4526-5847-96B1-385196915B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5840E49-68D3-1E47-B895-10681E47FD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51" r:id="rId2"/>
    <p:sldLayoutId id="2147483843" r:id="rId3"/>
    <p:sldLayoutId id="2147483852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ransition spd="med">
    <p:wipe dir="r"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wmf"/><Relationship Id="rId4" Type="http://schemas.openxmlformats.org/officeDocument/2006/relationships/image" Target="../media/image8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672054D-B4D4-DD42-B042-57558BB855A3}"/>
              </a:ext>
            </a:extLst>
          </p:cNvPr>
          <p:cNvSpPr txBox="1"/>
          <p:nvPr/>
        </p:nvSpPr>
        <p:spPr>
          <a:xfrm>
            <a:off x="1600200" y="5043865"/>
            <a:ext cx="7543800" cy="1569660"/>
          </a:xfrm>
          <a:prstGeom prst="rect">
            <a:avLst/>
          </a:prstGeom>
          <a:noFill/>
        </p:spPr>
        <p:txBody>
          <a:bodyPr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Chapter 2: State and Local</a:t>
            </a:r>
          </a:p>
          <a:p>
            <a:pPr algn="r" eaLnBrk="1" hangingPunct="1">
              <a:defRPr/>
            </a:pPr>
            <a: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Government in West Virginia</a:t>
            </a:r>
          </a:p>
          <a:p>
            <a:pPr algn="r" eaLnBrk="1" hangingPunct="1">
              <a:defRPr/>
            </a:pPr>
            <a: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STUDY PRESENTATION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5A312407-B158-1D48-BF57-2EE4B40DE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6613525"/>
            <a:ext cx="16002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altLang="en-US" sz="1000" dirty="0">
                <a:solidFill>
                  <a:srgbClr val="D9D9D9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Arial" panose="020B0604020202020204" pitchFamily="34" charset="0"/>
              </a:rPr>
              <a:t>© 2025 Clairmont Press</a:t>
            </a:r>
          </a:p>
        </p:txBody>
      </p:sp>
      <p:sp>
        <p:nvSpPr>
          <p:cNvPr id="15366" name="TextBox 2">
            <a:extLst>
              <a:ext uri="{FF2B5EF4-FFF2-40B4-BE49-F238E27FC236}">
                <a16:creationId xmlns:a16="http://schemas.microsoft.com/office/drawing/2014/main" id="{80A1CD7B-A904-1844-BEDD-4DA253826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8963" y="63690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C547B3-6808-87B8-2928-4EAAAD3902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908304"/>
            <a:ext cx="9144001" cy="2360705"/>
          </a:xfrm>
          <a:prstGeom prst="rect">
            <a:avLst/>
          </a:prstGeom>
          <a:effectLst>
            <a:glow>
              <a:schemeClr val="bg1">
                <a:alpha val="50000"/>
              </a:schemeClr>
            </a:glow>
            <a:outerShdw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BDF875-F7CE-9471-2827-0E6BE7AB3594}"/>
              </a:ext>
            </a:extLst>
          </p:cNvPr>
          <p:cNvSpPr txBox="1"/>
          <p:nvPr/>
        </p:nvSpPr>
        <p:spPr>
          <a:xfrm>
            <a:off x="5334000" y="-2977"/>
            <a:ext cx="3810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dirty="0">
                <a:solidFill>
                  <a:schemeClr val="bg1"/>
                </a:solidFill>
                <a:effectLst/>
                <a:latin typeface="+mn-lt"/>
              </a:rPr>
              <a:t>The Grist Mill in Babcock State Park, West Virginia</a:t>
            </a:r>
            <a:endParaRPr lang="en-US" sz="14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Slide Number Placeholder 4">
            <a:extLst>
              <a:ext uri="{FF2B5EF4-FFF2-40B4-BE49-F238E27FC236}">
                <a16:creationId xmlns:a16="http://schemas.microsoft.com/office/drawing/2014/main" id="{BE620DF5-E0D8-C34F-93FB-CAF7F8DD8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FCA253E-EEB4-654F-A955-034E52160727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91DC80CB-E994-CAD6-4C65-2789C6F318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28600"/>
            <a:ext cx="8686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/>
              <a:t>Municipalities may choose from</a:t>
            </a:r>
            <a:br>
              <a:rPr lang="en-US" sz="3200" b="1" dirty="0"/>
            </a:br>
            <a:r>
              <a:rPr lang="en-US" sz="3200" b="1" dirty="0"/>
              <a:t>one of three types of government:</a:t>
            </a: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2283E7A3-8EF1-1847-4DB3-55A52F93A5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" y="1416536"/>
            <a:ext cx="8001000" cy="493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100" b="1" dirty="0"/>
              <a:t>Mayor-Council Form</a:t>
            </a:r>
            <a:endParaRPr lang="en-US" sz="2100" dirty="0"/>
          </a:p>
          <a:p>
            <a:pPr marL="800100" lvl="1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100" dirty="0"/>
              <a:t>The people elect both the mayor and the council members.</a:t>
            </a: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100" b="1" dirty="0"/>
              <a:t>Commission Form</a:t>
            </a:r>
          </a:p>
          <a:p>
            <a:pPr marL="800100" lvl="1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100" dirty="0"/>
              <a:t>Voters elect individuals to specific administrative positions. In West Virginia, there must be either three or five commissioners.</a:t>
            </a: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100" b="1" dirty="0"/>
              <a:t>Council-Manager Form</a:t>
            </a:r>
            <a:endParaRPr lang="en-US" sz="2100" dirty="0"/>
          </a:p>
          <a:p>
            <a:pPr marL="800100" lvl="1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100" dirty="0"/>
              <a:t>Elected city council members set policy and pass ordinances. There is a mayor who presides at council meetings. The mayor is either elected to the office or designated by a vote of the council members.</a:t>
            </a: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100" dirty="0"/>
              <a:t>Municipalities of fewer than 2,000 residents </a:t>
            </a:r>
            <a:r>
              <a:rPr lang="en-US" sz="2100" b="1" dirty="0"/>
              <a:t>must</a:t>
            </a:r>
            <a:r>
              <a:rPr lang="en-US" sz="2100" dirty="0"/>
              <a:t> use the Mayor-Council form of government.</a:t>
            </a:r>
          </a:p>
        </p:txBody>
      </p:sp>
    </p:spTree>
    <p:extLst>
      <p:ext uri="{BB962C8B-B14F-4D97-AF65-F5344CB8AC3E}">
        <p14:creationId xmlns:p14="http://schemas.microsoft.com/office/powerpoint/2010/main" val="1143273086"/>
      </p:ext>
    </p:extLst>
  </p:cSld>
  <p:clrMapOvr>
    <a:masterClrMapping/>
  </p:clrMapOvr>
  <p:transition spd="med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Number Placeholder 6">
            <a:extLst>
              <a:ext uri="{FF2B5EF4-FFF2-40B4-BE49-F238E27FC236}">
                <a16:creationId xmlns:a16="http://schemas.microsoft.com/office/drawing/2014/main" id="{B8189D14-109C-8746-BC91-C3B1BAFB1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41388C7-CB61-C649-889E-A31AD3575464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E59E1AC2-7B30-4434-571A-15A1C83B3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400874"/>
            <a:ext cx="8115300" cy="5955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/>
              <a:t>BOARDS OF EDUCATION</a:t>
            </a: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200" dirty="0"/>
              <a:t>The third example of local government is the board of education.</a:t>
            </a: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200" dirty="0"/>
              <a:t>Each county has a Board of Education consisting of five members.</a:t>
            </a: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200" dirty="0"/>
              <a:t>Board members are chosen in nonpartisan elections.</a:t>
            </a: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200" dirty="0"/>
              <a:t>Board members set education policy, approve a budget, approve curriculum, and hire employees.</a:t>
            </a: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200" dirty="0"/>
              <a:t>Board members hire the county superintendent to carry out the system’s goals.</a:t>
            </a: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200" dirty="0"/>
              <a:t>County boards of education receive direction from the West Virginia Department of Education.</a:t>
            </a: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200" dirty="0"/>
              <a:t>County boards of education receive funding from county property taxes, state funds, federal funds, and sometimes from special assessments.</a:t>
            </a:r>
          </a:p>
        </p:txBody>
      </p:sp>
    </p:spTree>
    <p:extLst>
      <p:ext uri="{BB962C8B-B14F-4D97-AF65-F5344CB8AC3E}">
        <p14:creationId xmlns:p14="http://schemas.microsoft.com/office/powerpoint/2010/main" val="3421772285"/>
      </p:ext>
    </p:extLst>
  </p:cSld>
  <p:clrMapOvr>
    <a:masterClrMapping/>
  </p:clrMapOvr>
  <p:transition spd="med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724D0B-0973-8200-CC34-3A5A6E1364F9}"/>
              </a:ext>
            </a:extLst>
          </p:cNvPr>
          <p:cNvSpPr/>
          <p:nvPr/>
        </p:nvSpPr>
        <p:spPr>
          <a:xfrm>
            <a:off x="3464709" y="6400800"/>
            <a:ext cx="2214581" cy="320674"/>
          </a:xfrm>
          <a:prstGeom prst="rect">
            <a:avLst/>
          </a:prstGeom>
          <a:solidFill>
            <a:srgbClr val="10253F">
              <a:alpha val="81961"/>
            </a:srgb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6E82F3-1ACE-DA4D-B681-4147C7033FC4}"/>
              </a:ext>
            </a:extLst>
          </p:cNvPr>
          <p:cNvSpPr txBox="1"/>
          <p:nvPr/>
        </p:nvSpPr>
        <p:spPr>
          <a:xfrm>
            <a:off x="3464709" y="6352143"/>
            <a:ext cx="2214581" cy="369332"/>
          </a:xfrm>
          <a:prstGeom prst="rect">
            <a:avLst/>
          </a:prstGeom>
          <a:noFill/>
          <a:effectLst>
            <a:softEdge rad="31750"/>
          </a:effec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hlinkClick r:id="rId4" action="ppaction://hlinksldjump"/>
              </a:rPr>
              <a:t>Return to Main Menu</a:t>
            </a:r>
            <a:endParaRPr lang="en-US" dirty="0">
              <a:latin typeface="+mn-lt"/>
              <a:ea typeface="+mn-ea"/>
            </a:endParaRPr>
          </a:p>
        </p:txBody>
      </p:sp>
      <p:sp>
        <p:nvSpPr>
          <p:cNvPr id="87045" name="Slide Number Placeholder 3">
            <a:extLst>
              <a:ext uri="{FF2B5EF4-FFF2-40B4-BE49-F238E27FC236}">
                <a16:creationId xmlns:a16="http://schemas.microsoft.com/office/drawing/2014/main" id="{95D68F33-59A4-FD41-9F1F-D351B09DE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9C1A0EA-90F7-C441-A676-B5E8E89F53F1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E74FF2-7B48-B378-9D71-10D31F2A2F59}"/>
              </a:ext>
            </a:extLst>
          </p:cNvPr>
          <p:cNvSpPr/>
          <p:nvPr/>
        </p:nvSpPr>
        <p:spPr>
          <a:xfrm>
            <a:off x="76200" y="5493604"/>
            <a:ext cx="8991600" cy="858540"/>
          </a:xfrm>
          <a:prstGeom prst="rect">
            <a:avLst/>
          </a:prstGeom>
          <a:solidFill>
            <a:srgbClr val="10253F">
              <a:alpha val="81961"/>
            </a:srgb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7046" name="TextBox 4">
            <a:extLst>
              <a:ext uri="{FF2B5EF4-FFF2-40B4-BE49-F238E27FC236}">
                <a16:creationId xmlns:a16="http://schemas.microsoft.com/office/drawing/2014/main" id="{3297C84C-1DAC-AF42-8032-A91BBA866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5493603"/>
            <a:ext cx="8991600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</a:rPr>
              <a:t>Image Credits</a:t>
            </a:r>
            <a:endParaRPr lang="en-US" altLang="en-US" sz="120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chemeClr val="bg1"/>
                </a:solidFill>
              </a:rPr>
              <a:t>Slide 1: </a:t>
            </a:r>
            <a:r>
              <a:rPr lang="en-US" sz="1000" dirty="0" err="1">
                <a:solidFill>
                  <a:schemeClr val="bg1"/>
                </a:solidFill>
              </a:rPr>
              <a:t>ForestWander</a:t>
            </a:r>
            <a:r>
              <a:rPr lang="en-US" sz="1000" dirty="0">
                <a:solidFill>
                  <a:schemeClr val="bg1"/>
                </a:solidFill>
              </a:rPr>
              <a:t>, https://</a:t>
            </a:r>
            <a:r>
              <a:rPr lang="en-US" sz="1000" dirty="0" err="1">
                <a:solidFill>
                  <a:schemeClr val="bg1"/>
                </a:solidFill>
              </a:rPr>
              <a:t>creativecommons.org</a:t>
            </a:r>
            <a:r>
              <a:rPr lang="en-US" sz="1000" dirty="0">
                <a:solidFill>
                  <a:schemeClr val="bg1"/>
                </a:solidFill>
              </a:rPr>
              <a:t>/licenses/by/2.0/</a:t>
            </a:r>
            <a:r>
              <a:rPr lang="en-US" sz="1000" dirty="0" err="1">
                <a:solidFill>
                  <a:schemeClr val="bg1"/>
                </a:solidFill>
              </a:rPr>
              <a:t>deed.en</a:t>
            </a:r>
            <a:r>
              <a:rPr lang="en-US" altLang="en-US" sz="1000" dirty="0">
                <a:solidFill>
                  <a:schemeClr val="bg1"/>
                </a:solidFill>
              </a:rPr>
              <a:t>, Wikimedia Commons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chemeClr val="bg1"/>
                </a:solidFill>
              </a:rPr>
              <a:t>Slide 2: </a:t>
            </a:r>
            <a:r>
              <a:rPr lang="en-US" sz="1000" dirty="0" err="1">
                <a:solidFill>
                  <a:schemeClr val="bg1"/>
                </a:solidFill>
              </a:rPr>
              <a:t>formulanone</a:t>
            </a:r>
            <a:r>
              <a:rPr lang="en-US" sz="1000" dirty="0">
                <a:solidFill>
                  <a:schemeClr val="bg1"/>
                </a:solidFill>
              </a:rPr>
              <a:t>, https://</a:t>
            </a:r>
            <a:r>
              <a:rPr lang="en-US" sz="1000" dirty="0" err="1">
                <a:solidFill>
                  <a:schemeClr val="bg1"/>
                </a:solidFill>
              </a:rPr>
              <a:t>creativecommons.org</a:t>
            </a:r>
            <a:r>
              <a:rPr lang="en-US" sz="1000" dirty="0">
                <a:solidFill>
                  <a:schemeClr val="bg1"/>
                </a:solidFill>
              </a:rPr>
              <a:t>/licenses/by-</a:t>
            </a:r>
            <a:r>
              <a:rPr lang="en-US" sz="1000" dirty="0" err="1">
                <a:solidFill>
                  <a:schemeClr val="bg1"/>
                </a:solidFill>
              </a:rPr>
              <a:t>sa</a:t>
            </a:r>
            <a:r>
              <a:rPr lang="en-US" sz="1000" dirty="0">
                <a:solidFill>
                  <a:schemeClr val="bg1"/>
                </a:solidFill>
              </a:rPr>
              <a:t>/2.5/</a:t>
            </a:r>
            <a:r>
              <a:rPr lang="en-US" sz="1000" dirty="0" err="1">
                <a:solidFill>
                  <a:schemeClr val="bg1"/>
                </a:solidFill>
              </a:rPr>
              <a:t>deed.en</a:t>
            </a:r>
            <a:r>
              <a:rPr lang="en-US" altLang="en-US" sz="1000" dirty="0">
                <a:solidFill>
                  <a:schemeClr val="bg1"/>
                </a:solidFill>
              </a:rPr>
              <a:t>, Wikimedia Commons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chemeClr val="bg1"/>
                </a:solidFill>
              </a:rPr>
              <a:t>Final Slide: </a:t>
            </a:r>
            <a:r>
              <a:rPr lang="en-US" sz="1000" dirty="0">
                <a:solidFill>
                  <a:schemeClr val="bg1"/>
                </a:solidFill>
              </a:rPr>
              <a:t>Tom Long, https://</a:t>
            </a:r>
            <a:r>
              <a:rPr lang="en-US" sz="1000" dirty="0" err="1">
                <a:solidFill>
                  <a:schemeClr val="bg1"/>
                </a:solidFill>
              </a:rPr>
              <a:t>creativecommons.org</a:t>
            </a:r>
            <a:r>
              <a:rPr lang="en-US" sz="1000" dirty="0">
                <a:solidFill>
                  <a:schemeClr val="bg1"/>
                </a:solidFill>
              </a:rPr>
              <a:t>/licenses/by-</a:t>
            </a:r>
            <a:r>
              <a:rPr lang="en-US" sz="1000" dirty="0" err="1">
                <a:solidFill>
                  <a:schemeClr val="bg1"/>
                </a:solidFill>
              </a:rPr>
              <a:t>sa</a:t>
            </a:r>
            <a:r>
              <a:rPr lang="en-US" sz="1000" dirty="0">
                <a:solidFill>
                  <a:schemeClr val="bg1"/>
                </a:solidFill>
              </a:rPr>
              <a:t>/3.0/</a:t>
            </a:r>
            <a:r>
              <a:rPr lang="en-US" sz="1000" dirty="0" err="1">
                <a:solidFill>
                  <a:schemeClr val="bg1"/>
                </a:solidFill>
              </a:rPr>
              <a:t>deed.en</a:t>
            </a:r>
            <a:r>
              <a:rPr lang="en-US" altLang="en-US" sz="1000" dirty="0">
                <a:solidFill>
                  <a:schemeClr val="bg1"/>
                </a:solidFill>
              </a:rPr>
              <a:t>, Wikimedia Commons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8D4C8C-5410-8E8C-DF13-55099D1157E2}"/>
              </a:ext>
            </a:extLst>
          </p:cNvPr>
          <p:cNvSpPr txBox="1"/>
          <p:nvPr/>
        </p:nvSpPr>
        <p:spPr>
          <a:xfrm>
            <a:off x="5562601" y="0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+mn-lt"/>
              </a:rPr>
              <a:t>Woodburn Hall, West Virginia University, Morgantown, West Virginia</a:t>
            </a:r>
          </a:p>
        </p:txBody>
      </p:sp>
    </p:spTree>
  </p:cSld>
  <p:clrMapOvr>
    <a:masterClrMapping/>
  </p:clrMapOvr>
  <p:transition spd="med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CE85ED0-F66E-7342-8820-C6887CDF4A5D}"/>
              </a:ext>
            </a:extLst>
          </p:cNvPr>
          <p:cNvSpPr/>
          <p:nvPr/>
        </p:nvSpPr>
        <p:spPr>
          <a:xfrm>
            <a:off x="165704" y="6104928"/>
            <a:ext cx="5701696" cy="448271"/>
          </a:xfrm>
          <a:prstGeom prst="rect">
            <a:avLst/>
          </a:prstGeom>
          <a:solidFill>
            <a:srgbClr val="10253F">
              <a:alpha val="81961"/>
            </a:srgb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4CEA68-56DC-C747-86CF-FB0234B06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704" y="6104929"/>
            <a:ext cx="57016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DCE6F2"/>
                </a:solidFill>
              </a:rPr>
              <a:t>Section 3: </a:t>
            </a:r>
            <a:r>
              <a:rPr lang="en-US" altLang="en-US" sz="2000" b="1" dirty="0">
                <a:solidFill>
                  <a:srgbClr val="DCE6F2"/>
                </a:solidFill>
                <a:hlinkClick r:id="rId4" action="ppaction://hlinksldjump"/>
              </a:rPr>
              <a:t>County and Municipal Government</a:t>
            </a:r>
          </a:p>
        </p:txBody>
      </p:sp>
      <p:sp>
        <p:nvSpPr>
          <p:cNvPr id="17414" name="Slide Number Placeholder 4">
            <a:extLst>
              <a:ext uri="{FF2B5EF4-FFF2-40B4-BE49-F238E27FC236}">
                <a16:creationId xmlns:a16="http://schemas.microsoft.com/office/drawing/2014/main" id="{0F270598-F8B4-BE48-8371-F9E7ABCF2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75EE62E-1818-8046-95DE-99AB44846A3D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E2D2FB-398E-2BA5-7C5D-2974E293CA8D}"/>
              </a:ext>
            </a:extLst>
          </p:cNvPr>
          <p:cNvSpPr txBox="1"/>
          <p:nvPr/>
        </p:nvSpPr>
        <p:spPr>
          <a:xfrm>
            <a:off x="5486400" y="-2977"/>
            <a:ext cx="36576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dirty="0">
                <a:solidFill>
                  <a:schemeClr val="bg1"/>
                </a:solidFill>
                <a:effectLst/>
                <a:latin typeface="+mn-lt"/>
              </a:rPr>
              <a:t> West Virginia State Capitol building, Charleston</a:t>
            </a:r>
            <a:endParaRPr lang="en-US" sz="14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98D29-5333-4B4D-80AA-F6FE23CB0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66900"/>
            <a:ext cx="8229600" cy="31242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60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Section 3:</a:t>
            </a:r>
            <a:b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</a:b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County and Municipal Government</a:t>
            </a:r>
          </a:p>
        </p:txBody>
      </p:sp>
      <p:sp>
        <p:nvSpPr>
          <p:cNvPr id="19460" name="Slide Number Placeholder 4">
            <a:extLst>
              <a:ext uri="{FF2B5EF4-FFF2-40B4-BE49-F238E27FC236}">
                <a16:creationId xmlns:a16="http://schemas.microsoft.com/office/drawing/2014/main" id="{D49403D1-798E-E34D-A912-06FD606EC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AAB7C4A-4AF1-9949-9EF2-F5BBA6783539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708810"/>
      </p:ext>
    </p:extLst>
  </p:cSld>
  <p:clrMapOvr>
    <a:masterClrMapping/>
  </p:clrMapOvr>
  <p:transition spd="med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Number Placeholder 6">
            <a:extLst>
              <a:ext uri="{FF2B5EF4-FFF2-40B4-BE49-F238E27FC236}">
                <a16:creationId xmlns:a16="http://schemas.microsoft.com/office/drawing/2014/main" id="{4A31C155-FD4D-3B4C-9A99-4177B9969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351A80D-F389-4A44-818E-EF4E8B33BFD4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821860A1-98C3-B051-67D8-E4C0F28B3C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" y="205422"/>
            <a:ext cx="83058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/>
              <a:t>West Virginia’s Constitution provides for the establishment of governments for counties, municipalities, and boards of education.</a:t>
            </a:r>
          </a:p>
          <a:p>
            <a:pPr algn="ctr">
              <a:spcBef>
                <a:spcPct val="50000"/>
              </a:spcBef>
            </a:pPr>
            <a:r>
              <a:rPr lang="en-US" sz="2000" dirty="0"/>
              <a:t>There are over </a:t>
            </a:r>
            <a:r>
              <a:rPr lang="en-US" sz="2000" b="1" dirty="0"/>
              <a:t>3,000 counties </a:t>
            </a:r>
            <a:r>
              <a:rPr lang="en-US" sz="2000" dirty="0"/>
              <a:t>in the United States; </a:t>
            </a:r>
            <a:r>
              <a:rPr lang="en-US" sz="2000" b="1" dirty="0"/>
              <a:t>55</a:t>
            </a:r>
            <a:r>
              <a:rPr lang="en-US" sz="2000" dirty="0"/>
              <a:t> of those counties are located in </a:t>
            </a:r>
            <a:r>
              <a:rPr lang="en-US" sz="2000" b="1" dirty="0"/>
              <a:t>West Virginia</a:t>
            </a:r>
            <a:r>
              <a:rPr lang="en-US" sz="2000" dirty="0"/>
              <a:t>.</a:t>
            </a:r>
          </a:p>
        </p:txBody>
      </p:sp>
      <p:pic>
        <p:nvPicPr>
          <p:cNvPr id="7" name="Picture 3" descr="WV_Ch06_Map_17_CountSeatColor">
            <a:extLst>
              <a:ext uri="{FF2B5EF4-FFF2-40B4-BE49-F238E27FC236}">
                <a16:creationId xmlns:a16="http://schemas.microsoft.com/office/drawing/2014/main" id="{27623D66-FA90-3495-BC7F-1CD7422EF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682750"/>
            <a:ext cx="6400800" cy="517525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Slide Number Placeholder 6">
            <a:extLst>
              <a:ext uri="{FF2B5EF4-FFF2-40B4-BE49-F238E27FC236}">
                <a16:creationId xmlns:a16="http://schemas.microsoft.com/office/drawing/2014/main" id="{0CD2E6E6-9C0A-4442-8D79-9909BED89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C0893C0-C468-0B4A-8D00-1EE8D39A10C3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42EAEAC-6C1E-3AE5-107B-92C34E96F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675" y="255587"/>
            <a:ext cx="87566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/>
              <a:t>Services Provided by County Governments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740771-F587-D759-0869-B9F61DF8A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6550" y="1396771"/>
            <a:ext cx="339725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Building and maintaining water and sewage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Fire Protection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Building and maintaining libraries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Providing emergency services, e.g., law enforcement, fire protection, medical emergencies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Providing recreational opportunities, e.g., swimming pools, parks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en-US" sz="2000" dirty="0"/>
          </a:p>
        </p:txBody>
      </p:sp>
      <p:pic>
        <p:nvPicPr>
          <p:cNvPr id="11" name="Picture 11" descr="MCj01521570000[1]">
            <a:extLst>
              <a:ext uri="{FF2B5EF4-FFF2-40B4-BE49-F238E27FC236}">
                <a16:creationId xmlns:a16="http://schemas.microsoft.com/office/drawing/2014/main" id="{BC321EDA-1917-5E01-C033-FF1D7696F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476375"/>
            <a:ext cx="2184400" cy="2181225"/>
          </a:xfrm>
          <a:prstGeom prst="rect">
            <a:avLst/>
          </a:prstGeom>
          <a:noFill/>
        </p:spPr>
      </p:pic>
      <p:pic>
        <p:nvPicPr>
          <p:cNvPr id="12" name="Picture 13" descr="MCj02899600000[1]">
            <a:extLst>
              <a:ext uri="{FF2B5EF4-FFF2-40B4-BE49-F238E27FC236}">
                <a16:creationId xmlns:a16="http://schemas.microsoft.com/office/drawing/2014/main" id="{EDA5C9DD-6118-B507-8159-2C5D41EEF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90975" y="1457325"/>
            <a:ext cx="2586324" cy="2124075"/>
          </a:xfrm>
          <a:prstGeom prst="rect">
            <a:avLst/>
          </a:prstGeom>
          <a:noFill/>
        </p:spPr>
      </p:pic>
      <p:pic>
        <p:nvPicPr>
          <p:cNvPr id="14" name="Picture 16" descr="MCj02311080000[1]">
            <a:extLst>
              <a:ext uri="{FF2B5EF4-FFF2-40B4-BE49-F238E27FC236}">
                <a16:creationId xmlns:a16="http://schemas.microsoft.com/office/drawing/2014/main" id="{D9A1DE74-A967-DD50-E498-FC8FE3C9C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69050" y="3819525"/>
            <a:ext cx="2286000" cy="2200275"/>
          </a:xfrm>
          <a:prstGeom prst="rect">
            <a:avLst/>
          </a:prstGeom>
          <a:noFill/>
        </p:spPr>
      </p:pic>
      <p:pic>
        <p:nvPicPr>
          <p:cNvPr id="15" name="Picture 2" descr="https://upload.wikimedia.org/wikipedia/commons/thumb/4/4f/LFB_Pump_Ladder.jpg/288px-LFB_Pump_Ladder.jpg">
            <a:extLst>
              <a:ext uri="{FF2B5EF4-FFF2-40B4-BE49-F238E27FC236}">
                <a16:creationId xmlns:a16="http://schemas.microsoft.com/office/drawing/2014/main" id="{A8CAB089-A2D2-8A11-CF40-6DE3E1B9D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350" y="4191000"/>
            <a:ext cx="2547619" cy="138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Number Placeholder 6">
            <a:extLst>
              <a:ext uri="{FF2B5EF4-FFF2-40B4-BE49-F238E27FC236}">
                <a16:creationId xmlns:a16="http://schemas.microsoft.com/office/drawing/2014/main" id="{51D19049-4266-7F4F-A84B-26117EB15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31180D-A525-834B-8832-38ED1386742C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B34AAA1E-4337-ACBA-05BB-AF176AC26A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82012"/>
            <a:ext cx="8077200" cy="609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400" b="1" dirty="0"/>
              <a:t>A County Commission presides over county government</a:t>
            </a:r>
            <a:r>
              <a:rPr lang="en-US" b="1" dirty="0"/>
              <a:t>.</a:t>
            </a:r>
          </a:p>
          <a:p>
            <a:pPr marL="800100" lvl="1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Each county commission must have at least three members.</a:t>
            </a:r>
          </a:p>
          <a:p>
            <a:pPr marL="800100" lvl="1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Commissioners are elected to six-year terms.</a:t>
            </a:r>
          </a:p>
          <a:p>
            <a:pPr marL="800100" lvl="1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Commissioners must meet at least four times per year.</a:t>
            </a:r>
          </a:p>
          <a:p>
            <a:pPr>
              <a:spcBef>
                <a:spcPct val="50000"/>
              </a:spcBef>
            </a:pPr>
            <a:endParaRPr lang="en-US" sz="2000" dirty="0"/>
          </a:p>
          <a:p>
            <a:pPr>
              <a:spcBef>
                <a:spcPct val="50000"/>
              </a:spcBef>
            </a:pPr>
            <a:endParaRPr lang="en-US" sz="2000" dirty="0"/>
          </a:p>
          <a:p>
            <a:pPr algn="ctr">
              <a:spcBef>
                <a:spcPct val="50000"/>
              </a:spcBef>
            </a:pPr>
            <a:r>
              <a:rPr lang="en-US" sz="2400" b="1" dirty="0"/>
              <a:t>Other Elected County Officials</a:t>
            </a: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000" b="1" dirty="0"/>
              <a:t>County Clerk: </a:t>
            </a:r>
            <a:r>
              <a:rPr lang="en-US" sz="2000" dirty="0"/>
              <a:t>keeps official records of county</a:t>
            </a: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000" b="1" dirty="0"/>
              <a:t>Circuit Clerk: </a:t>
            </a:r>
            <a:r>
              <a:rPr lang="en-US" sz="2000" dirty="0"/>
              <a:t>keeps records of circuit court</a:t>
            </a: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000" b="1" dirty="0"/>
              <a:t>Sheriff: </a:t>
            </a:r>
            <a:r>
              <a:rPr lang="en-US" sz="2000" dirty="0"/>
              <a:t>enforces the law and collects taxes</a:t>
            </a: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000" b="1" dirty="0"/>
              <a:t>Assessor:</a:t>
            </a:r>
            <a:r>
              <a:rPr lang="en-US" sz="2000" dirty="0"/>
              <a:t> determines value of property for tax purposes</a:t>
            </a: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000" b="1" dirty="0"/>
              <a:t>Prosecuting Attorney:</a:t>
            </a:r>
            <a:r>
              <a:rPr lang="en-US" sz="2000" dirty="0"/>
              <a:t> represents county in court; pursues wrongdoers</a:t>
            </a:r>
          </a:p>
          <a:p>
            <a:pPr>
              <a:spcBef>
                <a:spcPct val="50000"/>
              </a:spcBef>
            </a:pPr>
            <a:endParaRPr lang="en-US" sz="2000" dirty="0"/>
          </a:p>
        </p:txBody>
      </p:sp>
    </p:spTree>
  </p:cSld>
  <p:clrMapOvr>
    <a:masterClrMapping/>
  </p:clrMapOvr>
  <p:transition spd="med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Slide Number Placeholder 6">
            <a:extLst>
              <a:ext uri="{FF2B5EF4-FFF2-40B4-BE49-F238E27FC236}">
                <a16:creationId xmlns:a16="http://schemas.microsoft.com/office/drawing/2014/main" id="{CB7D74FD-7DD5-9C41-AB60-7FC284108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86EC753-2FD2-6943-B6A5-840F31BF698D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5E855AA-E610-0327-133A-F057F37CD2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" y="225365"/>
            <a:ext cx="8305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/>
              <a:t>Counties have executive, legislative, and judicial duties.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6CF864-B136-7987-C51C-8A493E5E6C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550" y="1600200"/>
            <a:ext cx="87249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numCol="3">
            <a:spAutoFit/>
          </a:bodyPr>
          <a:lstStyle/>
          <a:p>
            <a:pPr algn="ctr"/>
            <a:r>
              <a:rPr lang="en-US" sz="2800" b="1" dirty="0"/>
              <a:t>EXECUTIVE</a:t>
            </a:r>
            <a:br>
              <a:rPr lang="en-US" sz="2800" b="1" dirty="0"/>
            </a:br>
            <a:endParaRPr lang="en-US" sz="28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Collect taxes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Enforce county ordinances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Conduct elections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Keep records</a:t>
            </a:r>
          </a:p>
          <a:p>
            <a:pPr algn="ctr"/>
            <a:endParaRPr lang="en-US" sz="2800" b="1" dirty="0"/>
          </a:p>
          <a:p>
            <a:pPr algn="ctr"/>
            <a:endParaRPr lang="en-US" sz="2800" b="1" dirty="0"/>
          </a:p>
          <a:p>
            <a:pPr algn="ctr"/>
            <a:endParaRPr lang="en-US" sz="2800" b="1" dirty="0"/>
          </a:p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LEGISLATIVE</a:t>
            </a:r>
          </a:p>
          <a:p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Regulate the use </a:t>
            </a:r>
            <a:br>
              <a:rPr lang="en-US" sz="2400" dirty="0"/>
            </a:br>
            <a:r>
              <a:rPr lang="en-US" sz="2400" dirty="0"/>
              <a:t>of property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Levy taxes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Issue bonds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Set requirements for business licenses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Spend money for county purposes</a:t>
            </a:r>
          </a:p>
          <a:p>
            <a:pPr algn="ctr"/>
            <a:r>
              <a:rPr lang="en-US" sz="2800" b="1" dirty="0"/>
              <a:t>JUDICIAL</a:t>
            </a:r>
          </a:p>
          <a:p>
            <a:pPr algn="ctr"/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Hear appeals on </a:t>
            </a:r>
            <a:br>
              <a:rPr lang="en-US" sz="2400" dirty="0"/>
            </a:br>
            <a:r>
              <a:rPr lang="en-US" sz="2400" dirty="0"/>
              <a:t>tax assessments, employee complaints, and zoning decisions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Prosecute cases in circuit courts</a:t>
            </a:r>
          </a:p>
        </p:txBody>
      </p:sp>
    </p:spTree>
  </p:cSld>
  <p:clrMapOvr>
    <a:masterClrMapping/>
  </p:clrMapOvr>
  <p:transition spd="med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Number Placeholder 6">
            <a:extLst>
              <a:ext uri="{FF2B5EF4-FFF2-40B4-BE49-F238E27FC236}">
                <a16:creationId xmlns:a16="http://schemas.microsoft.com/office/drawing/2014/main" id="{ABD0E86A-09BF-7B44-9B6E-96B1EF94F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68728DE-1F59-FC45-8932-AF53DAF41EAB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A682DF0B-0D22-2AC5-FC56-E4D74639F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533400"/>
            <a:ext cx="8458200" cy="4124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/>
              <a:t>MUNICIPAL GOVERNMENT</a:t>
            </a:r>
          </a:p>
          <a:p>
            <a:pPr algn="ctr">
              <a:spcBef>
                <a:spcPct val="50000"/>
              </a:spcBef>
            </a:pPr>
            <a:endParaRPr lang="en-US" sz="800" b="1" dirty="0"/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400" dirty="0"/>
              <a:t>Depending on its size, a municipality may be classified as a city, town or village.</a:t>
            </a:r>
          </a:p>
          <a:p>
            <a:pPr marL="800100" lvl="1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b="1" dirty="0"/>
              <a:t>CLASS I CITIES </a:t>
            </a:r>
            <a:r>
              <a:rPr lang="en-US" sz="2000" dirty="0"/>
              <a:t>have a population of at least 50,000</a:t>
            </a:r>
          </a:p>
          <a:p>
            <a:pPr marL="800100" lvl="1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b="1" dirty="0"/>
              <a:t>CLASS II CITIES </a:t>
            </a:r>
            <a:r>
              <a:rPr lang="en-US" sz="2000" dirty="0"/>
              <a:t>have a population between 10,000 and 50,000</a:t>
            </a:r>
          </a:p>
          <a:p>
            <a:pPr marL="800100" lvl="1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b="1" dirty="0"/>
              <a:t>CLASS III CITIES </a:t>
            </a:r>
            <a:r>
              <a:rPr lang="en-US" sz="2000" dirty="0"/>
              <a:t>have a population between 2,000 and 10,000</a:t>
            </a:r>
          </a:p>
          <a:p>
            <a:pPr lvl="1">
              <a:spcBef>
                <a:spcPct val="50000"/>
              </a:spcBef>
            </a:pPr>
            <a:endParaRPr lang="en-US" sz="2000" dirty="0"/>
          </a:p>
          <a:p>
            <a:pPr lvl="1" algn="ctr">
              <a:spcBef>
                <a:spcPct val="50000"/>
              </a:spcBef>
            </a:pPr>
            <a:r>
              <a:rPr lang="en-US" sz="2000" dirty="0"/>
              <a:t>-Municipalities of less than 2,000 are classified as towns or villages.</a:t>
            </a:r>
          </a:p>
        </p:txBody>
      </p:sp>
    </p:spTree>
  </p:cSld>
  <p:clrMapOvr>
    <a:masterClrMapping/>
  </p:clrMapOvr>
  <p:transition spd="med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Slide Number Placeholder 4">
            <a:extLst>
              <a:ext uri="{FF2B5EF4-FFF2-40B4-BE49-F238E27FC236}">
                <a16:creationId xmlns:a16="http://schemas.microsoft.com/office/drawing/2014/main" id="{F6079A44-2680-E042-9D60-AAEDDBE22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AC5939F-780E-C84B-A8B8-E48B54E2AD00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66ECFA6-4EB2-5658-424C-101B52A3EE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652" y="204170"/>
            <a:ext cx="737669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WEST VIRGINIA’S LARGEST CITIES</a:t>
            </a:r>
          </a:p>
          <a:p>
            <a:pPr algn="ctr"/>
            <a:r>
              <a:rPr lang="en-US" sz="3200" b="1" dirty="0"/>
              <a:t>BY POPULATION </a:t>
            </a:r>
          </a:p>
        </p:txBody>
      </p:sp>
      <p:pic>
        <p:nvPicPr>
          <p:cNvPr id="6" name="Picture 7" descr="WV Map with counties">
            <a:extLst>
              <a:ext uri="{FF2B5EF4-FFF2-40B4-BE49-F238E27FC236}">
                <a16:creationId xmlns:a16="http://schemas.microsoft.com/office/drawing/2014/main" id="{D23E710D-2DD2-9714-E278-9A08272C0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94" b="96273" l="6030" r="93878">
                        <a14:foregroundMark x1="24397" y1="42133" x2="24397" y2="42133"/>
                        <a14:foregroundMark x1="24397" y1="42133" x2="28200" y2="50104"/>
                        <a14:foregroundMark x1="28200" y1="50104" x2="34323" y2="56108"/>
                        <a14:foregroundMark x1="34323" y1="56108" x2="34323" y2="56211"/>
                        <a14:foregroundMark x1="30427" y1="39545" x2="38126" y2="59213"/>
                        <a14:foregroundMark x1="41837" y1="5797" x2="41837" y2="9420"/>
                        <a14:foregroundMark x1="41651" y1="12215" x2="41837" y2="35507"/>
                        <a14:foregroundMark x1="41837" y1="35507" x2="39147" y2="42340"/>
                        <a14:foregroundMark x1="39147" y1="34369" x2="33302" y2="39959"/>
                        <a14:foregroundMark x1="46939" y1="31263" x2="55102" y2="31781"/>
                        <a14:foregroundMark x1="55102" y1="31781" x2="56957" y2="40580"/>
                        <a14:foregroundMark x1="56957" y1="40580" x2="46289" y2="36542"/>
                        <a14:foregroundMark x1="46289" y1="36542" x2="45826" y2="47101"/>
                        <a14:foregroundMark x1="45826" y1="47101" x2="52319" y2="48861"/>
                        <a14:foregroundMark x1="40074" y1="32402" x2="49722" y2="33437"/>
                        <a14:foregroundMark x1="49722" y1="33437" x2="58071" y2="37060"/>
                        <a14:foregroundMark x1="58071" y1="37060" x2="59369" y2="38716"/>
                        <a14:foregroundMark x1="52968" y1="39752" x2="51763" y2="48758"/>
                        <a14:foregroundMark x1="51763" y1="48758" x2="60575" y2="45756"/>
                        <a14:foregroundMark x1="60575" y1="45756" x2="83024" y2="34679"/>
                        <a14:foregroundMark x1="83024" y1="34679" x2="91095" y2="35197"/>
                        <a14:foregroundMark x1="91095" y1="35197" x2="94063" y2="41097"/>
                        <a14:foregroundMark x1="76438" y1="42961" x2="63451" y2="55383"/>
                        <a14:foregroundMark x1="63451" y1="55383" x2="53896" y2="57143"/>
                        <a14:foregroundMark x1="53896" y1="57143" x2="51299" y2="65631"/>
                        <a14:foregroundMark x1="51299" y1="65631" x2="35807" y2="87992"/>
                        <a14:foregroundMark x1="35807" y1="87992" x2="28386" y2="91304"/>
                        <a14:foregroundMark x1="28386" y1="91304" x2="13173" y2="81573"/>
                        <a14:foregroundMark x1="13173" y1="81573" x2="7978" y2="73395"/>
                        <a14:foregroundMark x1="7978" y1="73395" x2="12616" y2="63147"/>
                        <a14:foregroundMark x1="12616" y1="63147" x2="24212" y2="49896"/>
                        <a14:foregroundMark x1="8071" y1="65735" x2="6122" y2="72671"/>
                        <a14:foregroundMark x1="12709" y1="56832" x2="19109" y2="59627"/>
                        <a14:foregroundMark x1="18553" y1="85197" x2="23933" y2="92547"/>
                        <a14:foregroundMark x1="23933" y1="92547" x2="31540" y2="90787"/>
                        <a14:foregroundMark x1="19944" y1="76812" x2="27922" y2="56315"/>
                        <a14:foregroundMark x1="27922" y1="56315" x2="35807" y2="49275"/>
                        <a14:foregroundMark x1="35807" y1="49275" x2="43228" y2="53313"/>
                        <a14:foregroundMark x1="43228" y1="53313" x2="43692" y2="63043"/>
                        <a14:foregroundMark x1="43692" y1="63043" x2="37291" y2="68841"/>
                        <a14:foregroundMark x1="37291" y1="68841" x2="28108" y2="71739"/>
                        <a14:foregroundMark x1="28108" y1="71739" x2="24768" y2="62629"/>
                        <a14:foregroundMark x1="24768" y1="62629" x2="34045" y2="54658"/>
                        <a14:foregroundMark x1="34045" y1="54658" x2="41744" y2="58282"/>
                        <a14:foregroundMark x1="41744" y1="58282" x2="42022" y2="58592"/>
                        <a14:foregroundMark x1="20686" y1="96273" x2="21707" y2="9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182" y="1277779"/>
            <a:ext cx="5960331" cy="5346682"/>
          </a:xfrm>
          <a:prstGeom prst="rect">
            <a:avLst/>
          </a:prstGeom>
          <a:noFill/>
        </p:spPr>
      </p:pic>
      <p:sp>
        <p:nvSpPr>
          <p:cNvPr id="7" name="Rectangle 8">
            <a:extLst>
              <a:ext uri="{FF2B5EF4-FFF2-40B4-BE49-F238E27FC236}">
                <a16:creationId xmlns:a16="http://schemas.microsoft.com/office/drawing/2014/main" id="{7059F9B7-7633-E0C9-4E04-183E71C811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2895" y="3782908"/>
            <a:ext cx="13745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/>
              <a:t>Charleston</a:t>
            </a: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1523D84C-370B-CDBA-9AEF-1197137BDD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752" y="4268051"/>
            <a:ext cx="14005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/>
              <a:t>Huntington</a:t>
            </a: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96FDC0AD-000B-A891-3542-66DA15C845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6651" y="3020540"/>
            <a:ext cx="13918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/>
              <a:t>Parkersburg</a:t>
            </a:r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92A76865-C309-F0D3-DC02-FB1F55194A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4162" y="1888539"/>
            <a:ext cx="11940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/>
              <a:t>Wheeling</a:t>
            </a: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EC9E1937-DC4D-B973-5EAD-364BA2CFEC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5383" y="2323146"/>
            <a:ext cx="154061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/>
              <a:t>Morgantown</a:t>
            </a:r>
          </a:p>
        </p:txBody>
      </p:sp>
      <p:sp>
        <p:nvSpPr>
          <p:cNvPr id="12" name="Rectangle 13">
            <a:extLst>
              <a:ext uri="{FF2B5EF4-FFF2-40B4-BE49-F238E27FC236}">
                <a16:creationId xmlns:a16="http://schemas.microsoft.com/office/drawing/2014/main" id="{829AB248-2CFF-55B5-646C-4A99B0F96C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3347" y="1495804"/>
            <a:ext cx="11782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/>
              <a:t>Weirton</a:t>
            </a:r>
          </a:p>
        </p:txBody>
      </p:sp>
      <p:sp>
        <p:nvSpPr>
          <p:cNvPr id="13" name="Rectangle 14">
            <a:extLst>
              <a:ext uri="{FF2B5EF4-FFF2-40B4-BE49-F238E27FC236}">
                <a16:creationId xmlns:a16="http://schemas.microsoft.com/office/drawing/2014/main" id="{4A756AD9-782C-6C51-A7F6-B398138497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4328" y="2650907"/>
            <a:ext cx="115510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/>
              <a:t>Fairmont</a:t>
            </a:r>
          </a:p>
        </p:txBody>
      </p:sp>
      <p:sp>
        <p:nvSpPr>
          <p:cNvPr id="14" name="Rectangle 15">
            <a:extLst>
              <a:ext uri="{FF2B5EF4-FFF2-40B4-BE49-F238E27FC236}">
                <a16:creationId xmlns:a16="http://schemas.microsoft.com/office/drawing/2014/main" id="{4F34058A-8CF3-8D8F-E6FE-EC2DBF7160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1266" y="5792787"/>
            <a:ext cx="10410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/>
              <a:t>Beckley</a:t>
            </a:r>
          </a:p>
        </p:txBody>
      </p:sp>
      <p:sp>
        <p:nvSpPr>
          <p:cNvPr id="15" name="Rectangle 16">
            <a:extLst>
              <a:ext uri="{FF2B5EF4-FFF2-40B4-BE49-F238E27FC236}">
                <a16:creationId xmlns:a16="http://schemas.microsoft.com/office/drawing/2014/main" id="{7DC83938-AF39-3E39-1455-802A91B064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4614" y="3713602"/>
            <a:ext cx="145543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dirty="0"/>
              <a:t>Clarksburg</a:t>
            </a:r>
          </a:p>
        </p:txBody>
      </p:sp>
      <p:sp>
        <p:nvSpPr>
          <p:cNvPr id="16" name="Rectangle 17">
            <a:extLst>
              <a:ext uri="{FF2B5EF4-FFF2-40B4-BE49-F238E27FC236}">
                <a16:creationId xmlns:a16="http://schemas.microsoft.com/office/drawing/2014/main" id="{E344D9E3-A0F7-4DA2-8055-2E47C3FCAB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4614" y="2396784"/>
            <a:ext cx="14747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/>
              <a:t>Martinsburg</a:t>
            </a:r>
          </a:p>
        </p:txBody>
      </p:sp>
      <p:sp>
        <p:nvSpPr>
          <p:cNvPr id="17" name="Line 18">
            <a:extLst>
              <a:ext uri="{FF2B5EF4-FFF2-40B4-BE49-F238E27FC236}">
                <a16:creationId xmlns:a16="http://schemas.microsoft.com/office/drawing/2014/main" id="{9BB34DEC-D3DF-8A58-0977-0E3268CCABA6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3876" y="4545276"/>
            <a:ext cx="554449" cy="138612"/>
          </a:xfrm>
          <a:prstGeom prst="line">
            <a:avLst/>
          </a:prstGeom>
          <a:noFill/>
          <a:ln w="57150">
            <a:solidFill>
              <a:srgbClr val="CC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" name="Line 20">
            <a:extLst>
              <a:ext uri="{FF2B5EF4-FFF2-40B4-BE49-F238E27FC236}">
                <a16:creationId xmlns:a16="http://schemas.microsoft.com/office/drawing/2014/main" id="{53BB36D4-B1B6-91B7-454B-A005B84862E2}"/>
              </a:ext>
            </a:extLst>
          </p:cNvPr>
          <p:cNvSpPr>
            <a:spLocks noChangeShapeType="1"/>
          </p:cNvSpPr>
          <p:nvPr/>
        </p:nvSpPr>
        <p:spPr bwMode="auto">
          <a:xfrm>
            <a:off x="2608325" y="3990826"/>
            <a:ext cx="900980" cy="831674"/>
          </a:xfrm>
          <a:prstGeom prst="line">
            <a:avLst/>
          </a:prstGeom>
          <a:noFill/>
          <a:ln w="57150">
            <a:solidFill>
              <a:srgbClr val="CC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" name="Line 21">
            <a:extLst>
              <a:ext uri="{FF2B5EF4-FFF2-40B4-BE49-F238E27FC236}">
                <a16:creationId xmlns:a16="http://schemas.microsoft.com/office/drawing/2014/main" id="{8500ECDC-CD7F-AD18-1AE0-5B69F4DFD340}"/>
              </a:ext>
            </a:extLst>
          </p:cNvPr>
          <p:cNvSpPr>
            <a:spLocks noChangeShapeType="1"/>
          </p:cNvSpPr>
          <p:nvPr/>
        </p:nvSpPr>
        <p:spPr bwMode="auto">
          <a:xfrm>
            <a:off x="3093468" y="3228459"/>
            <a:ext cx="415837" cy="207919"/>
          </a:xfrm>
          <a:prstGeom prst="line">
            <a:avLst/>
          </a:prstGeom>
          <a:noFill/>
          <a:ln w="57150">
            <a:solidFill>
              <a:srgbClr val="CC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" name="Line 22">
            <a:extLst>
              <a:ext uri="{FF2B5EF4-FFF2-40B4-BE49-F238E27FC236}">
                <a16:creationId xmlns:a16="http://schemas.microsoft.com/office/drawing/2014/main" id="{7471363B-AD93-1002-858A-684FA33D6BB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41960" y="2674009"/>
            <a:ext cx="485143" cy="207919"/>
          </a:xfrm>
          <a:prstGeom prst="line">
            <a:avLst/>
          </a:prstGeom>
          <a:noFill/>
          <a:ln w="57150">
            <a:solidFill>
              <a:srgbClr val="CC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21" name="Line 23">
            <a:extLst>
              <a:ext uri="{FF2B5EF4-FFF2-40B4-BE49-F238E27FC236}">
                <a16:creationId xmlns:a16="http://schemas.microsoft.com/office/drawing/2014/main" id="{44850D83-30F7-754C-0E07-DF0F82BF532F}"/>
              </a:ext>
            </a:extLst>
          </p:cNvPr>
          <p:cNvSpPr>
            <a:spLocks noChangeShapeType="1"/>
          </p:cNvSpPr>
          <p:nvPr/>
        </p:nvSpPr>
        <p:spPr bwMode="auto">
          <a:xfrm>
            <a:off x="4202367" y="2119560"/>
            <a:ext cx="346531" cy="138612"/>
          </a:xfrm>
          <a:prstGeom prst="line">
            <a:avLst/>
          </a:prstGeom>
          <a:noFill/>
          <a:ln w="57150">
            <a:solidFill>
              <a:srgbClr val="CC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" name="Line 24">
            <a:extLst>
              <a:ext uri="{FF2B5EF4-FFF2-40B4-BE49-F238E27FC236}">
                <a16:creationId xmlns:a16="http://schemas.microsoft.com/office/drawing/2014/main" id="{69C0F878-4729-8E79-3104-74959E4575D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87510" y="1703723"/>
            <a:ext cx="415837" cy="138612"/>
          </a:xfrm>
          <a:prstGeom prst="line">
            <a:avLst/>
          </a:prstGeom>
          <a:noFill/>
          <a:ln w="57150">
            <a:solidFill>
              <a:srgbClr val="CC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" name="Line 25">
            <a:extLst>
              <a:ext uri="{FF2B5EF4-FFF2-40B4-BE49-F238E27FC236}">
                <a16:creationId xmlns:a16="http://schemas.microsoft.com/office/drawing/2014/main" id="{663BAD13-2784-E80B-0772-8E9F56B544F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29064" y="2743315"/>
            <a:ext cx="277225" cy="415837"/>
          </a:xfrm>
          <a:prstGeom prst="line">
            <a:avLst/>
          </a:prstGeom>
          <a:noFill/>
          <a:ln w="57150">
            <a:solidFill>
              <a:srgbClr val="CC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" name="Line 26">
            <a:extLst>
              <a:ext uri="{FF2B5EF4-FFF2-40B4-BE49-F238E27FC236}">
                <a16:creationId xmlns:a16="http://schemas.microsoft.com/office/drawing/2014/main" id="{F662389C-E215-FE07-01C9-0A6F87A9443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786530" y="5584868"/>
            <a:ext cx="1524736" cy="346531"/>
          </a:xfrm>
          <a:prstGeom prst="line">
            <a:avLst/>
          </a:prstGeom>
          <a:noFill/>
          <a:ln w="57150">
            <a:solidFill>
              <a:srgbClr val="CC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" name="Line 27">
            <a:extLst>
              <a:ext uri="{FF2B5EF4-FFF2-40B4-BE49-F238E27FC236}">
                <a16:creationId xmlns:a16="http://schemas.microsoft.com/office/drawing/2014/main" id="{7ABF803E-14B0-94EF-3AE2-31F78F606AB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826123" y="3436377"/>
            <a:ext cx="2148492" cy="415837"/>
          </a:xfrm>
          <a:prstGeom prst="line">
            <a:avLst/>
          </a:prstGeom>
          <a:noFill/>
          <a:ln w="57150">
            <a:solidFill>
              <a:srgbClr val="CC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" name="Line 28">
            <a:extLst>
              <a:ext uri="{FF2B5EF4-FFF2-40B4-BE49-F238E27FC236}">
                <a16:creationId xmlns:a16="http://schemas.microsoft.com/office/drawing/2014/main" id="{3939E02A-16ED-5B82-3493-D6FCC98CB4C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34041" y="2881928"/>
            <a:ext cx="1039593" cy="277225"/>
          </a:xfrm>
          <a:prstGeom prst="line">
            <a:avLst/>
          </a:prstGeom>
          <a:noFill/>
          <a:ln w="57150">
            <a:solidFill>
              <a:srgbClr val="CC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60352"/>
      </p:ext>
    </p:extLst>
  </p:cSld>
  <p:clrMapOvr>
    <a:masterClrMapping/>
  </p:clrMapOvr>
  <p:transition spd="med">
    <p:wipe dir="r"/>
  </p:transition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4079</TotalTime>
  <Words>658</Words>
  <Application>Microsoft Macintosh PowerPoint</Application>
  <PresentationFormat>On-screen Show (4:3)</PresentationFormat>
  <Paragraphs>102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ＭＳ Ｐゴシック</vt:lpstr>
      <vt:lpstr>Arial</vt:lpstr>
      <vt:lpstr>Calibri</vt:lpstr>
      <vt:lpstr>Wingdings</vt:lpstr>
      <vt:lpstr>Office Theme</vt:lpstr>
      <vt:lpstr>PowerPoint Presentation</vt:lpstr>
      <vt:lpstr>PowerPoint Presentation</vt:lpstr>
      <vt:lpstr>Section 3: County and Municipal Government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Clairmont Press, Inc.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West Virginia: Our Beautiful Home</dc:title>
  <dc:subject>©2025 Clairmont Press</dc:subject>
  <dc:creator/>
  <cp:keywords/>
  <dc:description>Study presentation to accompany student textbook. </dc:description>
  <cp:lastModifiedBy>Emmett Mullins</cp:lastModifiedBy>
  <cp:revision>430</cp:revision>
  <dcterms:created xsi:type="dcterms:W3CDTF">2010-06-02T19:20:05Z</dcterms:created>
  <dcterms:modified xsi:type="dcterms:W3CDTF">2025-01-16T02:11:36Z</dcterms:modified>
  <cp:category/>
</cp:coreProperties>
</file>