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22"/>
  </p:notesMasterIdLst>
  <p:handoutMasterIdLst>
    <p:handoutMasterId r:id="rId23"/>
  </p:handoutMasterIdLst>
  <p:sldIdLst>
    <p:sldId id="259" r:id="rId2"/>
    <p:sldId id="260" r:id="rId3"/>
    <p:sldId id="327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4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263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FEF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/>
    <p:restoredTop sz="94718"/>
  </p:normalViewPr>
  <p:slideViewPr>
    <p:cSldViewPr>
      <p:cViewPr varScale="1">
        <p:scale>
          <a:sx n="117" d="100"/>
          <a:sy n="117" d="100"/>
        </p:scale>
        <p:origin x="167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DC8B8E-7EA8-EA42-ACD2-62B922586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5BF167-B57E-8A4E-826F-D0F5370955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2B81EA-47DE-E349-97C0-6BD286CCEAAE}" type="datetimeFigureOut">
              <a:rPr lang="en-US" altLang="en-US"/>
              <a:pPr>
                <a:defRPr/>
              </a:pPr>
              <a:t>3/4/25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A5CDF-C5E7-4344-ADA1-6C659956FD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E86FC-04F6-E743-88AF-FEBFCBCF52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E92D58-DEAC-1644-B679-E489D5344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FF2ED3-B4B1-564C-AF92-4C6DE7CD73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B7B95-1125-EC47-BCDA-2F9FD559E6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B2FB47-3866-544B-8D7F-DD9900E395FD}" type="datetimeFigureOut">
              <a:rPr lang="en-US" altLang="en-US"/>
              <a:pPr>
                <a:defRPr/>
              </a:pPr>
              <a:t>3/4/25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45F194-0352-2C47-A338-D2AB8971FE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98B95AA-25FE-3042-B9C0-03D1343D8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AD4E8-A10B-0A4A-AA60-826AC4FB07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5D4D-FA69-654B-876E-5761CC1E8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20AA9F-A738-024B-AF77-5BD7E82EA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72E7643-10DC-DC4C-865F-89F6719A48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523295A-90FE-BD40-89CD-977AB86069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4032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1525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1574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873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2550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2563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2526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8313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8050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0396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8D9F10AC-20D0-714C-8BA4-C93278D4EA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61531944-6651-584D-BD15-605CEB14C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u="sng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225C04AE-CF9E-3D4C-8514-FC0D020A9A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235C5D59-DF88-8047-AB12-AD09CA9A3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2C528A5E-C631-9847-8E47-11F17B4857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B047CE24-AA4A-2B45-A9EE-75D6B7129B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5040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9240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5043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6534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873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5545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2248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23D23-103C-4D4A-B5D6-9AFB5A5F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9E75-FBCC-D848-82D5-A3D61B8F6AAA}" type="datetime1">
              <a:rPr lang="en-US" altLang="en-US"/>
              <a:pPr>
                <a:defRPr/>
              </a:pPr>
              <a:t>3/4/25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25D0-6699-3B4D-99D1-27E13BCD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69069-A428-AE44-9F29-4DB26E19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4772-75C0-614F-A53B-0E5AFA62B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95605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5D30F-0ED2-1546-A34F-0B05CABE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2B683-AF77-AE4F-9A27-4C1B9D21C8AD}" type="datetime1">
              <a:rPr lang="en-US" altLang="en-US"/>
              <a:pPr>
                <a:defRPr/>
              </a:pPr>
              <a:t>3/4/25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9F54-A055-1A4F-87AA-1F2C3B3C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D2C0F-9E50-7F42-BFC4-8D0A7EA0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A732-9FCE-BD40-B9D3-77388167F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88009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C8812-312A-F34B-9B91-A63DBC01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5808-C7FF-2646-A832-AF0ADF64793E}" type="datetime1">
              <a:rPr lang="en-US" altLang="en-US"/>
              <a:pPr>
                <a:defRPr/>
              </a:pPr>
              <a:t>3/4/25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F4A9-1AF7-E145-B941-9EA0986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339B-5506-4E4D-84E8-496AFC82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4411-09A0-3740-9F94-5AE4CE4830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29194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E438D-0B5C-314D-9ED2-68B213A0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C1CC-5EA4-2F41-82BE-0AF9822187DE}" type="datetime1">
              <a:rPr lang="en-US" altLang="en-US"/>
              <a:pPr>
                <a:defRPr/>
              </a:pPr>
              <a:t>3/4/25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18FC8-921B-724F-A804-22318D1B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36B0ED-0E43-7843-8D19-FF4AC260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F41B4-6D46-8545-BA8F-386684934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8924D8-5275-D3BF-3CC8-4D060436CC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5050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8531-7658-6344-BA64-70247CB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E8FF-8A40-1E49-AECB-D81A7534263E}" type="datetime1">
              <a:rPr lang="en-US" altLang="en-US"/>
              <a:pPr>
                <a:defRPr/>
              </a:pPr>
              <a:t>3/4/25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0F41-84D9-2E45-9F5F-1B76B6FB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3BD19-A66D-E845-A0BA-5084B4B0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3E01E-CADD-2D46-A830-E6C4F215F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956463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DC3B64-F694-C741-A7B9-40143AA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249F-1931-8F44-A746-44632F8966E9}" type="datetime1">
              <a:rPr lang="en-US" altLang="en-US"/>
              <a:pPr>
                <a:defRPr/>
              </a:pPr>
              <a:t>3/4/25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A710D50-BD0D-914B-8DCE-F8E68FC9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95984A5-488F-0340-BE71-C4A6D557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7A77-7402-ED4C-B7D1-88DEB9135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147509A-61F6-2F32-3828-683CBF6B82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85598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C5BE30-1489-6A4C-9723-10068251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FBE8-67FE-DC49-8315-16EFC8695FA6}" type="datetime1">
              <a:rPr lang="en-US" altLang="en-US"/>
              <a:pPr>
                <a:defRPr/>
              </a:pPr>
              <a:t>3/4/25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90090-4F30-3E4C-995B-D425A5C1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D49245-C0B2-0B48-888C-FE5466C2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8BCB-7D74-754E-A3E2-B80051558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C9533A3-4DBB-C300-F506-E5B215CAA7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51010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28EB43-8494-0142-868D-23A5BAFD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3DC7F-124E-8F4F-807A-51BFDA0A088C}" type="datetime1">
              <a:rPr lang="en-US" altLang="en-US"/>
              <a:pPr>
                <a:defRPr/>
              </a:pPr>
              <a:t>3/4/25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202E66-CD45-1B49-BB3D-E000DC85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F7DED2-4EFF-0049-8A62-860D813A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1D8FF-9C4C-4D4D-97FB-E59114088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3988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930EA8-4DF2-EB4B-91D6-776D9F26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98FC-1AE7-1C42-BA1C-3AF7F1FC5954}" type="datetime1">
              <a:rPr lang="en-US" altLang="en-US"/>
              <a:pPr>
                <a:defRPr/>
              </a:pPr>
              <a:t>3/4/25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595D1D-C52F-4A4B-A029-938C66D7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15CDBA-5F44-6B4F-9AB9-854B2EDA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B374C-15EE-0948-A419-131489020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680798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39768C-C447-AB42-B481-8F3B4D20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BACF8-CA13-6745-B779-289C479BFCB8}" type="datetime1">
              <a:rPr lang="en-US" altLang="en-US"/>
              <a:pPr>
                <a:defRPr/>
              </a:pPr>
              <a:t>3/4/25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817332-D123-BD4E-80B5-3D61C1ED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806BBD-8D46-1341-8C7A-00E6CD46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B2383-C5C1-574C-A594-79185F742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93901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CE9C4-F629-2A40-A47F-53D3550D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BEA6-D56D-6344-8B8B-0C76DF8DF9E3}" type="datetime1">
              <a:rPr lang="en-US" altLang="en-US"/>
              <a:pPr>
                <a:defRPr/>
              </a:pPr>
              <a:t>3/4/25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411705-E96E-B644-A4FB-A85EB520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5EF683-6C74-8D45-8553-587E0EA2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AEE9-407C-7749-B065-2C22FE057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38204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AA4F531-2885-364D-BE41-5DE58390B2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4F68B1-6921-3345-88D3-EA5C14EEA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DCCD-1776-1447-A86F-E07231B7D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299EE6B-C19E-0644-BBAE-CB1B202A491A}" type="datetime1">
              <a:rPr lang="en-US" altLang="en-US"/>
              <a:pPr>
                <a:defRPr/>
              </a:pPr>
              <a:t>3/4/25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24205-9F5A-E741-A92A-B8362CAC1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BA53D-4526-5847-96B1-385196915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840E49-68D3-1E47-B895-10681E47F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1" r:id="rId2"/>
    <p:sldLayoutId id="2147483843" r:id="rId3"/>
    <p:sldLayoutId id="2147483852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med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72054D-B4D4-DD42-B042-57558BB855A3}"/>
              </a:ext>
            </a:extLst>
          </p:cNvPr>
          <p:cNvSpPr txBox="1"/>
          <p:nvPr/>
        </p:nvSpPr>
        <p:spPr>
          <a:xfrm>
            <a:off x="1600200" y="5043865"/>
            <a:ext cx="7543800" cy="1569660"/>
          </a:xfrm>
          <a:prstGeom prst="rect">
            <a:avLst/>
          </a:prstGeom>
          <a:noFill/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Chapter 2: State and Local</a:t>
            </a:r>
          </a:p>
          <a:p>
            <a:pPr algn="r"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Government in West Virginia</a:t>
            </a:r>
          </a:p>
          <a:p>
            <a:pPr algn="r"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STUDY PRESENTATION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A312407-B158-1D48-BF57-2EE4B40DE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613525"/>
            <a:ext cx="1600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sz="1000" dirty="0">
                <a:solidFill>
                  <a:srgbClr val="D9D9D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 panose="020B0604020202020204" pitchFamily="34" charset="0"/>
              </a:rPr>
              <a:t>© 2025 Clairmont Press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80A1CD7B-A904-1844-BEDD-4DA25382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63" y="63690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547B3-6808-87B8-2928-4EAAAD390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908304"/>
            <a:ext cx="9144001" cy="2360705"/>
          </a:xfrm>
          <a:prstGeom prst="rect">
            <a:avLst/>
          </a:prstGeom>
          <a:effectLst>
            <a:glow>
              <a:schemeClr val="bg1">
                <a:alpha val="50000"/>
              </a:schemeClr>
            </a:glow>
            <a:outerShdw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BDF875-F7CE-9471-2827-0E6BE7AB3594}"/>
              </a:ext>
            </a:extLst>
          </p:cNvPr>
          <p:cNvSpPr txBox="1"/>
          <p:nvPr/>
        </p:nvSpPr>
        <p:spPr>
          <a:xfrm>
            <a:off x="5334000" y="-2977"/>
            <a:ext cx="381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The Grist Mill in Babcock State Park, West Virginia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C743E0A3-E18C-DC4F-9E41-0B3AC1078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marL="0" indent="0" algn="ctr">
              <a:spcBef>
                <a:spcPct val="50000"/>
              </a:spcBef>
              <a:buNone/>
            </a:pPr>
            <a:r>
              <a:rPr lang="en-US" sz="4800" b="1" dirty="0"/>
              <a:t>EXECUTIVE BRANCH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GOVERNOR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BOARD OF PUBLIC WORKS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CABINET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VARIOUS AGENCIES AND OFFICES</a:t>
            </a:r>
          </a:p>
        </p:txBody>
      </p:sp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61855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C743E0A3-E18C-DC4F-9E41-0B3AC1078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5821363"/>
          </a:xfrm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b="1" dirty="0"/>
              <a:t>GOVERNOR</a:t>
            </a:r>
          </a:p>
          <a:p>
            <a:pPr>
              <a:spcBef>
                <a:spcPct val="50000"/>
              </a:spcBef>
            </a:pPr>
            <a:r>
              <a:rPr lang="en-US" sz="2100" b="1" dirty="0"/>
              <a:t>Patrick James Morrisey </a:t>
            </a:r>
            <a:r>
              <a:rPr lang="en-US" sz="2100" dirty="0"/>
              <a:t>was elected the 37</a:t>
            </a:r>
            <a:r>
              <a:rPr lang="en-US" sz="2100" baseline="30000" dirty="0"/>
              <a:t>th</a:t>
            </a:r>
            <a:r>
              <a:rPr lang="en-US" sz="2100" dirty="0"/>
              <a:t> governor in 2024 and took office January 13, 2025. To be governor, a person must be at least 30 years of age and have lived in the state for five years prior to the election.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sz="2400" dirty="0"/>
              <a:t>			       </a:t>
            </a:r>
            <a:r>
              <a:rPr lang="en-US" sz="2800" b="1" dirty="0"/>
              <a:t>DUTIES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100" dirty="0"/>
              <a:t>Enforces state laws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100" dirty="0"/>
              <a:t>Prepares annual budget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100" dirty="0"/>
              <a:t>Commander-in-chief of state’s military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100" dirty="0"/>
              <a:t>Pardons people accused of crimes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100" dirty="0"/>
              <a:t>Appoints heads of various agencies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100" dirty="0"/>
              <a:t>Serves on state boards and commissions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100" dirty="0"/>
              <a:t>Holds press conferences to keep people informed</a:t>
            </a:r>
            <a:endParaRPr lang="en-US" sz="2100" b="1" dirty="0"/>
          </a:p>
        </p:txBody>
      </p:sp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55288-A035-6904-00E9-A8CC75B17B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514600"/>
            <a:ext cx="2286000" cy="295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40231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81ED0A2-CB09-4DD6-BD23-D67408EE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12789"/>
            <a:ext cx="83820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BOARD OF PUBLIC WORKS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b="1" dirty="0"/>
              <a:t>Secretary of State: Kris Warner</a:t>
            </a:r>
          </a:p>
          <a:p>
            <a:pPr marL="91440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Keeper of Great and Less Seal of State</a:t>
            </a:r>
          </a:p>
          <a:p>
            <a:pPr marL="91440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Chief state election officer</a:t>
            </a:r>
          </a:p>
          <a:p>
            <a:pPr marL="91440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Maintains all official state papers</a:t>
            </a:r>
          </a:p>
          <a:p>
            <a:pPr>
              <a:spcBef>
                <a:spcPct val="50000"/>
              </a:spcBef>
            </a:pPr>
            <a:endParaRPr lang="en-US" sz="2400" dirty="0"/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b="1" dirty="0"/>
              <a:t>State Treasurer: Larry Pack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Receives state revenues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Pays the state’s bills</a:t>
            </a:r>
          </a:p>
          <a:p>
            <a:pPr>
              <a:spcBef>
                <a:spcPct val="50000"/>
              </a:spcBef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86B4B-9D9E-E726-EA88-264599739AA3}"/>
              </a:ext>
            </a:extLst>
          </p:cNvPr>
          <p:cNvSpPr txBox="1"/>
          <p:nvPr/>
        </p:nvSpPr>
        <p:spPr>
          <a:xfrm>
            <a:off x="6533275" y="3442501"/>
            <a:ext cx="181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Kris Warner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21078-A6D8-E8C6-3C3A-F73786F0E40F}"/>
              </a:ext>
            </a:extLst>
          </p:cNvPr>
          <p:cNvSpPr txBox="1"/>
          <p:nvPr/>
        </p:nvSpPr>
        <p:spPr>
          <a:xfrm>
            <a:off x="6575860" y="6178473"/>
            <a:ext cx="181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Larry Pack</a:t>
            </a:r>
          </a:p>
        </p:txBody>
      </p:sp>
      <p:pic>
        <p:nvPicPr>
          <p:cNvPr id="1026" name="Picture 2" descr="State Treasurer (2024 Voter Guide) – West Virginia Watch">
            <a:extLst>
              <a:ext uri="{FF2B5EF4-FFF2-40B4-BE49-F238E27FC236}">
                <a16:creationId xmlns:a16="http://schemas.microsoft.com/office/drawing/2014/main" id="{E0366F14-64D6-B8F0-815B-385E96D6B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60" y="3913004"/>
            <a:ext cx="1817095" cy="226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ris Warner to succeed brother Mac Warner as West Virginia secretary of  state, vows support for small businesses and county clerks | WV News |  wvnews.com">
            <a:extLst>
              <a:ext uri="{FF2B5EF4-FFF2-40B4-BE49-F238E27FC236}">
                <a16:creationId xmlns:a16="http://schemas.microsoft.com/office/drawing/2014/main" id="{EBD7FC43-8E42-61BA-F8F5-8E723AB1D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351" y="1177031"/>
            <a:ext cx="1856943" cy="226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30260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806E3DE4-6C40-4575-88E3-3B6193485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8143" y="228124"/>
            <a:ext cx="4982438" cy="64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300" b="1" dirty="0"/>
              <a:t>Attorney General: John McCuskey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Heads state legal department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Serves as the state’s lawyer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300" b="1" dirty="0"/>
              <a:t>State Auditor: Mark Hunt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State’s official bookkeeper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300" b="1" dirty="0"/>
              <a:t>Commissioner of Agriculture:</a:t>
            </a:r>
            <a:br>
              <a:rPr lang="en-US" sz="2300" b="1" dirty="0"/>
            </a:br>
            <a:r>
              <a:rPr lang="en-US" sz="2300" b="1" dirty="0"/>
              <a:t>Kent Leonhardt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Sets standards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Grades all farm products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Identifies markets for farm products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300" b="1" dirty="0"/>
              <a:t>State Superintendent of Schools: Michele L. Blatt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Oversees state’s public school system, including teacher certification, curriculum, and textbook adoptions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14563-DA9F-F98E-9926-8F4AB5DE9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1" y="720286"/>
            <a:ext cx="1770997" cy="23272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562ED7-CB90-1381-97AB-2DFF3C553BFE}"/>
              </a:ext>
            </a:extLst>
          </p:cNvPr>
          <p:cNvSpPr txBox="1"/>
          <p:nvPr/>
        </p:nvSpPr>
        <p:spPr>
          <a:xfrm>
            <a:off x="7010601" y="3047546"/>
            <a:ext cx="1770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John McCuskey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12B436-BD6F-AF94-4D4E-C6A7EEAA97C6}"/>
              </a:ext>
            </a:extLst>
          </p:cNvPr>
          <p:cNvSpPr txBox="1"/>
          <p:nvPr/>
        </p:nvSpPr>
        <p:spPr>
          <a:xfrm>
            <a:off x="362908" y="2602468"/>
            <a:ext cx="177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Mark Hunt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39DA9-843B-B2CB-0F2C-42D5F8AC79DE}"/>
              </a:ext>
            </a:extLst>
          </p:cNvPr>
          <p:cNvSpPr txBox="1"/>
          <p:nvPr/>
        </p:nvSpPr>
        <p:spPr>
          <a:xfrm>
            <a:off x="381000" y="5117068"/>
            <a:ext cx="167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Kent Leonhardt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34A0FA-3DAD-2677-6C22-05215B4AB02D}"/>
              </a:ext>
            </a:extLst>
          </p:cNvPr>
          <p:cNvSpPr txBox="1"/>
          <p:nvPr/>
        </p:nvSpPr>
        <p:spPr>
          <a:xfrm>
            <a:off x="7010400" y="5915299"/>
            <a:ext cx="175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Michele L. Blatt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D7186B-D6FB-9A11-D5A7-99DDF6EB8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442870"/>
            <a:ext cx="1674198" cy="1674198"/>
          </a:xfrm>
          <a:prstGeom prst="rect">
            <a:avLst/>
          </a:prstGeom>
        </p:spPr>
      </p:pic>
      <p:pic>
        <p:nvPicPr>
          <p:cNvPr id="3074" name="Picture 2" descr="State Superintendent">
            <a:extLst>
              <a:ext uri="{FF2B5EF4-FFF2-40B4-BE49-F238E27FC236}">
                <a16:creationId xmlns:a16="http://schemas.microsoft.com/office/drawing/2014/main" id="{8C5B499C-FD47-BFEA-5148-61E8C52BF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832" y="3717092"/>
            <a:ext cx="1758566" cy="219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bout Us - Mark A Hunt">
            <a:extLst>
              <a:ext uri="{FF2B5EF4-FFF2-40B4-BE49-F238E27FC236}">
                <a16:creationId xmlns:a16="http://schemas.microsoft.com/office/drawing/2014/main" id="{BF7228AA-9432-2385-8D44-A8DF96C50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13" y="275208"/>
            <a:ext cx="1662482" cy="232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121929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DDE4C164-0B6B-2003-C82D-7AE9AB340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338262"/>
            <a:ext cx="8153400" cy="62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/>
              <a:t>Other Executive Departments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b="1" dirty="0"/>
              <a:t>Department of Administration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b="1" dirty="0"/>
              <a:t>Department of Commerce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b="1" dirty="0"/>
              <a:t>Department of Arts, Culture and History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b="1" dirty="0"/>
              <a:t>Department of Environmental Protection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b="1" dirty="0"/>
              <a:t>Department of Health and Human Resources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b="1" dirty="0"/>
              <a:t>Department of Military Affairs and Public Safety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b="1" dirty="0"/>
              <a:t>Department of Revenue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b="1" dirty="0"/>
              <a:t>Department of Transportation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200" b="1" dirty="0"/>
              <a:t>Department of Veterans’ Assistance</a:t>
            </a:r>
          </a:p>
          <a:p>
            <a:pPr>
              <a:spcBef>
                <a:spcPct val="50000"/>
              </a:spcBef>
            </a:pPr>
            <a:endParaRPr lang="en-US" sz="2200" dirty="0"/>
          </a:p>
          <a:p>
            <a:pPr algn="ctr">
              <a:spcBef>
                <a:spcPct val="50000"/>
              </a:spcBef>
            </a:pPr>
            <a:r>
              <a:rPr lang="en-US" sz="2200" dirty="0"/>
              <a:t>Each of these departments is headed by a secretary.</a:t>
            </a:r>
          </a:p>
        </p:txBody>
      </p:sp>
    </p:spTree>
    <p:extLst>
      <p:ext uri="{BB962C8B-B14F-4D97-AF65-F5344CB8AC3E}">
        <p14:creationId xmlns:p14="http://schemas.microsoft.com/office/powerpoint/2010/main" val="2972669209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E7B48F0-3FDC-2CB1-A30E-40FAA4393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0864"/>
            <a:ext cx="838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This chart provides a look at the organization of the executive branch of West Virginia’s government.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B2257-111A-E07B-C5F4-E90DA9E0EE29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4" t="62378" r="8654" b="8719"/>
          <a:stretch/>
        </p:blipFill>
        <p:spPr bwMode="auto">
          <a:xfrm>
            <a:off x="914400" y="1660524"/>
            <a:ext cx="7315200" cy="48767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2022115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C743E0A3-E18C-DC4F-9E41-0B3AC1078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516563"/>
          </a:xfrm>
        </p:spPr>
        <p:txBody>
          <a:bodyPr/>
          <a:lstStyle/>
          <a:p>
            <a:pPr marL="0" indent="0" algn="ctr">
              <a:spcBef>
                <a:spcPct val="50000"/>
              </a:spcBef>
              <a:buNone/>
            </a:pPr>
            <a:r>
              <a:rPr lang="en-US" sz="4800" b="1" dirty="0"/>
              <a:t>JUDICIAL BRANCH</a:t>
            </a:r>
          </a:p>
        </p:txBody>
      </p:sp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" name="Picture 16" descr="WV_Ch06_Fig_15_Judicial Branch">
            <a:extLst>
              <a:ext uri="{FF2B5EF4-FFF2-40B4-BE49-F238E27FC236}">
                <a16:creationId xmlns:a16="http://schemas.microsoft.com/office/drawing/2014/main" id="{0ECEA015-823E-F0A8-6CDC-A7F0527D4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9104158"/>
      </p:ext>
    </p:extLst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8EFEB0-9252-DC0C-C5EE-08A822279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/>
              <a:t>WEST VIRGINIA SUPREME COURT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C10A4C-C764-1729-1D7C-AA6BA446F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8" y="1097581"/>
            <a:ext cx="381000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Court has five justices, one of whom serves as the chief justice.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 chief justice may serve from one to four years.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Justices are elected for twelve-year terms.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Court has two terms each year:  January to July and September into December.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FD3B2C4-C028-479D-FE76-C91B5432B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097" y="1858963"/>
            <a:ext cx="4114206" cy="274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341941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54FDC648-7D4E-9BF1-1ABE-FF944654B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3400"/>
            <a:ext cx="83820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b="1" dirty="0"/>
              <a:t>THE SUPREME COURT</a:t>
            </a:r>
          </a:p>
          <a:p>
            <a:pPr marL="91440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has appellate and original jurisdiction.  Most of the court’s cases are appealed from circuit or magistrate courts.</a:t>
            </a:r>
          </a:p>
          <a:p>
            <a:pPr marL="91440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has no witnesses, testimony, or juries. The justices  hear oral arguments and review printed materials.</a:t>
            </a:r>
          </a:p>
          <a:p>
            <a:pPr marL="91440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has the power of judicial review.</a:t>
            </a:r>
          </a:p>
          <a:p>
            <a:pPr marL="914400" lvl="1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Most of the decisions of the Supreme Court are final.</a:t>
            </a:r>
          </a:p>
        </p:txBody>
      </p:sp>
    </p:spTree>
    <p:extLst>
      <p:ext uri="{BB962C8B-B14F-4D97-AF65-F5344CB8AC3E}">
        <p14:creationId xmlns:p14="http://schemas.microsoft.com/office/powerpoint/2010/main" val="564740380"/>
      </p:ext>
    </p:extLst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08B01A88-C4ED-1D75-9789-10555825A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822960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/>
              <a:t>OTHER STATE COURTS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b="1" dirty="0"/>
              <a:t>CIRCUIT COURTS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Trial Court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31 circuits; 74 judges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Judges elected to eight-year terms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Hear all felony and some misdemeanor cases</a:t>
            </a:r>
            <a:endParaRPr lang="en-US" sz="2000" dirty="0"/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b="1" dirty="0"/>
              <a:t>MAGISTRATE COURTS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158 magistrates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At least 2 in every county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Magistrates elected to four-year terms</a:t>
            </a:r>
          </a:p>
        </p:txBody>
      </p:sp>
    </p:spTree>
    <p:extLst>
      <p:ext uri="{BB962C8B-B14F-4D97-AF65-F5344CB8AC3E}">
        <p14:creationId xmlns:p14="http://schemas.microsoft.com/office/powerpoint/2010/main" val="1268285621"/>
      </p:ext>
    </p:extLst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E85ED0-F66E-7342-8820-C6887CDF4A5D}"/>
              </a:ext>
            </a:extLst>
          </p:cNvPr>
          <p:cNvSpPr/>
          <p:nvPr/>
        </p:nvSpPr>
        <p:spPr>
          <a:xfrm>
            <a:off x="165704" y="6104928"/>
            <a:ext cx="5701696" cy="448271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CEA68-56DC-C747-86CF-FB0234B0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04" y="6104929"/>
            <a:ext cx="57016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2: </a:t>
            </a:r>
            <a:r>
              <a:rPr lang="en-US" altLang="en-US" sz="2000" b="1" dirty="0">
                <a:solidFill>
                  <a:srgbClr val="DCE6F2"/>
                </a:solidFill>
                <a:hlinkClick r:id="rId4" action="ppaction://hlinksldjump"/>
              </a:rPr>
              <a:t>The Three Branches of State Government</a:t>
            </a:r>
            <a:endParaRPr lang="en-US" altLang="en-US" sz="2000" b="1" dirty="0">
              <a:solidFill>
                <a:srgbClr val="DCE6F2"/>
              </a:solidFill>
            </a:endParaRPr>
          </a:p>
        </p:txBody>
      </p:sp>
      <p:sp>
        <p:nvSpPr>
          <p:cNvPr id="17414" name="Slide Number Placeholder 4">
            <a:extLst>
              <a:ext uri="{FF2B5EF4-FFF2-40B4-BE49-F238E27FC236}">
                <a16:creationId xmlns:a16="http://schemas.microsoft.com/office/drawing/2014/main" id="{0F270598-F8B4-BE48-8371-F9E7ABCF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EE62E-1818-8046-95DE-99AB44846A3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2D2FB-398E-2BA5-7C5D-2974E293CA8D}"/>
              </a:ext>
            </a:extLst>
          </p:cNvPr>
          <p:cNvSpPr txBox="1"/>
          <p:nvPr/>
        </p:nvSpPr>
        <p:spPr>
          <a:xfrm>
            <a:off x="5486400" y="-2977"/>
            <a:ext cx="3657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 West Virginia State Capitol building, Charleston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24D0B-0973-8200-CC34-3A5A6E1364F9}"/>
              </a:ext>
            </a:extLst>
          </p:cNvPr>
          <p:cNvSpPr/>
          <p:nvPr/>
        </p:nvSpPr>
        <p:spPr>
          <a:xfrm>
            <a:off x="3464709" y="6400800"/>
            <a:ext cx="2214581" cy="320674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E82F3-1ACE-DA4D-B681-4147C7033FC4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4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  <p:sp>
        <p:nvSpPr>
          <p:cNvPr id="87045" name="Slide Number Placeholder 3">
            <a:extLst>
              <a:ext uri="{FF2B5EF4-FFF2-40B4-BE49-F238E27FC236}">
                <a16:creationId xmlns:a16="http://schemas.microsoft.com/office/drawing/2014/main" id="{95D68F33-59A4-FD41-9F1F-D351B09D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C1A0EA-90F7-C441-A676-B5E8E89F53F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E74FF2-7B48-B378-9D71-10D31F2A2F59}"/>
              </a:ext>
            </a:extLst>
          </p:cNvPr>
          <p:cNvSpPr/>
          <p:nvPr/>
        </p:nvSpPr>
        <p:spPr>
          <a:xfrm>
            <a:off x="76200" y="5493604"/>
            <a:ext cx="8991600" cy="858540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046" name="TextBox 4">
            <a:extLst>
              <a:ext uri="{FF2B5EF4-FFF2-40B4-BE49-F238E27FC236}">
                <a16:creationId xmlns:a16="http://schemas.microsoft.com/office/drawing/2014/main" id="{3297C84C-1DAC-AF42-8032-A91BBA866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93603"/>
            <a:ext cx="89916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Image Credits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1: </a:t>
            </a:r>
            <a:r>
              <a:rPr lang="en-US" sz="1000" dirty="0" err="1">
                <a:solidFill>
                  <a:schemeClr val="bg1"/>
                </a:solidFill>
              </a:rPr>
              <a:t>ForestWander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/licenses/by/2.0/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2: </a:t>
            </a:r>
            <a:r>
              <a:rPr lang="en-US" sz="1000" dirty="0" err="1">
                <a:solidFill>
                  <a:schemeClr val="bg1"/>
                </a:solidFill>
              </a:rPr>
              <a:t>formulanone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/2.5/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Final Slide: </a:t>
            </a:r>
            <a:r>
              <a:rPr lang="en-US" sz="1000" dirty="0">
                <a:solidFill>
                  <a:schemeClr val="bg1"/>
                </a:solidFill>
              </a:rPr>
              <a:t>Tom Long,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/3.0/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D4C8C-5410-8E8C-DF13-55099D1157E2}"/>
              </a:ext>
            </a:extLst>
          </p:cNvPr>
          <p:cNvSpPr txBox="1"/>
          <p:nvPr/>
        </p:nvSpPr>
        <p:spPr>
          <a:xfrm>
            <a:off x="5562601" y="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+mn-lt"/>
              </a:rPr>
              <a:t>Woodburn Hall, West Virginia University, Morgantown, West Virginia</a:t>
            </a:r>
          </a:p>
        </p:txBody>
      </p:sp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8D29-5333-4B4D-80AA-F6FE23CB0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3124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6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2: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Three Branches of State Government</a:t>
            </a:r>
          </a:p>
        </p:txBody>
      </p:sp>
      <p:sp>
        <p:nvSpPr>
          <p:cNvPr id="19460" name="Slide Number Placeholder 4">
            <a:extLst>
              <a:ext uri="{FF2B5EF4-FFF2-40B4-BE49-F238E27FC236}">
                <a16:creationId xmlns:a16="http://schemas.microsoft.com/office/drawing/2014/main" id="{D49403D1-798E-E34D-A912-06FD606E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AB7C4A-4AF1-9949-9EF2-F5BBA678353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49060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C743E0A3-E18C-DC4F-9E41-0B3AC1078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1"/>
            <a:ext cx="8229600" cy="1371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/>
              <a:t>The three branches of State Government are:</a:t>
            </a:r>
          </a:p>
        </p:txBody>
      </p:sp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C6831C2-FA00-6586-EC6D-C043DB9AC704}"/>
              </a:ext>
            </a:extLst>
          </p:cNvPr>
          <p:cNvSpPr txBox="1">
            <a:spLocks/>
          </p:cNvSpPr>
          <p:nvPr/>
        </p:nvSpPr>
        <p:spPr bwMode="auto">
          <a:xfrm>
            <a:off x="457200" y="2335876"/>
            <a:ext cx="8229600" cy="360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The Legislative Branch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The Executive Branch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The Judicial Branch</a:t>
            </a:r>
          </a:p>
        </p:txBody>
      </p:sp>
    </p:spTree>
    <p:extLst>
      <p:ext uri="{BB962C8B-B14F-4D97-AF65-F5344CB8AC3E}">
        <p14:creationId xmlns:p14="http://schemas.microsoft.com/office/powerpoint/2010/main" val="2795814323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C743E0A3-E18C-DC4F-9E41-0B3AC1078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marL="0" indent="0" algn="ctr">
              <a:spcBef>
                <a:spcPct val="50000"/>
              </a:spcBef>
              <a:buNone/>
            </a:pPr>
            <a:r>
              <a:rPr lang="en-US" sz="4800" b="1" dirty="0"/>
              <a:t>LEGISLATIVE BRANCH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HOUSE OF DELEGATES</a:t>
            </a:r>
          </a:p>
          <a:p>
            <a:pPr lvl="1">
              <a:spcBef>
                <a:spcPct val="50000"/>
              </a:spcBef>
            </a:pPr>
            <a:r>
              <a:rPr lang="en-US" sz="2400" dirty="0"/>
              <a:t>100 members; 58 districts</a:t>
            </a:r>
          </a:p>
          <a:p>
            <a:pPr lvl="1">
              <a:spcBef>
                <a:spcPct val="50000"/>
              </a:spcBef>
            </a:pPr>
            <a:r>
              <a:rPr lang="en-US" sz="2400" dirty="0"/>
              <a:t>Serve two-year terms; unlimited number of terms </a:t>
            </a:r>
          </a:p>
          <a:p>
            <a:pPr lvl="1">
              <a:spcBef>
                <a:spcPct val="50000"/>
              </a:spcBef>
            </a:pPr>
            <a:r>
              <a:rPr lang="en-US" sz="2400" dirty="0"/>
              <a:t>Speaker of the House is the presiding official</a:t>
            </a:r>
            <a:endParaRPr lang="en-US" sz="3200" dirty="0"/>
          </a:p>
          <a:p>
            <a:pPr>
              <a:spcBef>
                <a:spcPct val="50000"/>
              </a:spcBef>
            </a:pPr>
            <a:r>
              <a:rPr lang="en-US" b="1" dirty="0"/>
              <a:t>SENATE</a:t>
            </a:r>
          </a:p>
          <a:p>
            <a:pPr lvl="1">
              <a:spcBef>
                <a:spcPct val="50000"/>
              </a:spcBef>
            </a:pPr>
            <a:r>
              <a:rPr lang="en-US" sz="2400" dirty="0"/>
              <a:t>34 members; 17 districts</a:t>
            </a:r>
          </a:p>
          <a:p>
            <a:pPr lvl="1">
              <a:spcBef>
                <a:spcPct val="50000"/>
              </a:spcBef>
            </a:pPr>
            <a:r>
              <a:rPr lang="en-US" sz="2400" dirty="0"/>
              <a:t>Serve 4-year terms; unlimited number of terms</a:t>
            </a:r>
          </a:p>
          <a:p>
            <a:pPr lvl="1">
              <a:spcBef>
                <a:spcPct val="50000"/>
              </a:spcBef>
            </a:pPr>
            <a:r>
              <a:rPr lang="en-US" sz="2400" dirty="0"/>
              <a:t>President/Lieutenant Governor is the presiding official</a:t>
            </a:r>
          </a:p>
        </p:txBody>
      </p:sp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18957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C02705-74D4-4255-6303-D8AB7DD2B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40" y="347539"/>
            <a:ext cx="7406921" cy="616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AEB62BA1-5862-7596-AEFC-00A5EF2B9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6231" y="381000"/>
            <a:ext cx="3200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/>
              <a:t>State  Senate Districts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880210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" name="Picture 4" descr="62F11E52">
            <a:extLst>
              <a:ext uri="{FF2B5EF4-FFF2-40B4-BE49-F238E27FC236}">
                <a16:creationId xmlns:a16="http://schemas.microsoft.com/office/drawing/2014/main" id="{C786A784-7C12-46CD-2C02-819A4B136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477" y="221456"/>
            <a:ext cx="7073046" cy="6415088"/>
          </a:xfrm>
          <a:prstGeom prst="rect">
            <a:avLst/>
          </a:prstGeom>
          <a:noFill/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FCDBA17E-EDFA-DEC0-C0FA-72AD887A3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813" y="373856"/>
            <a:ext cx="2736273" cy="1384995"/>
          </a:xfrm>
          <a:prstGeom prst="rect">
            <a:avLst/>
          </a:prstGeom>
          <a:solidFill>
            <a:srgbClr val="EFEFE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House of Delegates Districts</a:t>
            </a:r>
          </a:p>
        </p:txBody>
      </p:sp>
    </p:spTree>
    <p:extLst>
      <p:ext uri="{BB962C8B-B14F-4D97-AF65-F5344CB8AC3E}">
        <p14:creationId xmlns:p14="http://schemas.microsoft.com/office/powerpoint/2010/main" val="2123278954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E6A73E54-46B4-C06A-554D-812ADA729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304800"/>
            <a:ext cx="8305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/>
              <a:t>REQUIREMENTS TO SERVE IN THE LEGISLATURE</a:t>
            </a:r>
            <a:endParaRPr lang="en-US" sz="2000" b="1" dirty="0"/>
          </a:p>
        </p:txBody>
      </p:sp>
      <p:graphicFrame>
        <p:nvGraphicFramePr>
          <p:cNvPr id="5" name="Group 46">
            <a:extLst>
              <a:ext uri="{FF2B5EF4-FFF2-40B4-BE49-F238E27FC236}">
                <a16:creationId xmlns:a16="http://schemas.microsoft.com/office/drawing/2014/main" id="{577BFF69-A91E-4C4A-23F9-3ACA3529E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99961"/>
              </p:ext>
            </p:extLst>
          </p:nvPr>
        </p:nvGraphicFramePr>
        <p:xfrm>
          <a:off x="304800" y="1667888"/>
          <a:ext cx="8534400" cy="4145778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House of Delegates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Senate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7618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Eligible to vote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Resident of state for one year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Resident of district in which they are running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 least 18 years of 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Eligible to vote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Resident of state for one year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Resident of district in which they are running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 least 25 years of 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400280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" name="Picture 4" descr="WV_Ch06_Fig_13_Bill_Law">
            <a:extLst>
              <a:ext uri="{FF2B5EF4-FFF2-40B4-BE49-F238E27FC236}">
                <a16:creationId xmlns:a16="http://schemas.microsoft.com/office/drawing/2014/main" id="{3CBBA5D9-06A3-409F-ED6C-87EFB78F3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1123580"/>
            <a:ext cx="9134475" cy="5734420"/>
          </a:xfrm>
          <a:prstGeom prst="rect">
            <a:avLst/>
          </a:prstGeom>
          <a:noFill/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5C8A9DA9-F9C8-9991-A459-0199C8AE7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4114"/>
            <a:ext cx="6019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 dirty="0"/>
              <a:t>LAW MAKING PROCESS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BE68044-FDDE-35E0-1467-9833EB61E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665305"/>
            <a:ext cx="9124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To become a law, a bill goes through a process like that at the national level.</a:t>
            </a:r>
          </a:p>
        </p:txBody>
      </p:sp>
    </p:spTree>
    <p:extLst>
      <p:ext uri="{BB962C8B-B14F-4D97-AF65-F5344CB8AC3E}">
        <p14:creationId xmlns:p14="http://schemas.microsoft.com/office/powerpoint/2010/main" val="4277460556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4126</TotalTime>
  <Words>746</Words>
  <Application>Microsoft Macintosh PowerPoint</Application>
  <PresentationFormat>On-screen Show (4:3)</PresentationFormat>
  <Paragraphs>138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Section 2: The Three Branches of State Government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Clairmont Press,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Virginia: Our Beautiful Home</dc:title>
  <dc:subject>©2025 Clairmont Press</dc:subject>
  <dc:creator/>
  <cp:keywords/>
  <dc:description>Study presentation to accompany student textbook. </dc:description>
  <cp:lastModifiedBy>Emmett Mullins</cp:lastModifiedBy>
  <cp:revision>433</cp:revision>
  <dcterms:created xsi:type="dcterms:W3CDTF">2010-06-02T19:20:05Z</dcterms:created>
  <dcterms:modified xsi:type="dcterms:W3CDTF">2025-03-05T01:39:51Z</dcterms:modified>
  <cp:category/>
</cp:coreProperties>
</file>