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0"/>
  </p:notesMasterIdLst>
  <p:handoutMasterIdLst>
    <p:handoutMasterId r:id="rId11"/>
  </p:handoutMasterIdLst>
  <p:sldIdLst>
    <p:sldId id="259" r:id="rId2"/>
    <p:sldId id="260" r:id="rId3"/>
    <p:sldId id="258" r:id="rId4"/>
    <p:sldId id="268" r:id="rId5"/>
    <p:sldId id="324" r:id="rId6"/>
    <p:sldId id="325" r:id="rId7"/>
    <p:sldId id="326" r:id="rId8"/>
    <p:sldId id="263" r:id="rId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1/15/25</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1/15/25</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455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0153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2677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1028" name="Picture 4">
            <a:extLst>
              <a:ext uri="{FF2B5EF4-FFF2-40B4-BE49-F238E27FC236}">
                <a16:creationId xmlns:a16="http://schemas.microsoft.com/office/drawing/2014/main" id="{218924D8-5275-D3BF-3CC8-4D060436C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1/15/25</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9" name="Picture 4">
            <a:extLst>
              <a:ext uri="{FF2B5EF4-FFF2-40B4-BE49-F238E27FC236}">
                <a16:creationId xmlns:a16="http://schemas.microsoft.com/office/drawing/2014/main" id="{4147509A-61F6-2F32-3828-683CBF6B8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1/15/25</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2" name="Picture 4">
            <a:extLst>
              <a:ext uri="{FF2B5EF4-FFF2-40B4-BE49-F238E27FC236}">
                <a16:creationId xmlns:a16="http://schemas.microsoft.com/office/drawing/2014/main" id="{6C9533A3-4DBB-C300-F506-E5B215CAA7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1/15/25</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1/15/25</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1600200" y="5043865"/>
            <a:ext cx="7543800" cy="1569660"/>
          </a:xfrm>
          <a:prstGeom prst="rect">
            <a:avLst/>
          </a:prstGeom>
          <a:noFill/>
        </p:spPr>
        <p:txBody>
          <a:bodyPr anchor="b">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defRPr/>
            </a:pPr>
            <a:r>
              <a:rPr lang="en-US" altLang="en-US" sz="3200" b="1" dirty="0">
                <a:solidFill>
                  <a:schemeClr val="bg1"/>
                </a:solidFill>
                <a:effectLst>
                  <a:outerShdw blurRad="38100" dist="38100" dir="2700000" algn="tl">
                    <a:schemeClr val="tx1"/>
                  </a:outerShdw>
                </a:effectLst>
              </a:rPr>
              <a:t>Chapter 2: State and Local</a:t>
            </a:r>
          </a:p>
          <a:p>
            <a:pPr algn="r" eaLnBrk="1" hangingPunct="1">
              <a:defRPr/>
            </a:pPr>
            <a:r>
              <a:rPr lang="en-US" altLang="en-US" sz="3200" b="1" dirty="0">
                <a:solidFill>
                  <a:schemeClr val="bg1"/>
                </a:solidFill>
                <a:effectLst>
                  <a:outerShdw blurRad="38100" dist="38100" dir="2700000" algn="tl">
                    <a:schemeClr val="tx1"/>
                  </a:outerShdw>
                </a:effectLst>
              </a:rPr>
              <a:t>Government in West Virginia</a:t>
            </a:r>
          </a:p>
          <a:p>
            <a:pPr algn="r" eaLnBrk="1" hangingPunct="1">
              <a:defRPr/>
            </a:pPr>
            <a:r>
              <a:rPr lang="en-US" altLang="en-US" sz="3200" b="1" dirty="0">
                <a:solidFill>
                  <a:schemeClr val="bg1"/>
                </a:solidFill>
                <a:effectLst>
                  <a:outerShdw blurRad="38100" dist="38100" dir="2700000" algn="tl">
                    <a:schemeClr val="tx1"/>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chemeClr val="tx1"/>
                  </a:outerShdw>
                </a:effectLst>
                <a:latin typeface="Arial" panose="020B0604020202020204" pitchFamily="34" charset="0"/>
              </a:rPr>
              <a:t>© 2025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3" name="Picture 2">
            <a:extLst>
              <a:ext uri="{FF2B5EF4-FFF2-40B4-BE49-F238E27FC236}">
                <a16:creationId xmlns:a16="http://schemas.microsoft.com/office/drawing/2014/main" id="{04C547B3-6808-87B8-2928-4EAAAD390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908304"/>
            <a:ext cx="9144001" cy="2360705"/>
          </a:xfrm>
          <a:prstGeom prst="rect">
            <a:avLst/>
          </a:prstGeom>
          <a:effectLst>
            <a:glow>
              <a:schemeClr val="bg1">
                <a:alpha val="50000"/>
              </a:schemeClr>
            </a:glow>
            <a:outerShdw algn="ctr" rotWithShape="0">
              <a:prstClr val="black">
                <a:alpha val="40000"/>
              </a:prstClr>
            </a:outerShdw>
          </a:effectLst>
        </p:spPr>
      </p:pic>
      <p:sp>
        <p:nvSpPr>
          <p:cNvPr id="2" name="TextBox 1">
            <a:extLst>
              <a:ext uri="{FF2B5EF4-FFF2-40B4-BE49-F238E27FC236}">
                <a16:creationId xmlns:a16="http://schemas.microsoft.com/office/drawing/2014/main" id="{69BDF875-F7CE-9471-2827-0E6BE7AB3594}"/>
              </a:ext>
            </a:extLst>
          </p:cNvPr>
          <p:cNvSpPr txBox="1"/>
          <p:nvPr/>
        </p:nvSpPr>
        <p:spPr>
          <a:xfrm>
            <a:off x="5334000" y="-2977"/>
            <a:ext cx="3810000" cy="307777"/>
          </a:xfrm>
          <a:prstGeom prst="rect">
            <a:avLst/>
          </a:prstGeom>
          <a:noFill/>
        </p:spPr>
        <p:txBody>
          <a:bodyPr wrap="square">
            <a:spAutoFit/>
          </a:bodyPr>
          <a:lstStyle/>
          <a:p>
            <a:r>
              <a:rPr lang="en-US" sz="1400" b="0" i="0" u="none" strike="noStrike" dirty="0">
                <a:solidFill>
                  <a:schemeClr val="bg1"/>
                </a:solidFill>
                <a:effectLst/>
                <a:latin typeface="+mn-lt"/>
              </a:rPr>
              <a:t>The Grist Mill in Babcock State Park, West Virginia</a:t>
            </a:r>
            <a:endParaRPr lang="en-US" sz="1400" dirty="0">
              <a:solidFill>
                <a:schemeClr val="bg1"/>
              </a:solidFill>
              <a:latin typeface="+mn-lt"/>
            </a:endParaRPr>
          </a:p>
        </p:txBody>
      </p:sp>
    </p:spTree>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6104928"/>
            <a:ext cx="5701696" cy="448271"/>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6104929"/>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1: </a:t>
            </a:r>
            <a:r>
              <a:rPr lang="en-US" altLang="en-US" sz="2000" b="1" dirty="0">
                <a:solidFill>
                  <a:srgbClr val="DCE6F2"/>
                </a:solidFill>
                <a:hlinkClick r:id="rId4" action="ppaction://hlinksldjump"/>
              </a:rPr>
              <a:t>A History of West Virginia Government</a:t>
            </a:r>
            <a:endParaRPr lang="en-US" altLang="en-US" sz="2000" b="1" dirty="0">
              <a:solidFill>
                <a:srgbClr val="DCE6F2"/>
              </a:solidFill>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3" name="TextBox 2">
            <a:extLst>
              <a:ext uri="{FF2B5EF4-FFF2-40B4-BE49-F238E27FC236}">
                <a16:creationId xmlns:a16="http://schemas.microsoft.com/office/drawing/2014/main" id="{E9E2D2FB-398E-2BA5-7C5D-2974E293CA8D}"/>
              </a:ext>
            </a:extLst>
          </p:cNvPr>
          <p:cNvSpPr txBox="1"/>
          <p:nvPr/>
        </p:nvSpPr>
        <p:spPr>
          <a:xfrm>
            <a:off x="5486400" y="-2977"/>
            <a:ext cx="3657600" cy="307777"/>
          </a:xfrm>
          <a:prstGeom prst="rect">
            <a:avLst/>
          </a:prstGeom>
          <a:noFill/>
        </p:spPr>
        <p:txBody>
          <a:bodyPr wrap="square">
            <a:spAutoFit/>
          </a:bodyPr>
          <a:lstStyle/>
          <a:p>
            <a:r>
              <a:rPr lang="en-US" sz="1400" b="0" i="0" u="none" strike="noStrike" dirty="0">
                <a:solidFill>
                  <a:schemeClr val="bg1"/>
                </a:solidFill>
                <a:effectLst/>
                <a:latin typeface="+mn-lt"/>
              </a:rPr>
              <a:t> West Virginia State Capitol building, Charleston</a:t>
            </a:r>
            <a:endParaRPr lang="en-US" sz="1400" dirty="0">
              <a:solidFill>
                <a:schemeClr val="bg1"/>
              </a:solidFill>
              <a:latin typeface="+mn-lt"/>
            </a:endParaRPr>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1:</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A History of West Virginia Government</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r>
              <a:rPr lang="en-US" sz="3600" dirty="0"/>
              <a:t>West Virginia’s government is based on the same five principles as the federal government:</a:t>
            </a:r>
          </a:p>
          <a:p>
            <a:pPr lvl="1"/>
            <a:r>
              <a:rPr lang="en-US" sz="3200" dirty="0"/>
              <a:t>Sovereignty</a:t>
            </a:r>
          </a:p>
          <a:p>
            <a:pPr lvl="1"/>
            <a:r>
              <a:rPr lang="en-US" sz="3200" dirty="0"/>
              <a:t>Limited Government</a:t>
            </a:r>
          </a:p>
          <a:p>
            <a:pPr lvl="1"/>
            <a:r>
              <a:rPr lang="en-US" sz="3200" dirty="0"/>
              <a:t>Separation of Powers</a:t>
            </a:r>
          </a:p>
          <a:p>
            <a:pPr lvl="1"/>
            <a:r>
              <a:rPr lang="en-US" sz="3200" dirty="0"/>
              <a:t>Checks and Balances</a:t>
            </a:r>
          </a:p>
          <a:p>
            <a:pPr lvl="1"/>
            <a:r>
              <a:rPr lang="en-US" sz="3200" dirty="0"/>
              <a:t>Federalism</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pPr>
              <a:spcBef>
                <a:spcPct val="50000"/>
              </a:spcBef>
            </a:pPr>
            <a:r>
              <a:rPr lang="en-US" sz="2800" dirty="0"/>
              <a:t>West Virginia has had two constitutions in its nearly 150 years of statehood. The present constitution, written in 1872, begins with a preamble stating its purpose.</a:t>
            </a:r>
          </a:p>
          <a:p>
            <a:pPr marL="0" indent="0" algn="ctr">
              <a:spcBef>
                <a:spcPct val="50000"/>
              </a:spcBef>
              <a:buNone/>
            </a:pPr>
            <a:r>
              <a:rPr lang="en-US" sz="2700" b="1" dirty="0"/>
              <a:t>Preamble to the West Virginia Constitution</a:t>
            </a:r>
          </a:p>
          <a:p>
            <a:pPr marL="0" indent="0" algn="ctr">
              <a:spcBef>
                <a:spcPct val="50000"/>
              </a:spcBef>
              <a:buNone/>
            </a:pPr>
            <a:r>
              <a:rPr lang="en-US" sz="2700" i="1" dirty="0"/>
              <a:t>Since through Divine Providence we enjoy the blessings of civil, political and religious liberty, we, the people of West Virginia, in and through the provisions of this Constitution, reaffirm our faith in and constant reliance upon God and seek diligently to promote, preserve and perpetuate good government in the State of West Virginia for the common welfare, freedom and security of ourselves and our posterity.</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Tree>
    <p:extLst>
      <p:ext uri="{BB962C8B-B14F-4D97-AF65-F5344CB8AC3E}">
        <p14:creationId xmlns:p14="http://schemas.microsoft.com/office/powerpoint/2010/main" val="2558741568"/>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1"/>
            <a:ext cx="8229600" cy="2482849"/>
          </a:xfrm>
        </p:spPr>
        <p:txBody>
          <a:bodyPr/>
          <a:lstStyle/>
          <a:p>
            <a:r>
              <a:rPr lang="en-US" sz="2800" dirty="0"/>
              <a:t>Since the people who wrote the West Virginia Constitution in 1872 could not anticipate what life would be like in the future, the amendment process provided the flexibility to make needed changes.</a:t>
            </a:r>
          </a:p>
          <a:p>
            <a:endParaRPr lang="en-US" sz="900" dirty="0"/>
          </a:p>
          <a:p>
            <a:endParaRPr lang="en-US" sz="900" dirty="0"/>
          </a:p>
          <a:p>
            <a:endParaRPr lang="en-US" sz="900" dirty="0"/>
          </a:p>
          <a:p>
            <a:pPr marL="0" indent="0" algn="ctr">
              <a:buNone/>
            </a:pPr>
            <a:r>
              <a:rPr lang="en-US" sz="2800" b="1" dirty="0"/>
              <a:t>West Virginia Constitution Amendment Process</a:t>
            </a:r>
          </a:p>
          <a:p>
            <a:endParaRPr lang="en-US" sz="2800" dirty="0"/>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Content Placeholder 2">
            <a:extLst>
              <a:ext uri="{FF2B5EF4-FFF2-40B4-BE49-F238E27FC236}">
                <a16:creationId xmlns:a16="http://schemas.microsoft.com/office/drawing/2014/main" id="{0759CB17-2BB4-4927-C805-978CCC984199}"/>
              </a:ext>
            </a:extLst>
          </p:cNvPr>
          <p:cNvSpPr txBox="1">
            <a:spLocks/>
          </p:cNvSpPr>
          <p:nvPr/>
        </p:nvSpPr>
        <p:spPr bwMode="auto">
          <a:xfrm>
            <a:off x="457200" y="3657600"/>
            <a:ext cx="3390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Proposed by constitutional convention and approved by a majority of both houses of the Legislature and a majority of the voters</a:t>
            </a:r>
          </a:p>
        </p:txBody>
      </p:sp>
      <p:sp>
        <p:nvSpPr>
          <p:cNvPr id="5" name="Content Placeholder 2">
            <a:extLst>
              <a:ext uri="{FF2B5EF4-FFF2-40B4-BE49-F238E27FC236}">
                <a16:creationId xmlns:a16="http://schemas.microsoft.com/office/drawing/2014/main" id="{7FA5E829-A21F-4D8B-0F9A-5E188BE561E7}"/>
              </a:ext>
            </a:extLst>
          </p:cNvPr>
          <p:cNvSpPr txBox="1">
            <a:spLocks/>
          </p:cNvSpPr>
          <p:nvPr/>
        </p:nvSpPr>
        <p:spPr bwMode="auto">
          <a:xfrm>
            <a:off x="5295900" y="3657600"/>
            <a:ext cx="3390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Proposed by two-thirds of members of both houses of the Legislature and approved by a majority of the voters in the state</a:t>
            </a:r>
          </a:p>
          <a:p>
            <a:endParaRPr lang="en-US" sz="2000" dirty="0"/>
          </a:p>
        </p:txBody>
      </p:sp>
      <p:sp>
        <p:nvSpPr>
          <p:cNvPr id="6" name="Content Placeholder 2">
            <a:extLst>
              <a:ext uri="{FF2B5EF4-FFF2-40B4-BE49-F238E27FC236}">
                <a16:creationId xmlns:a16="http://schemas.microsoft.com/office/drawing/2014/main" id="{D6B13F33-1413-7146-8E12-C2966F54E09F}"/>
              </a:ext>
            </a:extLst>
          </p:cNvPr>
          <p:cNvSpPr txBox="1">
            <a:spLocks/>
          </p:cNvSpPr>
          <p:nvPr/>
        </p:nvSpPr>
        <p:spPr bwMode="auto">
          <a:xfrm>
            <a:off x="4076699" y="4130097"/>
            <a:ext cx="9906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OR</a:t>
            </a:r>
            <a:endParaRPr lang="en-US" sz="2000" b="1" dirty="0"/>
          </a:p>
        </p:txBody>
      </p:sp>
    </p:spTree>
    <p:extLst>
      <p:ext uri="{BB962C8B-B14F-4D97-AF65-F5344CB8AC3E}">
        <p14:creationId xmlns:p14="http://schemas.microsoft.com/office/powerpoint/2010/main" val="552968276"/>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r>
              <a:rPr lang="en-US" sz="3600" dirty="0"/>
              <a:t>Amendments include:</a:t>
            </a:r>
          </a:p>
          <a:p>
            <a:pPr lvl="1"/>
            <a:r>
              <a:rPr lang="en-US" dirty="0"/>
              <a:t>Adding a preamble</a:t>
            </a:r>
          </a:p>
          <a:p>
            <a:pPr lvl="1"/>
            <a:r>
              <a:rPr lang="en-US" dirty="0"/>
              <a:t>Establishing a family court system</a:t>
            </a:r>
          </a:p>
          <a:p>
            <a:pPr lvl="1"/>
            <a:r>
              <a:rPr lang="en-US" dirty="0"/>
              <a:t>Allowing the governor to serve two consecutive terms</a:t>
            </a:r>
          </a:p>
          <a:p>
            <a:pPr lvl="1"/>
            <a:r>
              <a:rPr lang="en-US" dirty="0"/>
              <a:t>Providing better highways</a:t>
            </a:r>
          </a:p>
          <a:p>
            <a:pPr lvl="1"/>
            <a:r>
              <a:rPr lang="en-US" dirty="0"/>
              <a:t>Providing bonuses for veterans</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TextBox 1">
            <a:extLst>
              <a:ext uri="{FF2B5EF4-FFF2-40B4-BE49-F238E27FC236}">
                <a16:creationId xmlns:a16="http://schemas.microsoft.com/office/drawing/2014/main" id="{98350AAA-EC6B-F165-4C1F-17285E386E12}"/>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2605373211"/>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ForestWander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err="1">
                <a:solidFill>
                  <a:schemeClr val="bg1"/>
                </a:solidFill>
              </a:rPr>
              <a:t>formulanone</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Tom Long,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dirty="0">
                <a:solidFill>
                  <a:schemeClr val="bg1"/>
                </a:solidFill>
              </a:rPr>
              <a:t>, Wikimedia Commons</a:t>
            </a:r>
          </a:p>
        </p:txBody>
      </p:sp>
      <p:sp>
        <p:nvSpPr>
          <p:cNvPr id="5" name="TextBox 4">
            <a:extLst>
              <a:ext uri="{FF2B5EF4-FFF2-40B4-BE49-F238E27FC236}">
                <a16:creationId xmlns:a16="http://schemas.microsoft.com/office/drawing/2014/main" id="{9D8D4C8C-5410-8E8C-DF13-55099D1157E2}"/>
              </a:ext>
            </a:extLst>
          </p:cNvPr>
          <p:cNvSpPr txBox="1"/>
          <p:nvPr/>
        </p:nvSpPr>
        <p:spPr>
          <a:xfrm>
            <a:off x="5562601" y="0"/>
            <a:ext cx="3581400" cy="523220"/>
          </a:xfrm>
          <a:prstGeom prst="rect">
            <a:avLst/>
          </a:prstGeom>
          <a:noFill/>
        </p:spPr>
        <p:txBody>
          <a:bodyPr wrap="square" rtlCol="0">
            <a:spAutoFit/>
          </a:bodyPr>
          <a:lstStyle/>
          <a:p>
            <a:pPr algn="r"/>
            <a:r>
              <a:rPr lang="en-US" sz="1400" dirty="0">
                <a:solidFill>
                  <a:schemeClr val="bg1"/>
                </a:solidFill>
                <a:latin typeface="+mn-lt"/>
              </a:rPr>
              <a:t>Woodburn Hall, West Virginia University, Morgantown, West Virginia</a:t>
            </a:r>
          </a:p>
        </p:txBody>
      </p:sp>
    </p:spTree>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4080</TotalTime>
  <Words>394</Words>
  <Application>Microsoft Macintosh PowerPoint</Application>
  <PresentationFormat>On-screen Show (4:3)</PresentationFormat>
  <Paragraphs>45</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ＭＳ Ｐゴシック</vt:lpstr>
      <vt:lpstr>Arial</vt:lpstr>
      <vt:lpstr>Calibri</vt:lpstr>
      <vt:lpstr>Wingdings</vt:lpstr>
      <vt:lpstr>Office Theme</vt:lpstr>
      <vt:lpstr>PowerPoint Presentation</vt:lpstr>
      <vt:lpstr>PowerPoint Presentation</vt:lpstr>
      <vt:lpstr>Section 1: A History of West Virginia Government</vt:lpstr>
      <vt:lpstr>PowerPoint Presentation</vt:lpstr>
      <vt:lpstr>PowerPoint Presentation</vt:lpstr>
      <vt:lpstr>PowerPoint Presentation</vt:lpstr>
      <vt:lpstr>PowerPoint Presentation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Our Beautiful Home</dc:title>
  <dc:subject>©2025 Clairmont Press</dc:subject>
  <dc:creator/>
  <cp:keywords/>
  <dc:description>Study presentation to accompany student textbook. </dc:description>
  <cp:lastModifiedBy>Emmett Mullins</cp:lastModifiedBy>
  <cp:revision>430</cp:revision>
  <dcterms:created xsi:type="dcterms:W3CDTF">2010-06-02T19:20:05Z</dcterms:created>
  <dcterms:modified xsi:type="dcterms:W3CDTF">2025-01-16T02:12:31Z</dcterms:modified>
  <cp:category/>
</cp:coreProperties>
</file>