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8" r:id="rId1"/>
  </p:sldMasterIdLst>
  <p:notesMasterIdLst>
    <p:notesMasterId r:id="rId38"/>
  </p:notesMasterIdLst>
  <p:handoutMasterIdLst>
    <p:handoutMasterId r:id="rId39"/>
  </p:handoutMasterIdLst>
  <p:sldIdLst>
    <p:sldId id="259" r:id="rId2"/>
    <p:sldId id="260" r:id="rId3"/>
    <p:sldId id="258" r:id="rId4"/>
    <p:sldId id="348" r:id="rId5"/>
    <p:sldId id="349" r:id="rId6"/>
    <p:sldId id="350" r:id="rId7"/>
    <p:sldId id="351" r:id="rId8"/>
    <p:sldId id="327" r:id="rId9"/>
    <p:sldId id="333" r:id="rId10"/>
    <p:sldId id="352" r:id="rId11"/>
    <p:sldId id="353" r:id="rId12"/>
    <p:sldId id="354" r:id="rId13"/>
    <p:sldId id="355" r:id="rId14"/>
    <p:sldId id="356" r:id="rId15"/>
    <p:sldId id="358" r:id="rId16"/>
    <p:sldId id="359" r:id="rId17"/>
    <p:sldId id="360" r:id="rId18"/>
    <p:sldId id="361" r:id="rId19"/>
    <p:sldId id="345" r:id="rId20"/>
    <p:sldId id="363" r:id="rId21"/>
    <p:sldId id="362" r:id="rId22"/>
    <p:sldId id="364" r:id="rId23"/>
    <p:sldId id="365" r:id="rId24"/>
    <p:sldId id="366" r:id="rId25"/>
    <p:sldId id="368" r:id="rId26"/>
    <p:sldId id="369" r:id="rId27"/>
    <p:sldId id="370" r:id="rId28"/>
    <p:sldId id="371" r:id="rId29"/>
    <p:sldId id="372" r:id="rId30"/>
    <p:sldId id="373" r:id="rId31"/>
    <p:sldId id="374" r:id="rId32"/>
    <p:sldId id="375" r:id="rId33"/>
    <p:sldId id="376" r:id="rId34"/>
    <p:sldId id="377" r:id="rId35"/>
    <p:sldId id="378" r:id="rId36"/>
    <p:sldId id="263" r:id="rId3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204"/>
    <p:restoredTop sz="94718"/>
  </p:normalViewPr>
  <p:slideViewPr>
    <p:cSldViewPr>
      <p:cViewPr>
        <p:scale>
          <a:sx n="63" d="100"/>
          <a:sy n="63" d="100"/>
        </p:scale>
        <p:origin x="272" y="1336"/>
      </p:cViewPr>
      <p:guideLst>
        <p:guide orient="horz" pos="2160"/>
        <p:guide pos="2880"/>
      </p:guideLst>
    </p:cSldViewPr>
  </p:slideViewPr>
  <p:outlineViewPr>
    <p:cViewPr>
      <p:scale>
        <a:sx n="33" d="100"/>
        <a:sy n="33" d="100"/>
      </p:scale>
      <p:origin x="0" y="212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6" d="100"/>
          <a:sy n="86" d="100"/>
        </p:scale>
        <p:origin x="-312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DC8B8E-7EA8-EA42-ACD2-62B9225862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C5BF167-B57E-8A4E-826F-D0F5370955A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D2B81EA-47DE-E349-97C0-6BD286CCEAAE}" type="datetimeFigureOut">
              <a:rPr lang="en-US" altLang="en-US"/>
              <a:pPr>
                <a:defRPr/>
              </a:pPr>
              <a:t>7/1/25</a:t>
            </a:fld>
            <a:endParaRPr lang="en-US" altLang="en-US"/>
          </a:p>
        </p:txBody>
      </p:sp>
      <p:sp>
        <p:nvSpPr>
          <p:cNvPr id="4" name="Footer Placeholder 3">
            <a:extLst>
              <a:ext uri="{FF2B5EF4-FFF2-40B4-BE49-F238E27FC236}">
                <a16:creationId xmlns:a16="http://schemas.microsoft.com/office/drawing/2014/main" id="{C0EA5CDF-C5E7-4344-ADA1-6C659956FD2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216E86FC-04F6-E743-88AF-FEBFCBCF527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E92D58-DEAC-1644-B679-E489D53444D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FF2ED3-B4B1-564C-AF92-4C6DE7CD730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A52B7B95-1125-EC47-BCDA-2F9FD559E62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9BB2FB47-3866-544B-8D7F-DD9900E395FD}" type="datetimeFigureOut">
              <a:rPr lang="en-US" altLang="en-US"/>
              <a:pPr>
                <a:defRPr/>
              </a:pPr>
              <a:t>7/1/25</a:t>
            </a:fld>
            <a:endParaRPr lang="en-US" altLang="en-US"/>
          </a:p>
        </p:txBody>
      </p:sp>
      <p:sp>
        <p:nvSpPr>
          <p:cNvPr id="4" name="Slide Image Placeholder 3">
            <a:extLst>
              <a:ext uri="{FF2B5EF4-FFF2-40B4-BE49-F238E27FC236}">
                <a16:creationId xmlns:a16="http://schemas.microsoft.com/office/drawing/2014/main" id="{9645F194-0352-2C47-A338-D2AB8971FE4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98B95AA-25FE-3042-B9C0-03D1343D84D9}"/>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2CAD4E8-A10B-0A4A-AA60-826AC4FB072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E7285D4D-FA69-654B-876E-5761CC1E865B}"/>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020AA9F-A738-024B-AF77-5BD7E82EA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D72E7643-10DC-DC4C-865F-89F6719A48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D523295A-90FE-BD40-89CD-977AB86069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5193B-B391-D091-97ED-7919ECC2B069}"/>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7BD35C9C-2B29-BAFC-E9CB-9F0C9F934F6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5C0976FB-C342-9C85-80D5-BCB86B08D1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68639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EE324-F0E8-E8BA-ADD9-39847B6D78C6}"/>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88D3C1DA-E027-BB3E-1052-01E12B7767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20A04C87-5D74-442A-8034-9BB133FC0B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3484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A9C91-C30F-8ED3-7DF4-1713E3C2A775}"/>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62CE6F88-77D5-586C-71AF-25AAAADDD1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8F50C7C6-B392-43FA-C633-A4FA5794BA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952047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5B072-80E8-BD30-01DA-15508831318D}"/>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608A261D-2CDB-33A8-C9B3-2A3954E19D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FDE73039-5780-6F92-971E-B41BA5D748A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402009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ED28E-7A20-5E9B-424D-90B63DA8BD06}"/>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3A2FD83E-F780-2835-D448-C93B65B93B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CB980822-1EDE-C90A-02C8-065631D619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879568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7F1C6-5D8C-5DBA-8046-EA5C146F8FE4}"/>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B6488AF2-B0C6-BC4A-7418-C570A9A507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1C63DD26-2E1F-26EC-3073-FF5BA6F2DE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682297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353C6-20F0-8BD2-8BF8-ADFC5419C3FC}"/>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1218DC49-D00F-76BA-4F91-8B56E35992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483E5B9A-2708-2711-3F04-1E2A3581A2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228755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20975-4EF5-A421-2BC6-CBCEAEEBB282}"/>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EC46E6D6-3E27-BB8F-F557-D56C0FE555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16EDFDB4-4BC0-105E-58FE-79BC06D234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937944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BC79-4463-D5AB-8C3E-9B13A9F57FBA}"/>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9C35C442-2077-FB60-58C5-DDF9884C7E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F1464773-E2CF-0DA8-FF8A-413A15AED2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64672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03848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8D9F10AC-20D0-714C-8BA4-C93278D4EA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61531944-6651-584D-BD15-605CEB14CA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u="sng">
              <a:solidFill>
                <a:srgbClr val="FF0000"/>
              </a:solidFill>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2C7857-26B8-C6A7-24D8-B97AB8846589}"/>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A07313FE-F293-51F2-9C86-80F52B78C3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70F2C362-8B15-5BB1-B398-A39940467C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37132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A04C3-6EAC-29A5-CB8D-A3543C3E1FDC}"/>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3CD6FE7A-8EC8-3610-302C-092967D8A8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60FB9A6E-232A-432D-D0ED-DE11D8EF5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323291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DF99F-ED05-5872-534A-185EAE27265E}"/>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2A6371D5-B7A9-4B56-CE62-90ED8FDA34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5E7ACC23-483B-441D-EF9F-12AE856D08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338682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C0D33-7F91-80AF-B6B9-5B09C304A44C}"/>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8850916F-9614-ACA5-D071-43148819B1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8CF0DA98-A070-0D8C-BFAF-09647C0CD0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825021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E9C2-58C3-1B65-CA8A-8D80C02C2F46}"/>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264F9C3B-1D75-0420-ECE6-3B37DA715E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332DD48D-08D9-7013-EF76-CE38CCF27A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9234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A375A-D5FE-B358-3D15-407CC2AC0864}"/>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2C818605-A59C-5C91-A105-0D42005C11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88DE0CF-4BD2-8C69-6820-169A1F89E9F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310397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CDBDF-5D0A-565F-E383-4071A18720FA}"/>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F1B6B0CB-D877-B9EA-3D69-8BF332BA8C9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43982B8B-E403-D973-3691-F187F9B4A6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116370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3BE22-5A0D-3E7F-1DB8-4C9BC33EDDDA}"/>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D1D22E54-C53E-405A-0D16-ED1200D9F0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EE08A39F-4512-E2E0-1273-3707125E1E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4182665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97479-05ED-1B83-A9FD-391C4782BC11}"/>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A15B919B-CF1F-05FF-9624-8AB64BCA39B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73721B24-CD00-26C1-A9A3-4C0FAB82E8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245887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8C857-5FEC-B8C5-0248-CAB2615CB125}"/>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D7EC5F90-50C4-1809-D2F4-FB4A9EB5E8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7644E6CA-F2D8-E087-99BD-A99E49B7AA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059296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47A2F-5EE4-4264-6B29-90C966FEBE5E}"/>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BCBC9603-782D-19DC-4AB4-C610750A0C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387B8710-E79A-534C-269A-35AD29E343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994703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399B0-E1B8-4F3D-26A8-322FF6E1050A}"/>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409AC51-6E32-8B35-65D1-D9D5B98A0B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A9EF34FE-CD6D-E501-E14C-849235232FE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1148611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CC330-5ED0-E13A-FD1A-855B77E9EBBE}"/>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DD198BD3-4B2F-C609-00DF-670DC7FAB9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0D3B3774-A8E4-63DF-9053-6EDF6BD2A8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414770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0EE08-5351-6474-771D-B26DDCC4275E}"/>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B0C720DA-A3C6-33BE-79E9-00028B760A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BAE0F394-64B2-F1C4-BF05-753938D941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36239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F27E4-7A8B-72AB-A6DD-C4C55DA3D7D2}"/>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2CD2D67F-2F3B-5DEA-CA6C-2ADFA5BF70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791BFA6B-48C0-FAE0-729D-136B6214EE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877191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F8783-9FEB-1F3F-E9CC-1F41EC9F81B4}"/>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170EFB20-F3C1-1730-BE51-B05491BC4C0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0304013F-9E8D-7740-4DBE-848EAEB124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0602752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225C04AE-CF9E-3D4C-8514-FC0D020A9A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235C5D59-DF88-8047-AB12-AD09CA9A36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807D8-BFF1-FF12-3B8F-5E4FFD808764}"/>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ED8CA7B8-F45F-C81B-14FA-0261A5F65B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A1FE3BE9-B629-5EAD-5861-684A8BC76D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2523038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D083E-6B7B-845D-D470-247109114C7F}"/>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FC20D019-CE4C-9FC3-430F-E36A285630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AFDD4BFE-A2CB-AA4C-3E51-BF5558C9B1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891242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F471CF-6A23-FAC5-DD83-C8E653728E93}"/>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AB8A8E46-70C6-31AF-682C-7BECE19E5FE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65007C55-E6DA-1A30-6C5B-49D2C720F7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86705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0B0D0-34BD-43A6-7F28-59C3C8BB7B0F}"/>
            </a:ext>
          </a:extLst>
        </p:cNvPr>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F7C2274D-7C33-2904-AA4D-7BCA12FA72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7C8272B2-065E-02E4-90AB-C67C32EC1F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17256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2C528A5E-C631-9847-8E47-11F17B4857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047CE24-AA4A-2B45-A9EE-75D6B7129B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1395040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5A061A81-EAA7-2248-953E-D9BF3847E0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0" name="Notes Placeholder 2">
            <a:extLst>
              <a:ext uri="{FF2B5EF4-FFF2-40B4-BE49-F238E27FC236}">
                <a16:creationId xmlns:a16="http://schemas.microsoft.com/office/drawing/2014/main" id="{92724C39-BC90-6341-80AD-0D50FE0A7C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Tree>
    <p:extLst>
      <p:ext uri="{BB962C8B-B14F-4D97-AF65-F5344CB8AC3E}">
        <p14:creationId xmlns:p14="http://schemas.microsoft.com/office/powerpoint/2010/main" val="3355545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F9023D23-103C-4D4A-B5D6-9AFB5A5F480D}"/>
              </a:ext>
            </a:extLst>
          </p:cNvPr>
          <p:cNvSpPr>
            <a:spLocks noGrp="1"/>
          </p:cNvSpPr>
          <p:nvPr>
            <p:ph type="dt" sz="half" idx="10"/>
          </p:nvPr>
        </p:nvSpPr>
        <p:spPr/>
        <p:txBody>
          <a:bodyPr/>
          <a:lstStyle>
            <a:lvl1pPr>
              <a:defRPr/>
            </a:lvl1pPr>
          </a:lstStyle>
          <a:p>
            <a:pPr>
              <a:defRPr/>
            </a:pPr>
            <a:fld id="{D4649E75-FBCC-D848-82D5-A3D61B8F6AAA}" type="datetime1">
              <a:rPr lang="en-US" altLang="en-US"/>
              <a:pPr>
                <a:defRPr/>
              </a:pPr>
              <a:t>7/1/25</a:t>
            </a:fld>
            <a:endParaRPr lang="en-US" altLang="en-US"/>
          </a:p>
        </p:txBody>
      </p:sp>
      <p:sp>
        <p:nvSpPr>
          <p:cNvPr id="5" name="Footer Placeholder 4">
            <a:extLst>
              <a:ext uri="{FF2B5EF4-FFF2-40B4-BE49-F238E27FC236}">
                <a16:creationId xmlns:a16="http://schemas.microsoft.com/office/drawing/2014/main" id="{0F3C25D0-6699-3B4D-99D1-27E13BCDBA1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2E69069-A428-AE44-9F29-4DB26E19028E}"/>
              </a:ext>
            </a:extLst>
          </p:cNvPr>
          <p:cNvSpPr>
            <a:spLocks noGrp="1"/>
          </p:cNvSpPr>
          <p:nvPr>
            <p:ph type="sldNum" sz="quarter" idx="12"/>
          </p:nvPr>
        </p:nvSpPr>
        <p:spPr/>
        <p:txBody>
          <a:bodyPr/>
          <a:lstStyle>
            <a:lvl1pPr>
              <a:defRPr/>
            </a:lvl1pPr>
          </a:lstStyle>
          <a:p>
            <a:pPr>
              <a:defRPr/>
            </a:pPr>
            <a:fld id="{5E044772-75C0-614F-A53B-0E5AFA62BDC5}" type="slidenum">
              <a:rPr lang="en-US" altLang="en-US"/>
              <a:pPr>
                <a:defRPr/>
              </a:pPr>
              <a:t>‹#›</a:t>
            </a:fld>
            <a:endParaRPr lang="en-US" altLang="en-US"/>
          </a:p>
        </p:txBody>
      </p:sp>
    </p:spTree>
    <p:extLst>
      <p:ext uri="{BB962C8B-B14F-4D97-AF65-F5344CB8AC3E}">
        <p14:creationId xmlns:p14="http://schemas.microsoft.com/office/powerpoint/2010/main" val="3777995605"/>
      </p:ext>
    </p:extLst>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5D30F-0ED2-1546-A34F-0B05CABEB2C5}"/>
              </a:ext>
            </a:extLst>
          </p:cNvPr>
          <p:cNvSpPr>
            <a:spLocks noGrp="1"/>
          </p:cNvSpPr>
          <p:nvPr>
            <p:ph type="dt" sz="half" idx="10"/>
          </p:nvPr>
        </p:nvSpPr>
        <p:spPr/>
        <p:txBody>
          <a:bodyPr/>
          <a:lstStyle>
            <a:lvl1pPr>
              <a:defRPr/>
            </a:lvl1pPr>
          </a:lstStyle>
          <a:p>
            <a:pPr>
              <a:defRPr/>
            </a:pPr>
            <a:fld id="{8C32B683-AF77-AE4F-9A27-4C1B9D21C8AD}" type="datetime1">
              <a:rPr lang="en-US" altLang="en-US"/>
              <a:pPr>
                <a:defRPr/>
              </a:pPr>
              <a:t>7/1/25</a:t>
            </a:fld>
            <a:endParaRPr lang="en-US" altLang="en-US"/>
          </a:p>
        </p:txBody>
      </p:sp>
      <p:sp>
        <p:nvSpPr>
          <p:cNvPr id="5" name="Footer Placeholder 4">
            <a:extLst>
              <a:ext uri="{FF2B5EF4-FFF2-40B4-BE49-F238E27FC236}">
                <a16:creationId xmlns:a16="http://schemas.microsoft.com/office/drawing/2014/main" id="{D2819F54-A055-1A4F-87AA-1F2C3B3CA68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D2C0F-9E50-7F42-BFC4-8D0A7EA0711E}"/>
              </a:ext>
            </a:extLst>
          </p:cNvPr>
          <p:cNvSpPr>
            <a:spLocks noGrp="1"/>
          </p:cNvSpPr>
          <p:nvPr>
            <p:ph type="sldNum" sz="quarter" idx="12"/>
          </p:nvPr>
        </p:nvSpPr>
        <p:spPr/>
        <p:txBody>
          <a:bodyPr/>
          <a:lstStyle>
            <a:lvl1pPr>
              <a:defRPr/>
            </a:lvl1pPr>
          </a:lstStyle>
          <a:p>
            <a:pPr>
              <a:defRPr/>
            </a:pPr>
            <a:fld id="{5DF7A732-9FCE-BD40-B9D3-77388167F729}" type="slidenum">
              <a:rPr lang="en-US" altLang="en-US"/>
              <a:pPr>
                <a:defRPr/>
              </a:pPr>
              <a:t>‹#›</a:t>
            </a:fld>
            <a:endParaRPr lang="en-US" altLang="en-US"/>
          </a:p>
        </p:txBody>
      </p:sp>
    </p:spTree>
    <p:extLst>
      <p:ext uri="{BB962C8B-B14F-4D97-AF65-F5344CB8AC3E}">
        <p14:creationId xmlns:p14="http://schemas.microsoft.com/office/powerpoint/2010/main" val="2974488009"/>
      </p:ext>
    </p:extLst>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9C8812-312A-F34B-9B91-A63DBC0184A8}"/>
              </a:ext>
            </a:extLst>
          </p:cNvPr>
          <p:cNvSpPr>
            <a:spLocks noGrp="1"/>
          </p:cNvSpPr>
          <p:nvPr>
            <p:ph type="dt" sz="half" idx="10"/>
          </p:nvPr>
        </p:nvSpPr>
        <p:spPr/>
        <p:txBody>
          <a:bodyPr/>
          <a:lstStyle>
            <a:lvl1pPr>
              <a:defRPr/>
            </a:lvl1pPr>
          </a:lstStyle>
          <a:p>
            <a:pPr>
              <a:defRPr/>
            </a:pPr>
            <a:fld id="{9E4A5808-C7FF-2646-A832-AF0ADF64793E}" type="datetime1">
              <a:rPr lang="en-US" altLang="en-US"/>
              <a:pPr>
                <a:defRPr/>
              </a:pPr>
              <a:t>7/1/25</a:t>
            </a:fld>
            <a:endParaRPr lang="en-US" altLang="en-US"/>
          </a:p>
        </p:txBody>
      </p:sp>
      <p:sp>
        <p:nvSpPr>
          <p:cNvPr id="5" name="Footer Placeholder 4">
            <a:extLst>
              <a:ext uri="{FF2B5EF4-FFF2-40B4-BE49-F238E27FC236}">
                <a16:creationId xmlns:a16="http://schemas.microsoft.com/office/drawing/2014/main" id="{A289F4A9-1AF7-E145-B941-9EA098626F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06A339B-5506-4E4D-84E8-496AFC82492A}"/>
              </a:ext>
            </a:extLst>
          </p:cNvPr>
          <p:cNvSpPr>
            <a:spLocks noGrp="1"/>
          </p:cNvSpPr>
          <p:nvPr>
            <p:ph type="sldNum" sz="quarter" idx="12"/>
          </p:nvPr>
        </p:nvSpPr>
        <p:spPr/>
        <p:txBody>
          <a:bodyPr/>
          <a:lstStyle>
            <a:lvl1pPr>
              <a:defRPr/>
            </a:lvl1pPr>
          </a:lstStyle>
          <a:p>
            <a:pPr>
              <a:defRPr/>
            </a:pPr>
            <a:fld id="{13A84411-09A0-3740-9F94-5AE4CE483083}" type="slidenum">
              <a:rPr lang="en-US" altLang="en-US"/>
              <a:pPr>
                <a:defRPr/>
              </a:pPr>
              <a:t>‹#›</a:t>
            </a:fld>
            <a:endParaRPr lang="en-US" altLang="en-US"/>
          </a:p>
        </p:txBody>
      </p:sp>
    </p:spTree>
    <p:extLst>
      <p:ext uri="{BB962C8B-B14F-4D97-AF65-F5344CB8AC3E}">
        <p14:creationId xmlns:p14="http://schemas.microsoft.com/office/powerpoint/2010/main" val="2696329194"/>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buFont typeface="Wingdings" pitchFamily="2" charset="2"/>
              <a:buChar char="Ø"/>
              <a:defRPr/>
            </a:lvl1pPr>
            <a:lvl2pPr>
              <a:buFont typeface="Arial" pitchFamily="34" charset="0"/>
              <a:buChar char="•"/>
              <a:defRPr/>
            </a:lvl2pPr>
            <a:lvl3pPr>
              <a:buFont typeface="Wingdings" pitchFamily="2" charset="2"/>
              <a:buChar cha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F90E438D-0B5C-314D-9ED2-68B213A02843}"/>
              </a:ext>
            </a:extLst>
          </p:cNvPr>
          <p:cNvSpPr>
            <a:spLocks noGrp="1"/>
          </p:cNvSpPr>
          <p:nvPr>
            <p:ph type="dt" sz="half" idx="10"/>
          </p:nvPr>
        </p:nvSpPr>
        <p:spPr/>
        <p:txBody>
          <a:bodyPr/>
          <a:lstStyle>
            <a:lvl1pPr>
              <a:defRPr/>
            </a:lvl1pPr>
          </a:lstStyle>
          <a:p>
            <a:pPr>
              <a:defRPr/>
            </a:pPr>
            <a:fld id="{BDA6C1CC-5EA4-2F41-82BE-0AF9822187DE}" type="datetime1">
              <a:rPr lang="en-US" altLang="en-US"/>
              <a:pPr>
                <a:defRPr/>
              </a:pPr>
              <a:t>7/1/25</a:t>
            </a:fld>
            <a:endParaRPr lang="en-US" altLang="en-US"/>
          </a:p>
        </p:txBody>
      </p:sp>
      <p:sp>
        <p:nvSpPr>
          <p:cNvPr id="6" name="Footer Placeholder 4">
            <a:extLst>
              <a:ext uri="{FF2B5EF4-FFF2-40B4-BE49-F238E27FC236}">
                <a16:creationId xmlns:a16="http://schemas.microsoft.com/office/drawing/2014/main" id="{08118FC8-921B-724F-A804-22318D1B52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E36B0ED-0E43-7843-8D19-FF4AC260A885}"/>
              </a:ext>
            </a:extLst>
          </p:cNvPr>
          <p:cNvSpPr>
            <a:spLocks noGrp="1"/>
          </p:cNvSpPr>
          <p:nvPr>
            <p:ph type="sldNum" sz="quarter" idx="12"/>
          </p:nvPr>
        </p:nvSpPr>
        <p:spPr/>
        <p:txBody>
          <a:bodyPr/>
          <a:lstStyle>
            <a:lvl1pPr>
              <a:defRPr/>
            </a:lvl1pPr>
          </a:lstStyle>
          <a:p>
            <a:pPr>
              <a:defRPr/>
            </a:pPr>
            <a:fld id="{3D7F41B4-6D46-8545-BA8F-386684934155}" type="slidenum">
              <a:rPr lang="en-US" altLang="en-US"/>
              <a:pPr>
                <a:defRPr/>
              </a:pPr>
              <a:t>‹#›</a:t>
            </a:fld>
            <a:endParaRPr lang="en-US" altLang="en-US"/>
          </a:p>
        </p:txBody>
      </p:sp>
      <p:pic>
        <p:nvPicPr>
          <p:cNvPr id="1028" name="Picture 4">
            <a:extLst>
              <a:ext uri="{FF2B5EF4-FFF2-40B4-BE49-F238E27FC236}">
                <a16:creationId xmlns:a16="http://schemas.microsoft.com/office/drawing/2014/main" id="{218924D8-5275-D3BF-3CC8-4D060436CC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15050"/>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CA8531-7658-6344-BA64-70247CB7982A}"/>
              </a:ext>
            </a:extLst>
          </p:cNvPr>
          <p:cNvSpPr>
            <a:spLocks noGrp="1"/>
          </p:cNvSpPr>
          <p:nvPr>
            <p:ph type="dt" sz="half" idx="10"/>
          </p:nvPr>
        </p:nvSpPr>
        <p:spPr/>
        <p:txBody>
          <a:bodyPr/>
          <a:lstStyle>
            <a:lvl1pPr>
              <a:defRPr/>
            </a:lvl1pPr>
          </a:lstStyle>
          <a:p>
            <a:pPr>
              <a:defRPr/>
            </a:pPr>
            <a:fld id="{B5FDE8FF-8A40-1E49-AECB-D81A7534263E}" type="datetime1">
              <a:rPr lang="en-US" altLang="en-US"/>
              <a:pPr>
                <a:defRPr/>
              </a:pPr>
              <a:t>7/1/25</a:t>
            </a:fld>
            <a:endParaRPr lang="en-US" altLang="en-US"/>
          </a:p>
        </p:txBody>
      </p:sp>
      <p:sp>
        <p:nvSpPr>
          <p:cNvPr id="5" name="Footer Placeholder 4">
            <a:extLst>
              <a:ext uri="{FF2B5EF4-FFF2-40B4-BE49-F238E27FC236}">
                <a16:creationId xmlns:a16="http://schemas.microsoft.com/office/drawing/2014/main" id="{C6D20F41-84D9-2E45-9F5F-1B76B6FB54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6D3BD19-A66D-E845-A0BA-5084B4B0CA61}"/>
              </a:ext>
            </a:extLst>
          </p:cNvPr>
          <p:cNvSpPr>
            <a:spLocks noGrp="1"/>
          </p:cNvSpPr>
          <p:nvPr>
            <p:ph type="sldNum" sz="quarter" idx="12"/>
          </p:nvPr>
        </p:nvSpPr>
        <p:spPr/>
        <p:txBody>
          <a:bodyPr/>
          <a:lstStyle>
            <a:lvl1pPr>
              <a:defRPr/>
            </a:lvl1pPr>
          </a:lstStyle>
          <a:p>
            <a:pPr>
              <a:defRPr/>
            </a:pPr>
            <a:fld id="{EF83E01E-CADD-2D46-A830-E6C4F215F388}" type="slidenum">
              <a:rPr lang="en-US" altLang="en-US"/>
              <a:pPr>
                <a:defRPr/>
              </a:pPr>
              <a:t>‹#›</a:t>
            </a:fld>
            <a:endParaRPr lang="en-US" altLang="en-US"/>
          </a:p>
        </p:txBody>
      </p:sp>
    </p:spTree>
    <p:extLst>
      <p:ext uri="{BB962C8B-B14F-4D97-AF65-F5344CB8AC3E}">
        <p14:creationId xmlns:p14="http://schemas.microsoft.com/office/powerpoint/2010/main" val="3617956463"/>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buFont typeface="Wingdings" pitchFamily="2" charset="2"/>
              <a:buChar char="Ø"/>
              <a:defRPr sz="2800"/>
            </a:lvl1pPr>
            <a:lvl2pPr>
              <a:buFont typeface="Arial" pitchFamily="34" charset="0"/>
              <a:buChar char="•"/>
              <a:defRPr sz="2400"/>
            </a:lvl2pPr>
            <a:lvl3pPr>
              <a:buFont typeface="Wingdings" pitchFamily="2" charset="2"/>
              <a:buChar cha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6" name="Date Placeholder 4">
            <a:extLst>
              <a:ext uri="{FF2B5EF4-FFF2-40B4-BE49-F238E27FC236}">
                <a16:creationId xmlns:a16="http://schemas.microsoft.com/office/drawing/2014/main" id="{E9DC3B64-F694-C741-A7B9-40143AA438A2}"/>
              </a:ext>
            </a:extLst>
          </p:cNvPr>
          <p:cNvSpPr>
            <a:spLocks noGrp="1"/>
          </p:cNvSpPr>
          <p:nvPr>
            <p:ph type="dt" sz="half" idx="10"/>
          </p:nvPr>
        </p:nvSpPr>
        <p:spPr/>
        <p:txBody>
          <a:bodyPr/>
          <a:lstStyle>
            <a:lvl1pPr>
              <a:defRPr/>
            </a:lvl1pPr>
          </a:lstStyle>
          <a:p>
            <a:pPr>
              <a:defRPr/>
            </a:pPr>
            <a:fld id="{6838249F-1931-8F44-A746-44632F8966E9}" type="datetime1">
              <a:rPr lang="en-US" altLang="en-US"/>
              <a:pPr>
                <a:defRPr/>
              </a:pPr>
              <a:t>7/1/25</a:t>
            </a:fld>
            <a:endParaRPr lang="en-US" altLang="en-US"/>
          </a:p>
        </p:txBody>
      </p:sp>
      <p:sp>
        <p:nvSpPr>
          <p:cNvPr id="7" name="Footer Placeholder 5">
            <a:extLst>
              <a:ext uri="{FF2B5EF4-FFF2-40B4-BE49-F238E27FC236}">
                <a16:creationId xmlns:a16="http://schemas.microsoft.com/office/drawing/2014/main" id="{4A710D50-BD0D-914B-8DCE-F8E68FC9EA9B}"/>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495984A5-488F-0340-BE71-C4A6D557FEF2}"/>
              </a:ext>
            </a:extLst>
          </p:cNvPr>
          <p:cNvSpPr>
            <a:spLocks noGrp="1"/>
          </p:cNvSpPr>
          <p:nvPr>
            <p:ph type="sldNum" sz="quarter" idx="12"/>
          </p:nvPr>
        </p:nvSpPr>
        <p:spPr/>
        <p:txBody>
          <a:bodyPr/>
          <a:lstStyle>
            <a:lvl1pPr>
              <a:defRPr/>
            </a:lvl1pPr>
          </a:lstStyle>
          <a:p>
            <a:pPr>
              <a:defRPr/>
            </a:pPr>
            <a:fld id="{5D8C7A77-7402-ED4C-B7D1-88DEB91357A7}" type="slidenum">
              <a:rPr lang="en-US" altLang="en-US"/>
              <a:pPr>
                <a:defRPr/>
              </a:pPr>
              <a:t>‹#›</a:t>
            </a:fld>
            <a:endParaRPr lang="en-US" altLang="en-US"/>
          </a:p>
        </p:txBody>
      </p:sp>
      <p:pic>
        <p:nvPicPr>
          <p:cNvPr id="9" name="Picture 4">
            <a:extLst>
              <a:ext uri="{FF2B5EF4-FFF2-40B4-BE49-F238E27FC236}">
                <a16:creationId xmlns:a16="http://schemas.microsoft.com/office/drawing/2014/main" id="{4147509A-61F6-2F32-3828-683CBF6B8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28559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effectLst>
                  <a:outerShdw blurRad="38100" dist="38100" dir="2700000" algn="tl">
                    <a:srgbClr val="000000">
                      <a:alpha val="43137"/>
                    </a:srgbClr>
                  </a:outerShdw>
                </a:effectLst>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buFont typeface="Wingdings" pitchFamily="2" charset="2"/>
              <a:buChar char="Ø"/>
              <a:defRPr sz="2000"/>
            </a:lvl2pPr>
            <a:lvl3pPr>
              <a:buFont typeface="Wingdings" pitchFamily="2" charset="2"/>
              <a:buChar cha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9C5BE30-1489-6A4C-9723-10068251C1B9}"/>
              </a:ext>
            </a:extLst>
          </p:cNvPr>
          <p:cNvSpPr>
            <a:spLocks noGrp="1"/>
          </p:cNvSpPr>
          <p:nvPr>
            <p:ph type="dt" sz="half" idx="10"/>
          </p:nvPr>
        </p:nvSpPr>
        <p:spPr/>
        <p:txBody>
          <a:bodyPr/>
          <a:lstStyle>
            <a:lvl1pPr>
              <a:defRPr/>
            </a:lvl1pPr>
          </a:lstStyle>
          <a:p>
            <a:pPr>
              <a:defRPr/>
            </a:pPr>
            <a:fld id="{F57FFBE8-67FE-DC49-8315-16EFC8695FA6}" type="datetime1">
              <a:rPr lang="en-US" altLang="en-US"/>
              <a:pPr>
                <a:defRPr/>
              </a:pPr>
              <a:t>7/1/25</a:t>
            </a:fld>
            <a:endParaRPr lang="en-US" altLang="en-US"/>
          </a:p>
        </p:txBody>
      </p:sp>
      <p:sp>
        <p:nvSpPr>
          <p:cNvPr id="8" name="Footer Placeholder 4">
            <a:extLst>
              <a:ext uri="{FF2B5EF4-FFF2-40B4-BE49-F238E27FC236}">
                <a16:creationId xmlns:a16="http://schemas.microsoft.com/office/drawing/2014/main" id="{8B390090-4F30-3E4C-995B-D425A5C14E8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4D49245-C0B2-0B48-888C-FE5466C2208C}"/>
              </a:ext>
            </a:extLst>
          </p:cNvPr>
          <p:cNvSpPr>
            <a:spLocks noGrp="1"/>
          </p:cNvSpPr>
          <p:nvPr>
            <p:ph type="sldNum" sz="quarter" idx="12"/>
          </p:nvPr>
        </p:nvSpPr>
        <p:spPr/>
        <p:txBody>
          <a:bodyPr/>
          <a:lstStyle>
            <a:lvl1pPr>
              <a:defRPr/>
            </a:lvl1pPr>
          </a:lstStyle>
          <a:p>
            <a:pPr>
              <a:defRPr/>
            </a:pPr>
            <a:fld id="{D39E8BCB-7D74-754E-A3E2-B80051558008}" type="slidenum">
              <a:rPr lang="en-US" altLang="en-US"/>
              <a:pPr>
                <a:defRPr/>
              </a:pPr>
              <a:t>‹#›</a:t>
            </a:fld>
            <a:endParaRPr lang="en-US" altLang="en-US"/>
          </a:p>
        </p:txBody>
      </p:sp>
      <p:pic>
        <p:nvPicPr>
          <p:cNvPr id="12" name="Picture 4">
            <a:extLst>
              <a:ext uri="{FF2B5EF4-FFF2-40B4-BE49-F238E27FC236}">
                <a16:creationId xmlns:a16="http://schemas.microsoft.com/office/drawing/2014/main" id="{6C9533A3-4DBB-C300-F506-E5B215CAA72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199" y="6019800"/>
            <a:ext cx="762001" cy="762001"/>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10105"/>
      </p:ext>
    </p:extLst>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028EB43-8494-0142-868D-23A5BAFDAA02}"/>
              </a:ext>
            </a:extLst>
          </p:cNvPr>
          <p:cNvSpPr>
            <a:spLocks noGrp="1"/>
          </p:cNvSpPr>
          <p:nvPr>
            <p:ph type="dt" sz="half" idx="10"/>
          </p:nvPr>
        </p:nvSpPr>
        <p:spPr/>
        <p:txBody>
          <a:bodyPr/>
          <a:lstStyle>
            <a:lvl1pPr>
              <a:defRPr/>
            </a:lvl1pPr>
          </a:lstStyle>
          <a:p>
            <a:pPr>
              <a:defRPr/>
            </a:pPr>
            <a:fld id="{2FF3DC7F-124E-8F4F-807A-51BFDA0A088C}" type="datetime1">
              <a:rPr lang="en-US" altLang="en-US"/>
              <a:pPr>
                <a:defRPr/>
              </a:pPr>
              <a:t>7/1/25</a:t>
            </a:fld>
            <a:endParaRPr lang="en-US" altLang="en-US"/>
          </a:p>
        </p:txBody>
      </p:sp>
      <p:sp>
        <p:nvSpPr>
          <p:cNvPr id="4" name="Footer Placeholder 4">
            <a:extLst>
              <a:ext uri="{FF2B5EF4-FFF2-40B4-BE49-F238E27FC236}">
                <a16:creationId xmlns:a16="http://schemas.microsoft.com/office/drawing/2014/main" id="{DE202E66-CD45-1B49-BB3D-E000DC8597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7F7DED2-4EFF-0049-8A62-860D813A035C}"/>
              </a:ext>
            </a:extLst>
          </p:cNvPr>
          <p:cNvSpPr>
            <a:spLocks noGrp="1"/>
          </p:cNvSpPr>
          <p:nvPr>
            <p:ph type="sldNum" sz="quarter" idx="12"/>
          </p:nvPr>
        </p:nvSpPr>
        <p:spPr/>
        <p:txBody>
          <a:bodyPr/>
          <a:lstStyle>
            <a:lvl1pPr>
              <a:defRPr/>
            </a:lvl1pPr>
          </a:lstStyle>
          <a:p>
            <a:pPr>
              <a:defRPr/>
            </a:pPr>
            <a:fld id="{64D1D8FF-9C4C-4D4D-97FB-E59114088B80}" type="slidenum">
              <a:rPr lang="en-US" altLang="en-US"/>
              <a:pPr>
                <a:defRPr/>
              </a:pPr>
              <a:t>‹#›</a:t>
            </a:fld>
            <a:endParaRPr lang="en-US" altLang="en-US"/>
          </a:p>
        </p:txBody>
      </p:sp>
    </p:spTree>
    <p:extLst>
      <p:ext uri="{BB962C8B-B14F-4D97-AF65-F5344CB8AC3E}">
        <p14:creationId xmlns:p14="http://schemas.microsoft.com/office/powerpoint/2010/main" val="2790039882"/>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E930EA8-4DF2-EB4B-91D6-776D9F26558E}"/>
              </a:ext>
            </a:extLst>
          </p:cNvPr>
          <p:cNvSpPr>
            <a:spLocks noGrp="1"/>
          </p:cNvSpPr>
          <p:nvPr>
            <p:ph type="dt" sz="half" idx="10"/>
          </p:nvPr>
        </p:nvSpPr>
        <p:spPr/>
        <p:txBody>
          <a:bodyPr/>
          <a:lstStyle>
            <a:lvl1pPr>
              <a:defRPr/>
            </a:lvl1pPr>
          </a:lstStyle>
          <a:p>
            <a:pPr>
              <a:defRPr/>
            </a:pPr>
            <a:fld id="{641898FC-1AE7-1C42-BA1C-3AF7F1FC5954}" type="datetime1">
              <a:rPr lang="en-US" altLang="en-US"/>
              <a:pPr>
                <a:defRPr/>
              </a:pPr>
              <a:t>7/1/25</a:t>
            </a:fld>
            <a:endParaRPr lang="en-US" altLang="en-US"/>
          </a:p>
        </p:txBody>
      </p:sp>
      <p:sp>
        <p:nvSpPr>
          <p:cNvPr id="3" name="Footer Placeholder 4">
            <a:extLst>
              <a:ext uri="{FF2B5EF4-FFF2-40B4-BE49-F238E27FC236}">
                <a16:creationId xmlns:a16="http://schemas.microsoft.com/office/drawing/2014/main" id="{F0595D1D-C52F-4A4B-A029-938C66D770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C15CDBA-5F44-6B4F-9AB9-854B2EDA6611}"/>
              </a:ext>
            </a:extLst>
          </p:cNvPr>
          <p:cNvSpPr>
            <a:spLocks noGrp="1"/>
          </p:cNvSpPr>
          <p:nvPr>
            <p:ph type="sldNum" sz="quarter" idx="12"/>
          </p:nvPr>
        </p:nvSpPr>
        <p:spPr/>
        <p:txBody>
          <a:bodyPr/>
          <a:lstStyle>
            <a:lvl1pPr>
              <a:defRPr/>
            </a:lvl1pPr>
          </a:lstStyle>
          <a:p>
            <a:pPr>
              <a:defRPr/>
            </a:pPr>
            <a:fld id="{40FB374C-15EE-0948-A419-131489020DDC}" type="slidenum">
              <a:rPr lang="en-US" altLang="en-US"/>
              <a:pPr>
                <a:defRPr/>
              </a:pPr>
              <a:t>‹#›</a:t>
            </a:fld>
            <a:endParaRPr lang="en-US" altLang="en-US"/>
          </a:p>
        </p:txBody>
      </p:sp>
    </p:spTree>
    <p:extLst>
      <p:ext uri="{BB962C8B-B14F-4D97-AF65-F5344CB8AC3E}">
        <p14:creationId xmlns:p14="http://schemas.microsoft.com/office/powerpoint/2010/main" val="1707680798"/>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539768C-C447-AB42-B481-8F3B4D2093F1}"/>
              </a:ext>
            </a:extLst>
          </p:cNvPr>
          <p:cNvSpPr>
            <a:spLocks noGrp="1"/>
          </p:cNvSpPr>
          <p:nvPr>
            <p:ph type="dt" sz="half" idx="10"/>
          </p:nvPr>
        </p:nvSpPr>
        <p:spPr/>
        <p:txBody>
          <a:bodyPr/>
          <a:lstStyle>
            <a:lvl1pPr>
              <a:defRPr/>
            </a:lvl1pPr>
          </a:lstStyle>
          <a:p>
            <a:pPr>
              <a:defRPr/>
            </a:pPr>
            <a:fld id="{72FBACF8-CA13-6745-B779-289C479BFCB8}" type="datetime1">
              <a:rPr lang="en-US" altLang="en-US"/>
              <a:pPr>
                <a:defRPr/>
              </a:pPr>
              <a:t>7/1/25</a:t>
            </a:fld>
            <a:endParaRPr lang="en-US" altLang="en-US"/>
          </a:p>
        </p:txBody>
      </p:sp>
      <p:sp>
        <p:nvSpPr>
          <p:cNvPr id="6" name="Footer Placeholder 4">
            <a:extLst>
              <a:ext uri="{FF2B5EF4-FFF2-40B4-BE49-F238E27FC236}">
                <a16:creationId xmlns:a16="http://schemas.microsoft.com/office/drawing/2014/main" id="{C8817332-D123-BD4E-80B5-3D61C1ED05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F806BBD-8D46-1341-8C7A-00E6CD46EC4C}"/>
              </a:ext>
            </a:extLst>
          </p:cNvPr>
          <p:cNvSpPr>
            <a:spLocks noGrp="1"/>
          </p:cNvSpPr>
          <p:nvPr>
            <p:ph type="sldNum" sz="quarter" idx="12"/>
          </p:nvPr>
        </p:nvSpPr>
        <p:spPr/>
        <p:txBody>
          <a:bodyPr/>
          <a:lstStyle>
            <a:lvl1pPr>
              <a:defRPr/>
            </a:lvl1pPr>
          </a:lstStyle>
          <a:p>
            <a:pPr>
              <a:defRPr/>
            </a:pPr>
            <a:fld id="{4DAB2383-C5C1-574C-A594-79185F742934}" type="slidenum">
              <a:rPr lang="en-US" altLang="en-US"/>
              <a:pPr>
                <a:defRPr/>
              </a:pPr>
              <a:t>‹#›</a:t>
            </a:fld>
            <a:endParaRPr lang="en-US" altLang="en-US"/>
          </a:p>
        </p:txBody>
      </p:sp>
    </p:spTree>
    <p:extLst>
      <p:ext uri="{BB962C8B-B14F-4D97-AF65-F5344CB8AC3E}">
        <p14:creationId xmlns:p14="http://schemas.microsoft.com/office/powerpoint/2010/main" val="2354193901"/>
      </p:ext>
    </p:extLst>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4ACE9C4-F629-2A40-A47F-53D3550D6A54}"/>
              </a:ext>
            </a:extLst>
          </p:cNvPr>
          <p:cNvSpPr>
            <a:spLocks noGrp="1"/>
          </p:cNvSpPr>
          <p:nvPr>
            <p:ph type="dt" sz="half" idx="10"/>
          </p:nvPr>
        </p:nvSpPr>
        <p:spPr/>
        <p:txBody>
          <a:bodyPr/>
          <a:lstStyle>
            <a:lvl1pPr>
              <a:defRPr/>
            </a:lvl1pPr>
          </a:lstStyle>
          <a:p>
            <a:pPr>
              <a:defRPr/>
            </a:pPr>
            <a:fld id="{669CBEA6-D56D-6344-8B8B-0C76DF8DF9E3}" type="datetime1">
              <a:rPr lang="en-US" altLang="en-US"/>
              <a:pPr>
                <a:defRPr/>
              </a:pPr>
              <a:t>7/1/25</a:t>
            </a:fld>
            <a:endParaRPr lang="en-US" altLang="en-US"/>
          </a:p>
        </p:txBody>
      </p:sp>
      <p:sp>
        <p:nvSpPr>
          <p:cNvPr id="6" name="Footer Placeholder 4">
            <a:extLst>
              <a:ext uri="{FF2B5EF4-FFF2-40B4-BE49-F238E27FC236}">
                <a16:creationId xmlns:a16="http://schemas.microsoft.com/office/drawing/2014/main" id="{65411705-E96E-B644-A4FB-A85EB5203A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5EF683-6C74-8D45-8553-587E0EA23C94}"/>
              </a:ext>
            </a:extLst>
          </p:cNvPr>
          <p:cNvSpPr>
            <a:spLocks noGrp="1"/>
          </p:cNvSpPr>
          <p:nvPr>
            <p:ph type="sldNum" sz="quarter" idx="12"/>
          </p:nvPr>
        </p:nvSpPr>
        <p:spPr/>
        <p:txBody>
          <a:bodyPr/>
          <a:lstStyle>
            <a:lvl1pPr>
              <a:defRPr/>
            </a:lvl1pPr>
          </a:lstStyle>
          <a:p>
            <a:pPr>
              <a:defRPr/>
            </a:pPr>
            <a:fld id="{8BFAAEE9-407C-7749-B065-2C22FE0573F9}" type="slidenum">
              <a:rPr lang="en-US" altLang="en-US"/>
              <a:pPr>
                <a:defRPr/>
              </a:pPr>
              <a:t>‹#›</a:t>
            </a:fld>
            <a:endParaRPr lang="en-US" altLang="en-US"/>
          </a:p>
        </p:txBody>
      </p:sp>
    </p:spTree>
    <p:extLst>
      <p:ext uri="{BB962C8B-B14F-4D97-AF65-F5344CB8AC3E}">
        <p14:creationId xmlns:p14="http://schemas.microsoft.com/office/powerpoint/2010/main" val="4144382044"/>
      </p:ext>
    </p:extLst>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AA4F531-2885-364D-BE41-5DE58390B21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14F68B1-6921-3345-88D3-EA5C14EEAD6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113DCCD-1776-1447-A86F-E07231B7D2D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7299EE6B-C19E-0644-BBAE-CB1B202A491A}" type="datetime1">
              <a:rPr lang="en-US" altLang="en-US"/>
              <a:pPr>
                <a:defRPr/>
              </a:pPr>
              <a:t>7/1/25</a:t>
            </a:fld>
            <a:endParaRPr lang="en-US" altLang="en-US"/>
          </a:p>
        </p:txBody>
      </p:sp>
      <p:sp>
        <p:nvSpPr>
          <p:cNvPr id="5" name="Footer Placeholder 4">
            <a:extLst>
              <a:ext uri="{FF2B5EF4-FFF2-40B4-BE49-F238E27FC236}">
                <a16:creationId xmlns:a16="http://schemas.microsoft.com/office/drawing/2014/main" id="{92024205-9F5A-E741-A92A-B8362CAC173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3B0BA53D-4526-5847-96B1-385196915BE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95840E49-68D3-1E47-B895-10681E47FD9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51" r:id="rId2"/>
    <p:sldLayoutId id="2147483843" r:id="rId3"/>
    <p:sldLayoutId id="2147483852" r:id="rId4"/>
    <p:sldLayoutId id="2147483844" r:id="rId5"/>
    <p:sldLayoutId id="2147483845" r:id="rId6"/>
    <p:sldLayoutId id="2147483846" r:id="rId7"/>
    <p:sldLayoutId id="2147483847" r:id="rId8"/>
    <p:sldLayoutId id="2147483848" r:id="rId9"/>
    <p:sldLayoutId id="2147483849" r:id="rId10"/>
    <p:sldLayoutId id="2147483850" r:id="rId11"/>
  </p:sldLayoutIdLst>
  <p:transition spd="med">
    <p:wipe dir="r"/>
  </p:transition>
  <p:hf hdr="0" ftr="0" dt="0"/>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sz="4400">
          <a:solidFill>
            <a:schemeClr val="tx1"/>
          </a:solidFill>
          <a:latin typeface="Calibri" pitchFamily="34" charset="0"/>
          <a:ea typeface="ＭＳ Ｐゴシック" charset="-128"/>
        </a:defRPr>
      </a:lvl6pPr>
      <a:lvl7pPr marL="914400" algn="ctr" rtl="0" fontAlgn="base">
        <a:spcBef>
          <a:spcPct val="0"/>
        </a:spcBef>
        <a:spcAft>
          <a:spcPct val="0"/>
        </a:spcAft>
        <a:defRPr sz="4400">
          <a:solidFill>
            <a:schemeClr val="tx1"/>
          </a:solidFill>
          <a:latin typeface="Calibri" pitchFamily="34" charset="0"/>
          <a:ea typeface="ＭＳ Ｐゴシック" charset="-128"/>
        </a:defRPr>
      </a:lvl7pPr>
      <a:lvl8pPr marL="1371600" algn="ctr" rtl="0" fontAlgn="base">
        <a:spcBef>
          <a:spcPct val="0"/>
        </a:spcBef>
        <a:spcAft>
          <a:spcPct val="0"/>
        </a:spcAft>
        <a:defRPr sz="4400">
          <a:solidFill>
            <a:schemeClr val="tx1"/>
          </a:solidFill>
          <a:latin typeface="Calibri" pitchFamily="34" charset="0"/>
          <a:ea typeface="ＭＳ Ｐゴシック" charset="-128"/>
        </a:defRPr>
      </a:lvl8pPr>
      <a:lvl9pPr marL="1828800" algn="ctr" rtl="0" fontAlgn="base">
        <a:spcBef>
          <a:spcPct val="0"/>
        </a:spcBef>
        <a:spcAft>
          <a:spcPct val="0"/>
        </a:spcAft>
        <a:defRPr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slide" Target="slide24.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slide" Target="slide19.xml"/><Relationship Id="rId5" Type="http://schemas.openxmlformats.org/officeDocument/2006/relationships/slide" Target="slide8.xml"/><Relationship Id="rId4" Type="http://schemas.openxmlformats.org/officeDocument/2006/relationships/slide" Target="slide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72054D-B4D4-DD42-B042-57558BB855A3}"/>
              </a:ext>
            </a:extLst>
          </p:cNvPr>
          <p:cNvSpPr txBox="1"/>
          <p:nvPr/>
        </p:nvSpPr>
        <p:spPr>
          <a:xfrm>
            <a:off x="1600200" y="5043865"/>
            <a:ext cx="7543800" cy="1569660"/>
          </a:xfrm>
          <a:prstGeom prst="rect">
            <a:avLst/>
          </a:prstGeom>
          <a:noFill/>
        </p:spPr>
        <p:txBody>
          <a:bodyPr anchor="b">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defRPr/>
            </a:pPr>
            <a:r>
              <a:rPr lang="en-US" altLang="en-US" sz="3200" b="1" dirty="0">
                <a:solidFill>
                  <a:schemeClr val="bg1"/>
                </a:solidFill>
                <a:effectLst>
                  <a:outerShdw blurRad="38100" dist="38100" dir="2700000" algn="tl">
                    <a:schemeClr val="tx1"/>
                  </a:outerShdw>
                </a:effectLst>
              </a:rPr>
              <a:t>Chapter 17: As One Century</a:t>
            </a:r>
            <a:br>
              <a:rPr lang="en-US" altLang="en-US" sz="3200" b="1" dirty="0">
                <a:solidFill>
                  <a:schemeClr val="bg1"/>
                </a:solidFill>
                <a:effectLst>
                  <a:outerShdw blurRad="38100" dist="38100" dir="2700000" algn="tl">
                    <a:schemeClr val="tx1"/>
                  </a:outerShdw>
                </a:effectLst>
              </a:rPr>
            </a:br>
            <a:r>
              <a:rPr lang="en-US" altLang="en-US" sz="3200" b="1" dirty="0">
                <a:solidFill>
                  <a:schemeClr val="bg1"/>
                </a:solidFill>
                <a:effectLst>
                  <a:outerShdw blurRad="38100" dist="38100" dir="2700000" algn="tl">
                    <a:schemeClr val="tx1"/>
                  </a:outerShdw>
                </a:effectLst>
              </a:rPr>
              <a:t>Ends, Another Begins</a:t>
            </a:r>
          </a:p>
          <a:p>
            <a:pPr algn="r" eaLnBrk="1" hangingPunct="1">
              <a:defRPr/>
            </a:pPr>
            <a:r>
              <a:rPr lang="en-US" altLang="en-US" sz="3200" b="1" dirty="0">
                <a:solidFill>
                  <a:schemeClr val="bg1"/>
                </a:solidFill>
                <a:effectLst>
                  <a:outerShdw blurRad="38100" dist="38100" dir="2700000" algn="tl">
                    <a:schemeClr val="tx1"/>
                  </a:outerShdw>
                </a:effectLst>
              </a:rPr>
              <a:t>STUDY PRESENTATION</a:t>
            </a:r>
          </a:p>
        </p:txBody>
      </p:sp>
      <p:sp>
        <p:nvSpPr>
          <p:cNvPr id="5" name="Text Box 4">
            <a:extLst>
              <a:ext uri="{FF2B5EF4-FFF2-40B4-BE49-F238E27FC236}">
                <a16:creationId xmlns:a16="http://schemas.microsoft.com/office/drawing/2014/main" id="{5A312407-B158-1D48-BF57-2EE4B40DE1B6}"/>
              </a:ext>
            </a:extLst>
          </p:cNvPr>
          <p:cNvSpPr txBox="1">
            <a:spLocks noChangeArrowheads="1"/>
          </p:cNvSpPr>
          <p:nvPr/>
        </p:nvSpPr>
        <p:spPr bwMode="auto">
          <a:xfrm>
            <a:off x="7543800" y="6613525"/>
            <a:ext cx="1600200" cy="246063"/>
          </a:xfrm>
          <a:prstGeom prst="rect">
            <a:avLst/>
          </a:prstGeom>
          <a:noFill/>
          <a:ln w="9525">
            <a:noFill/>
            <a:miter lim="800000"/>
            <a:headEnd/>
            <a:tailEnd/>
          </a:ln>
          <a:effectLst/>
        </p:spPr>
        <p:txBody>
          <a:bodyPr>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50000"/>
              </a:spcBef>
              <a:defRPr/>
            </a:pPr>
            <a:r>
              <a:rPr lang="en-US" altLang="en-US" sz="1000" dirty="0">
                <a:solidFill>
                  <a:srgbClr val="D9D9D9"/>
                </a:solidFill>
                <a:effectLst>
                  <a:outerShdw blurRad="38100" dist="38100" dir="2700000" algn="tl">
                    <a:schemeClr val="tx1"/>
                  </a:outerShdw>
                </a:effectLst>
                <a:latin typeface="Arial" panose="020B0604020202020204" pitchFamily="34" charset="0"/>
              </a:rPr>
              <a:t>© 2025 Clairmont Press</a:t>
            </a:r>
          </a:p>
        </p:txBody>
      </p:sp>
      <p:sp>
        <p:nvSpPr>
          <p:cNvPr id="15366" name="TextBox 2">
            <a:extLst>
              <a:ext uri="{FF2B5EF4-FFF2-40B4-BE49-F238E27FC236}">
                <a16:creationId xmlns:a16="http://schemas.microsoft.com/office/drawing/2014/main" id="{80A1CD7B-A904-1844-BEDD-4DA253826040}"/>
              </a:ext>
            </a:extLst>
          </p:cNvPr>
          <p:cNvSpPr txBox="1">
            <a:spLocks noChangeArrowheads="1"/>
          </p:cNvSpPr>
          <p:nvPr/>
        </p:nvSpPr>
        <p:spPr bwMode="auto">
          <a:xfrm>
            <a:off x="8208963" y="636905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p>
        </p:txBody>
      </p:sp>
      <p:pic>
        <p:nvPicPr>
          <p:cNvPr id="3" name="Picture 2">
            <a:extLst>
              <a:ext uri="{FF2B5EF4-FFF2-40B4-BE49-F238E27FC236}">
                <a16:creationId xmlns:a16="http://schemas.microsoft.com/office/drawing/2014/main" id="{04C547B3-6808-87B8-2928-4EAAAD3902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 y="1908304"/>
            <a:ext cx="9144001" cy="2360705"/>
          </a:xfrm>
          <a:prstGeom prst="rect">
            <a:avLst/>
          </a:prstGeom>
          <a:effectLst>
            <a:glow>
              <a:schemeClr val="bg1">
                <a:alpha val="50000"/>
              </a:schemeClr>
            </a:glow>
            <a:outerShdw algn="ctr" rotWithShape="0">
              <a:prstClr val="black">
                <a:alpha val="40000"/>
              </a:prstClr>
            </a:outerShdw>
          </a:effectLst>
        </p:spPr>
      </p:pic>
      <p:sp>
        <p:nvSpPr>
          <p:cNvPr id="2" name="TextBox 1">
            <a:extLst>
              <a:ext uri="{FF2B5EF4-FFF2-40B4-BE49-F238E27FC236}">
                <a16:creationId xmlns:a16="http://schemas.microsoft.com/office/drawing/2014/main" id="{69BDF875-F7CE-9471-2827-0E6BE7AB3594}"/>
              </a:ext>
            </a:extLst>
          </p:cNvPr>
          <p:cNvSpPr txBox="1"/>
          <p:nvPr/>
        </p:nvSpPr>
        <p:spPr>
          <a:xfrm>
            <a:off x="5334000" y="-2977"/>
            <a:ext cx="3810000" cy="307777"/>
          </a:xfrm>
          <a:prstGeom prst="rect">
            <a:avLst/>
          </a:prstGeom>
          <a:noFill/>
        </p:spPr>
        <p:txBody>
          <a:bodyPr wrap="square">
            <a:spAutoFit/>
          </a:bodyPr>
          <a:lstStyle/>
          <a:p>
            <a:r>
              <a:rPr lang="en-US" sz="1400" b="0" i="0" u="none" strike="noStrike" dirty="0">
                <a:solidFill>
                  <a:schemeClr val="bg1"/>
                </a:solidFill>
                <a:effectLst/>
                <a:latin typeface="+mn-lt"/>
              </a:rPr>
              <a:t>The Grist Mill in Babcock State Park, West Virginia</a:t>
            </a:r>
            <a:endParaRPr lang="en-US" sz="1400" dirty="0">
              <a:solidFill>
                <a:schemeClr val="bg1"/>
              </a:solidFill>
              <a:latin typeface="+mn-lt"/>
            </a:endParaRPr>
          </a:p>
        </p:txBody>
      </p:sp>
    </p:spTree>
  </p:cSld>
  <p:clrMapOvr>
    <a:masterClrMapping/>
  </p:clrMapOvr>
  <p:transition spd="med">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FC026-1AD8-388F-EBA1-1CC5AC154DD2}"/>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CDF1A8D4-9778-0236-18C6-004AB4C2E5E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10</a:t>
            </a:fld>
            <a:endParaRPr lang="en-US" altLang="en-US" sz="1200">
              <a:solidFill>
                <a:srgbClr val="898989"/>
              </a:solidFill>
            </a:endParaRPr>
          </a:p>
        </p:txBody>
      </p:sp>
      <p:sp>
        <p:nvSpPr>
          <p:cNvPr id="4" name="Text Box 2">
            <a:extLst>
              <a:ext uri="{FF2B5EF4-FFF2-40B4-BE49-F238E27FC236}">
                <a16:creationId xmlns:a16="http://schemas.microsoft.com/office/drawing/2014/main" id="{59CB9123-3DBE-6FC9-32A6-CF3F1B45E883}"/>
              </a:ext>
            </a:extLst>
          </p:cNvPr>
          <p:cNvSpPr txBox="1">
            <a:spLocks noChangeArrowheads="1"/>
          </p:cNvSpPr>
          <p:nvPr/>
        </p:nvSpPr>
        <p:spPr bwMode="auto">
          <a:xfrm>
            <a:off x="419100" y="301633"/>
            <a:ext cx="83058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400" b="1" dirty="0">
                <a:latin typeface="+mn-lt"/>
              </a:rPr>
              <a:t>OPERATION ENDURING FREEDOM</a:t>
            </a:r>
          </a:p>
        </p:txBody>
      </p:sp>
      <p:sp>
        <p:nvSpPr>
          <p:cNvPr id="8" name="Rectangle 5">
            <a:extLst>
              <a:ext uri="{FF2B5EF4-FFF2-40B4-BE49-F238E27FC236}">
                <a16:creationId xmlns:a16="http://schemas.microsoft.com/office/drawing/2014/main" id="{95D26BE7-DA8E-9C4B-9CD9-81F8D22F6B05}"/>
              </a:ext>
            </a:extLst>
          </p:cNvPr>
          <p:cNvSpPr>
            <a:spLocks noChangeArrowheads="1"/>
          </p:cNvSpPr>
          <p:nvPr/>
        </p:nvSpPr>
        <p:spPr bwMode="auto">
          <a:xfrm>
            <a:off x="470807" y="1143000"/>
            <a:ext cx="8202385"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400" dirty="0">
                <a:latin typeface="+mn-lt"/>
              </a:rPr>
              <a:t>An extremist group of Islamist terrorists, called al-Qaeda, was found to be responsible for the attacks.  Al-Qaeda, based in Afghanistan, was protected by a group called the Taliban.  </a:t>
            </a:r>
          </a:p>
          <a:p>
            <a:pPr marL="342900" indent="-342900" eaLnBrk="1" hangingPunct="1">
              <a:spcBef>
                <a:spcPct val="50000"/>
              </a:spcBef>
              <a:buFont typeface="Wingdings" pitchFamily="2" charset="2"/>
              <a:buChar char="Ø"/>
            </a:pPr>
            <a:r>
              <a:rPr lang="en-US" sz="2400" dirty="0">
                <a:latin typeface="+mn-lt"/>
              </a:rPr>
              <a:t>Immediately after the attacks, President George W. Bush asked Congress to give him war powers.</a:t>
            </a:r>
          </a:p>
        </p:txBody>
      </p:sp>
      <p:sp>
        <p:nvSpPr>
          <p:cNvPr id="9" name="Rectangle 8">
            <a:extLst>
              <a:ext uri="{FF2B5EF4-FFF2-40B4-BE49-F238E27FC236}">
                <a16:creationId xmlns:a16="http://schemas.microsoft.com/office/drawing/2014/main" id="{3D81F164-5E17-6A2E-D7F5-221CE61006BD}"/>
              </a:ext>
            </a:extLst>
          </p:cNvPr>
          <p:cNvSpPr>
            <a:spLocks noChangeArrowheads="1"/>
          </p:cNvSpPr>
          <p:nvPr/>
        </p:nvSpPr>
        <p:spPr bwMode="auto">
          <a:xfrm>
            <a:off x="470807" y="3352800"/>
            <a:ext cx="4457700" cy="2369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buFont typeface="Wingdings" pitchFamily="2" charset="2"/>
              <a:buChar char="Ø"/>
            </a:pPr>
            <a:r>
              <a:rPr lang="en-US" sz="2400" dirty="0">
                <a:latin typeface="+mn-lt"/>
              </a:rPr>
              <a:t>The United States gave</a:t>
            </a:r>
            <a:br>
              <a:rPr lang="en-US" sz="2400" dirty="0">
                <a:latin typeface="+mn-lt"/>
              </a:rPr>
            </a:br>
            <a:r>
              <a:rPr lang="en-US" sz="2400" dirty="0">
                <a:latin typeface="+mn-lt"/>
              </a:rPr>
              <a:t>al-Qaeda an ultimatum:</a:t>
            </a:r>
          </a:p>
          <a:p>
            <a:pPr marL="800100" lvl="1" indent="-342900" eaLnBrk="1" hangingPunct="1">
              <a:buFont typeface="Arial" panose="020B0604020202020204" pitchFamily="34" charset="0"/>
              <a:buChar char="•"/>
            </a:pPr>
            <a:r>
              <a:rPr lang="en-US" sz="2000" dirty="0">
                <a:latin typeface="+mn-lt"/>
              </a:rPr>
              <a:t>close terrorist training camps</a:t>
            </a:r>
          </a:p>
          <a:p>
            <a:pPr marL="800100" lvl="1" indent="-342900" eaLnBrk="1" hangingPunct="1">
              <a:buFont typeface="Arial" panose="020B0604020202020204" pitchFamily="34" charset="0"/>
              <a:buChar char="•"/>
            </a:pPr>
            <a:r>
              <a:rPr lang="en-US" sz="2000" dirty="0">
                <a:latin typeface="+mn-lt"/>
              </a:rPr>
              <a:t>hand over al-Qaeda leaders</a:t>
            </a:r>
          </a:p>
          <a:p>
            <a:pPr marL="800100" lvl="1" indent="-342900" eaLnBrk="1" hangingPunct="1">
              <a:buFont typeface="Arial" panose="020B0604020202020204" pitchFamily="34" charset="0"/>
              <a:buChar char="•"/>
            </a:pPr>
            <a:r>
              <a:rPr lang="en-US" sz="2000" dirty="0">
                <a:latin typeface="+mn-lt"/>
              </a:rPr>
              <a:t>return all foreign nationals who had been unjustly detained in Afghanistan</a:t>
            </a:r>
          </a:p>
        </p:txBody>
      </p:sp>
      <p:pic>
        <p:nvPicPr>
          <p:cNvPr id="12" name="Picture 12">
            <a:extLst>
              <a:ext uri="{FF2B5EF4-FFF2-40B4-BE49-F238E27FC236}">
                <a16:creationId xmlns:a16="http://schemas.microsoft.com/office/drawing/2014/main" id="{7A3A74BB-490E-A424-5E2C-FB8CFE0E121D}"/>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0877" t="15308"/>
          <a:stretch/>
        </p:blipFill>
        <p:spPr bwMode="auto">
          <a:xfrm>
            <a:off x="4768654" y="3358216"/>
            <a:ext cx="3918146" cy="2565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350315759"/>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58168-944D-3500-035D-828A301CD198}"/>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E69A3547-2417-256C-6EA7-D98713D82E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11</a:t>
            </a:fld>
            <a:endParaRPr lang="en-US" altLang="en-US" sz="1200">
              <a:solidFill>
                <a:srgbClr val="898989"/>
              </a:solidFill>
            </a:endParaRPr>
          </a:p>
        </p:txBody>
      </p:sp>
      <p:pic>
        <p:nvPicPr>
          <p:cNvPr id="3" name="Picture 4" descr="Anaconda-helicopter">
            <a:extLst>
              <a:ext uri="{FF2B5EF4-FFF2-40B4-BE49-F238E27FC236}">
                <a16:creationId xmlns:a16="http://schemas.microsoft.com/office/drawing/2014/main" id="{C712603C-4CC5-930E-617C-146FF5BA2D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442" y="2942689"/>
            <a:ext cx="3505200" cy="229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5">
            <a:extLst>
              <a:ext uri="{FF2B5EF4-FFF2-40B4-BE49-F238E27FC236}">
                <a16:creationId xmlns:a16="http://schemas.microsoft.com/office/drawing/2014/main" id="{149AFD1E-F5C1-6000-0073-5B80AC17415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5143" y="2895600"/>
            <a:ext cx="1916113" cy="2530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Rectangle 6">
            <a:extLst>
              <a:ext uri="{FF2B5EF4-FFF2-40B4-BE49-F238E27FC236}">
                <a16:creationId xmlns:a16="http://schemas.microsoft.com/office/drawing/2014/main" id="{D85A7FB2-08E7-992C-0F43-1CB6F7C516FF}"/>
              </a:ext>
            </a:extLst>
          </p:cNvPr>
          <p:cNvSpPr>
            <a:spLocks noChangeArrowheads="1"/>
          </p:cNvSpPr>
          <p:nvPr/>
        </p:nvSpPr>
        <p:spPr bwMode="auto">
          <a:xfrm>
            <a:off x="457200" y="304800"/>
            <a:ext cx="8229600" cy="24929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400" dirty="0">
                <a:latin typeface="+mn-lt"/>
              </a:rPr>
              <a:t>The Taliban refused the ultimatum, resulting in a United States-led coalition attack on al-Qaeda’s leader Osama bin Laden’s camps in Afghanistan.</a:t>
            </a:r>
          </a:p>
          <a:p>
            <a:pPr marL="342900" indent="-342900" eaLnBrk="1" hangingPunct="1">
              <a:spcBef>
                <a:spcPct val="50000"/>
              </a:spcBef>
              <a:buFont typeface="Wingdings" pitchFamily="2" charset="2"/>
              <a:buChar char="Ø"/>
            </a:pPr>
            <a:r>
              <a:rPr lang="en-US" sz="2400" dirty="0">
                <a:latin typeface="+mn-lt"/>
              </a:rPr>
              <a:t>This military operation, called “Enduring Freedom”, began in October 2001, and, by the end of March 2002, had successively removed the Taliban from power in Afghanistan. </a:t>
            </a:r>
          </a:p>
        </p:txBody>
      </p:sp>
      <p:sp>
        <p:nvSpPr>
          <p:cNvPr id="6" name="Rectangle 7">
            <a:extLst>
              <a:ext uri="{FF2B5EF4-FFF2-40B4-BE49-F238E27FC236}">
                <a16:creationId xmlns:a16="http://schemas.microsoft.com/office/drawing/2014/main" id="{76D1671B-314D-42AB-619D-583185B89262}"/>
              </a:ext>
            </a:extLst>
          </p:cNvPr>
          <p:cNvSpPr>
            <a:spLocks noChangeArrowheads="1"/>
          </p:cNvSpPr>
          <p:nvPr/>
        </p:nvSpPr>
        <p:spPr bwMode="auto">
          <a:xfrm>
            <a:off x="4694352" y="5426075"/>
            <a:ext cx="3717696"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eaLnBrk="1" hangingPunct="1">
              <a:spcBef>
                <a:spcPct val="50000"/>
              </a:spcBef>
            </a:pPr>
            <a:r>
              <a:rPr lang="en-US" sz="2000" dirty="0">
                <a:latin typeface="+mn-lt"/>
              </a:rPr>
              <a:t>Osama bin Laden was killed in Pakistan on May 2, 2011, by</a:t>
            </a:r>
            <a:br>
              <a:rPr lang="en-US" sz="2000" dirty="0">
                <a:latin typeface="+mn-lt"/>
              </a:rPr>
            </a:br>
            <a:r>
              <a:rPr lang="en-US" sz="2000" dirty="0">
                <a:latin typeface="+mn-lt"/>
              </a:rPr>
              <a:t>a United States Special</a:t>
            </a:r>
            <a:br>
              <a:rPr lang="en-US" sz="2000" dirty="0">
                <a:latin typeface="+mn-lt"/>
              </a:rPr>
            </a:br>
            <a:r>
              <a:rPr lang="en-US" sz="2000" dirty="0">
                <a:latin typeface="+mn-lt"/>
              </a:rPr>
              <a:t>Operations Military Unit.</a:t>
            </a:r>
          </a:p>
        </p:txBody>
      </p:sp>
      <p:sp>
        <p:nvSpPr>
          <p:cNvPr id="7" name="Text Box 9">
            <a:extLst>
              <a:ext uri="{FF2B5EF4-FFF2-40B4-BE49-F238E27FC236}">
                <a16:creationId xmlns:a16="http://schemas.microsoft.com/office/drawing/2014/main" id="{6FDE4FFE-30E7-43C8-4843-81E8BC38B3E8}"/>
              </a:ext>
            </a:extLst>
          </p:cNvPr>
          <p:cNvSpPr txBox="1">
            <a:spLocks noChangeArrowheads="1"/>
          </p:cNvSpPr>
          <p:nvPr/>
        </p:nvSpPr>
        <p:spPr bwMode="auto">
          <a:xfrm>
            <a:off x="1426142" y="5273396"/>
            <a:ext cx="2209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2400" dirty="0">
                <a:latin typeface="+mn-lt"/>
              </a:rPr>
              <a:t>US Troops in Afghanistan</a:t>
            </a:r>
          </a:p>
        </p:txBody>
      </p:sp>
    </p:spTree>
    <p:extLst>
      <p:ext uri="{BB962C8B-B14F-4D97-AF65-F5344CB8AC3E}">
        <p14:creationId xmlns:p14="http://schemas.microsoft.com/office/powerpoint/2010/main" val="4007949992"/>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130B7-1969-ACBA-5290-EEBB9650F94F}"/>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D83194F9-F444-9EEE-AFBC-7CB5F1EFB48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12</a:t>
            </a:fld>
            <a:endParaRPr lang="en-US" altLang="en-US" sz="1200">
              <a:solidFill>
                <a:srgbClr val="898989"/>
              </a:solidFill>
            </a:endParaRPr>
          </a:p>
        </p:txBody>
      </p:sp>
      <p:sp>
        <p:nvSpPr>
          <p:cNvPr id="4" name="TextBox 3">
            <a:extLst>
              <a:ext uri="{FF2B5EF4-FFF2-40B4-BE49-F238E27FC236}">
                <a16:creationId xmlns:a16="http://schemas.microsoft.com/office/drawing/2014/main" id="{117F54F9-C283-21BA-B291-AC22F92FA38D}"/>
              </a:ext>
            </a:extLst>
          </p:cNvPr>
          <p:cNvSpPr txBox="1">
            <a:spLocks noChangeArrowheads="1"/>
          </p:cNvSpPr>
          <p:nvPr/>
        </p:nvSpPr>
        <p:spPr bwMode="auto">
          <a:xfrm>
            <a:off x="533400" y="421853"/>
            <a:ext cx="8077200" cy="61170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eaLnBrk="1" hangingPunct="1">
              <a:spcBef>
                <a:spcPct val="50000"/>
              </a:spcBef>
              <a:buFont typeface="Wingdings" pitchFamily="2" charset="2"/>
              <a:buChar char="Ø"/>
            </a:pPr>
            <a:r>
              <a:rPr lang="en-US" sz="2900" b="0" dirty="0">
                <a:latin typeface="+mn-lt"/>
              </a:rPr>
              <a:t>The United States combat mission in Afghanistan continued until December 2014, when most troops returned home.</a:t>
            </a:r>
          </a:p>
          <a:p>
            <a:pPr marL="342900" indent="-342900" eaLnBrk="1" hangingPunct="1">
              <a:spcBef>
                <a:spcPct val="50000"/>
              </a:spcBef>
              <a:buFont typeface="Wingdings" pitchFamily="2" charset="2"/>
              <a:buChar char="Ø"/>
            </a:pPr>
            <a:r>
              <a:rPr lang="en-US" sz="2900" b="0" dirty="0">
                <a:latin typeface="+mn-lt"/>
              </a:rPr>
              <a:t>After 2014, the name of the operation in Afghanistan was changed to “Operation Freedom Sentinel”.</a:t>
            </a:r>
          </a:p>
          <a:p>
            <a:pPr marL="342900" indent="-342900" eaLnBrk="1" hangingPunct="1">
              <a:spcBef>
                <a:spcPct val="50000"/>
              </a:spcBef>
              <a:buFont typeface="Wingdings" pitchFamily="2" charset="2"/>
              <a:buChar char="Ø"/>
            </a:pPr>
            <a:r>
              <a:rPr lang="en-US" sz="2900" b="0" dirty="0">
                <a:latin typeface="+mn-lt"/>
              </a:rPr>
              <a:t>Unlike President Obama’s prediction that all US troops would be removed by 2017, President Trump sent more troops there.</a:t>
            </a:r>
          </a:p>
          <a:p>
            <a:pPr marL="342900" indent="-342900" eaLnBrk="1" hangingPunct="1">
              <a:spcBef>
                <a:spcPct val="50000"/>
              </a:spcBef>
              <a:buFont typeface="Wingdings" pitchFamily="2" charset="2"/>
              <a:buChar char="Ø"/>
            </a:pPr>
            <a:r>
              <a:rPr lang="en-US" sz="2900" b="0" dirty="0">
                <a:latin typeface="+mn-lt"/>
              </a:rPr>
              <a:t>After the total withdraw of troops from Afghanistan by President Biden in 2021, the Taliban quickly returned to power.</a:t>
            </a:r>
          </a:p>
        </p:txBody>
      </p:sp>
    </p:spTree>
    <p:extLst>
      <p:ext uri="{BB962C8B-B14F-4D97-AF65-F5344CB8AC3E}">
        <p14:creationId xmlns:p14="http://schemas.microsoft.com/office/powerpoint/2010/main" val="1215052546"/>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4C468-CE50-E65D-94D1-CC58190E60F8}"/>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190F8AB5-4732-6E87-9B56-56A87A441C6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13</a:t>
            </a:fld>
            <a:endParaRPr lang="en-US" altLang="en-US" sz="1200">
              <a:solidFill>
                <a:srgbClr val="898989"/>
              </a:solidFill>
            </a:endParaRPr>
          </a:p>
        </p:txBody>
      </p:sp>
      <p:sp>
        <p:nvSpPr>
          <p:cNvPr id="4" name="TextBox 3">
            <a:extLst>
              <a:ext uri="{FF2B5EF4-FFF2-40B4-BE49-F238E27FC236}">
                <a16:creationId xmlns:a16="http://schemas.microsoft.com/office/drawing/2014/main" id="{A5083442-45E4-0D31-8E00-8D2DD08FFAFF}"/>
              </a:ext>
            </a:extLst>
          </p:cNvPr>
          <p:cNvSpPr txBox="1">
            <a:spLocks noChangeArrowheads="1"/>
          </p:cNvSpPr>
          <p:nvPr/>
        </p:nvSpPr>
        <p:spPr bwMode="auto">
          <a:xfrm>
            <a:off x="533400" y="421853"/>
            <a:ext cx="8077200" cy="58169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eaLnBrk="1" hangingPunct="1">
              <a:spcBef>
                <a:spcPct val="50000"/>
              </a:spcBef>
              <a:buFont typeface="Wingdings" pitchFamily="2" charset="2"/>
              <a:buChar char="Ø"/>
            </a:pPr>
            <a:r>
              <a:rPr lang="en-US" sz="3100" b="0" dirty="0">
                <a:latin typeface="+mn-lt"/>
              </a:rPr>
              <a:t>Several counter-terrorism training centers were created before and after 9/11, with Camp Dawson of Preston County being one of these.</a:t>
            </a:r>
          </a:p>
          <a:p>
            <a:pPr marL="342900" indent="-342900" eaLnBrk="1" hangingPunct="1">
              <a:spcBef>
                <a:spcPct val="50000"/>
              </a:spcBef>
              <a:buFont typeface="Wingdings" pitchFamily="2" charset="2"/>
              <a:buChar char="Ø"/>
            </a:pPr>
            <a:r>
              <a:rPr lang="en-US" sz="3100" b="0" dirty="0">
                <a:latin typeface="+mn-lt"/>
              </a:rPr>
              <a:t>The Memorial Tunnel on the West Virginia Turnpike is another training center, which trains emergency workers for handling various urban scenarios.</a:t>
            </a:r>
          </a:p>
          <a:p>
            <a:pPr marL="342900" indent="-342900" eaLnBrk="1" hangingPunct="1">
              <a:spcBef>
                <a:spcPct val="50000"/>
              </a:spcBef>
              <a:buFont typeface="Wingdings" pitchFamily="2" charset="2"/>
              <a:buChar char="Ø"/>
            </a:pPr>
            <a:r>
              <a:rPr lang="en-US" sz="3100" b="0" dirty="0">
                <a:latin typeface="+mn-lt"/>
              </a:rPr>
              <a:t>The Department of Homeland Security was created in 2002 to maintain border security and protect critical installations at home and abroad.</a:t>
            </a:r>
          </a:p>
        </p:txBody>
      </p:sp>
    </p:spTree>
    <p:extLst>
      <p:ext uri="{BB962C8B-B14F-4D97-AF65-F5344CB8AC3E}">
        <p14:creationId xmlns:p14="http://schemas.microsoft.com/office/powerpoint/2010/main" val="1349633687"/>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5E36D-761B-69B3-6C39-0335455A4C92}"/>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09C8C1EF-BA87-16FA-1291-C920E74DA16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14</a:t>
            </a:fld>
            <a:endParaRPr lang="en-US" altLang="en-US" sz="1200">
              <a:solidFill>
                <a:srgbClr val="898989"/>
              </a:solidFill>
            </a:endParaRPr>
          </a:p>
        </p:txBody>
      </p:sp>
      <p:sp>
        <p:nvSpPr>
          <p:cNvPr id="6" name="TextBox 1">
            <a:extLst>
              <a:ext uri="{FF2B5EF4-FFF2-40B4-BE49-F238E27FC236}">
                <a16:creationId xmlns:a16="http://schemas.microsoft.com/office/drawing/2014/main" id="{C5E250F8-ADE9-AAC7-783B-557DFE69A8E3}"/>
              </a:ext>
            </a:extLst>
          </p:cNvPr>
          <p:cNvSpPr txBox="1">
            <a:spLocks noChangeArrowheads="1"/>
          </p:cNvSpPr>
          <p:nvPr/>
        </p:nvSpPr>
        <p:spPr bwMode="auto">
          <a:xfrm>
            <a:off x="571499" y="366904"/>
            <a:ext cx="8001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400" b="1" dirty="0">
                <a:latin typeface="+mn-lt"/>
              </a:rPr>
              <a:t>OPERATION IRAQI FREEDOM</a:t>
            </a:r>
          </a:p>
        </p:txBody>
      </p:sp>
      <p:sp>
        <p:nvSpPr>
          <p:cNvPr id="7" name="TextBox 6">
            <a:extLst>
              <a:ext uri="{FF2B5EF4-FFF2-40B4-BE49-F238E27FC236}">
                <a16:creationId xmlns:a16="http://schemas.microsoft.com/office/drawing/2014/main" id="{E39D75F1-F91B-6DA3-B366-ABDAA1BA2639}"/>
              </a:ext>
            </a:extLst>
          </p:cNvPr>
          <p:cNvSpPr txBox="1">
            <a:spLocks noChangeArrowheads="1"/>
          </p:cNvSpPr>
          <p:nvPr/>
        </p:nvSpPr>
        <p:spPr bwMode="auto">
          <a:xfrm>
            <a:off x="419100" y="1136345"/>
            <a:ext cx="8305799" cy="5401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eaLnBrk="1" hangingPunct="1">
              <a:spcBef>
                <a:spcPct val="50000"/>
              </a:spcBef>
              <a:buFont typeface="Wingdings" pitchFamily="2" charset="2"/>
              <a:buChar char="Ø"/>
            </a:pPr>
            <a:r>
              <a:rPr lang="en-US" sz="2300" b="0" dirty="0">
                <a:latin typeface="+mn-lt"/>
                <a:ea typeface="+mj-ea"/>
              </a:rPr>
              <a:t>Following the attacks on September</a:t>
            </a:r>
            <a:br>
              <a:rPr lang="en-US" sz="2300" b="0" dirty="0">
                <a:latin typeface="+mn-lt"/>
                <a:ea typeface="+mj-ea"/>
              </a:rPr>
            </a:br>
            <a:r>
              <a:rPr lang="en-US" sz="2300" b="0" dirty="0">
                <a:latin typeface="+mn-lt"/>
                <a:ea typeface="+mj-ea"/>
              </a:rPr>
              <a:t>11, 2001, the United States became</a:t>
            </a:r>
            <a:br>
              <a:rPr lang="en-US" sz="2300" b="0" dirty="0">
                <a:latin typeface="+mn-lt"/>
                <a:ea typeface="+mj-ea"/>
              </a:rPr>
            </a:br>
            <a:r>
              <a:rPr lang="en-US" sz="2300" b="0" dirty="0">
                <a:latin typeface="+mn-lt"/>
                <a:ea typeface="+mj-ea"/>
              </a:rPr>
              <a:t>more concerned about foreign</a:t>
            </a:r>
            <a:br>
              <a:rPr lang="en-US" sz="2300" b="0" dirty="0">
                <a:latin typeface="+mn-lt"/>
                <a:ea typeface="+mj-ea"/>
              </a:rPr>
            </a:br>
            <a:r>
              <a:rPr lang="en-US" sz="2300" b="0" dirty="0">
                <a:latin typeface="+mn-lt"/>
                <a:ea typeface="+mj-ea"/>
              </a:rPr>
              <a:t>nations, like Iraq, having weapons of</a:t>
            </a:r>
            <a:br>
              <a:rPr lang="en-US" sz="2300" b="0" dirty="0">
                <a:latin typeface="+mn-lt"/>
                <a:ea typeface="+mj-ea"/>
              </a:rPr>
            </a:br>
            <a:r>
              <a:rPr lang="en-US" sz="2300" b="0" dirty="0">
                <a:latin typeface="+mn-lt"/>
                <a:ea typeface="+mj-ea"/>
              </a:rPr>
              <a:t>mass destruction that could be used</a:t>
            </a:r>
            <a:br>
              <a:rPr lang="en-US" sz="2300" b="0" dirty="0">
                <a:latin typeface="+mn-lt"/>
                <a:ea typeface="+mj-ea"/>
              </a:rPr>
            </a:br>
            <a:r>
              <a:rPr lang="en-US" sz="2300" b="0" dirty="0">
                <a:latin typeface="+mn-lt"/>
                <a:ea typeface="+mj-ea"/>
              </a:rPr>
              <a:t>by terrorists.  </a:t>
            </a:r>
          </a:p>
          <a:p>
            <a:pPr marL="342900" indent="-342900" eaLnBrk="1" hangingPunct="1">
              <a:spcBef>
                <a:spcPct val="50000"/>
              </a:spcBef>
              <a:buFont typeface="Wingdings" pitchFamily="2" charset="2"/>
              <a:buChar char="Ø"/>
            </a:pPr>
            <a:r>
              <a:rPr lang="en-US" sz="2300" b="0" dirty="0">
                <a:latin typeface="+mn-lt"/>
                <a:ea typeface="+mj-ea"/>
              </a:rPr>
              <a:t>On March 19, 2003, President</a:t>
            </a:r>
            <a:br>
              <a:rPr lang="en-US" sz="2300" b="0" dirty="0">
                <a:latin typeface="+mn-lt"/>
                <a:ea typeface="+mj-ea"/>
              </a:rPr>
            </a:br>
            <a:r>
              <a:rPr lang="en-US" sz="2300" b="0" dirty="0">
                <a:latin typeface="+mn-lt"/>
                <a:ea typeface="+mj-ea"/>
              </a:rPr>
              <a:t>George W. Bush announced that</a:t>
            </a:r>
            <a:br>
              <a:rPr lang="en-US" sz="2300" b="0" dirty="0">
                <a:latin typeface="+mn-lt"/>
                <a:ea typeface="+mj-ea"/>
              </a:rPr>
            </a:br>
            <a:r>
              <a:rPr lang="en-US" sz="2300" b="0" dirty="0">
                <a:latin typeface="+mn-lt"/>
                <a:ea typeface="+mj-ea"/>
              </a:rPr>
              <a:t>the United States was involved in a</a:t>
            </a:r>
            <a:br>
              <a:rPr lang="en-US" sz="2300" b="0" dirty="0">
                <a:latin typeface="+mn-lt"/>
                <a:ea typeface="+mj-ea"/>
              </a:rPr>
            </a:br>
            <a:r>
              <a:rPr lang="en-US" sz="2300" b="0" dirty="0">
                <a:latin typeface="+mn-lt"/>
                <a:ea typeface="+mj-ea"/>
              </a:rPr>
              <a:t>military conflict, named Operation</a:t>
            </a:r>
            <a:br>
              <a:rPr lang="en-US" sz="2300" b="0" dirty="0">
                <a:latin typeface="+mn-lt"/>
                <a:ea typeface="+mj-ea"/>
              </a:rPr>
            </a:br>
            <a:r>
              <a:rPr lang="en-US" sz="2300" b="0" dirty="0">
                <a:latin typeface="+mn-lt"/>
                <a:ea typeface="+mj-ea"/>
              </a:rPr>
              <a:t>Iraqi Freedom.</a:t>
            </a:r>
          </a:p>
          <a:p>
            <a:pPr marL="342900" indent="-342900" eaLnBrk="1" hangingPunct="1">
              <a:spcBef>
                <a:spcPct val="50000"/>
              </a:spcBef>
              <a:buFont typeface="Wingdings" pitchFamily="2" charset="2"/>
              <a:buChar char="Ø"/>
            </a:pPr>
            <a:r>
              <a:rPr lang="en-US" sz="2300" b="0" dirty="0">
                <a:latin typeface="+mn-lt"/>
                <a:ea typeface="+mj-ea"/>
              </a:rPr>
              <a:t>The combat phase of the operation</a:t>
            </a:r>
            <a:br>
              <a:rPr lang="en-US" sz="2300" b="0" dirty="0">
                <a:latin typeface="+mn-lt"/>
                <a:ea typeface="+mj-ea"/>
              </a:rPr>
            </a:br>
            <a:r>
              <a:rPr lang="en-US" sz="2300" b="0" dirty="0">
                <a:latin typeface="+mn-lt"/>
                <a:ea typeface="+mj-ea"/>
              </a:rPr>
              <a:t>lasted less than two months, ending on May 1, 2003, but troops remained to help with stability.</a:t>
            </a:r>
          </a:p>
        </p:txBody>
      </p:sp>
      <p:pic>
        <p:nvPicPr>
          <p:cNvPr id="12" name="Picture 4" descr="Iraq War montage.png">
            <a:extLst>
              <a:ext uri="{FF2B5EF4-FFF2-40B4-BE49-F238E27FC236}">
                <a16:creationId xmlns:a16="http://schemas.microsoft.com/office/drawing/2014/main" id="{DA83A2AC-5DF8-2CD4-6F3C-496E7258E08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1264840"/>
            <a:ext cx="3444803" cy="4328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33895920"/>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CF217-CE15-A7F2-E08D-A9BF4EDF344E}"/>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BC33EC3E-74F7-D2B2-EF77-E6A1CC3FD20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15</a:t>
            </a:fld>
            <a:endParaRPr lang="en-US" altLang="en-US" sz="1200">
              <a:solidFill>
                <a:srgbClr val="898989"/>
              </a:solidFill>
            </a:endParaRPr>
          </a:p>
        </p:txBody>
      </p:sp>
      <p:sp>
        <p:nvSpPr>
          <p:cNvPr id="2" name="TextBox 1">
            <a:extLst>
              <a:ext uri="{FF2B5EF4-FFF2-40B4-BE49-F238E27FC236}">
                <a16:creationId xmlns:a16="http://schemas.microsoft.com/office/drawing/2014/main" id="{C56736C6-466D-3CCA-6EB3-5E93AB6BD2AF}"/>
              </a:ext>
            </a:extLst>
          </p:cNvPr>
          <p:cNvSpPr txBox="1">
            <a:spLocks noChangeArrowheads="1"/>
          </p:cNvSpPr>
          <p:nvPr/>
        </p:nvSpPr>
        <p:spPr bwMode="auto">
          <a:xfrm>
            <a:off x="533400" y="381000"/>
            <a:ext cx="8077200" cy="55399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eaLnBrk="1" hangingPunct="1">
              <a:spcBef>
                <a:spcPct val="50000"/>
              </a:spcBef>
              <a:buFont typeface="Wingdings" pitchFamily="2" charset="2"/>
              <a:buChar char="Ø"/>
            </a:pPr>
            <a:r>
              <a:rPr lang="en-US" sz="2950" b="0" dirty="0">
                <a:latin typeface="+mn-lt"/>
              </a:rPr>
              <a:t>In December 2003, Iraqi dictator Saddam Hussein was captured by U.S. troops and was hanged for crimes against humanity on December 30, 2006.</a:t>
            </a:r>
          </a:p>
          <a:p>
            <a:pPr marL="342900" indent="-342900" eaLnBrk="1" hangingPunct="1">
              <a:spcBef>
                <a:spcPct val="50000"/>
              </a:spcBef>
              <a:buFont typeface="Wingdings" pitchFamily="2" charset="2"/>
              <a:buChar char="Ø"/>
            </a:pPr>
            <a:r>
              <a:rPr lang="en-US" sz="2950" b="0" dirty="0">
                <a:latin typeface="+mn-lt"/>
              </a:rPr>
              <a:t>Operation Iraqi Freedom became a political issue during the presidential election of 2008, resulting in Barack Obama, who favored the earliest withdrawal of troops from Iraq, was elected.</a:t>
            </a:r>
          </a:p>
          <a:p>
            <a:pPr marL="342900" indent="-342900" eaLnBrk="1" hangingPunct="1">
              <a:spcBef>
                <a:spcPct val="50000"/>
              </a:spcBef>
              <a:buFont typeface="Wingdings" pitchFamily="2" charset="2"/>
              <a:buChar char="Ø"/>
            </a:pPr>
            <a:r>
              <a:rPr lang="en-US" sz="2950" b="0" dirty="0">
                <a:latin typeface="+mn-lt"/>
              </a:rPr>
              <a:t>On December 15, 2011, the United States lowered the flag of command over Bagdad, officially ending the country’s military mission in Iraq.</a:t>
            </a:r>
          </a:p>
        </p:txBody>
      </p:sp>
    </p:spTree>
    <p:extLst>
      <p:ext uri="{BB962C8B-B14F-4D97-AF65-F5344CB8AC3E}">
        <p14:creationId xmlns:p14="http://schemas.microsoft.com/office/powerpoint/2010/main" val="1918077324"/>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0BFDE-11AC-184A-B300-BD50AA7CE20C}"/>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F07F55BD-F1F5-FB01-DF38-5BD83A2F625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16</a:t>
            </a:fld>
            <a:endParaRPr lang="en-US" altLang="en-US" sz="1200">
              <a:solidFill>
                <a:srgbClr val="898989"/>
              </a:solidFill>
            </a:endParaRPr>
          </a:p>
        </p:txBody>
      </p:sp>
      <p:sp>
        <p:nvSpPr>
          <p:cNvPr id="6" name="TextBox 1">
            <a:extLst>
              <a:ext uri="{FF2B5EF4-FFF2-40B4-BE49-F238E27FC236}">
                <a16:creationId xmlns:a16="http://schemas.microsoft.com/office/drawing/2014/main" id="{50426CB9-9CC3-5FD5-8A56-A4C10D11987D}"/>
              </a:ext>
            </a:extLst>
          </p:cNvPr>
          <p:cNvSpPr txBox="1">
            <a:spLocks noChangeArrowheads="1"/>
          </p:cNvSpPr>
          <p:nvPr/>
        </p:nvSpPr>
        <p:spPr bwMode="auto">
          <a:xfrm>
            <a:off x="571499" y="366904"/>
            <a:ext cx="8001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REEVALUATING FOREIGN RELATIONS</a:t>
            </a:r>
          </a:p>
        </p:txBody>
      </p:sp>
      <p:sp>
        <p:nvSpPr>
          <p:cNvPr id="7" name="TextBox 6">
            <a:extLst>
              <a:ext uri="{FF2B5EF4-FFF2-40B4-BE49-F238E27FC236}">
                <a16:creationId xmlns:a16="http://schemas.microsoft.com/office/drawing/2014/main" id="{708B9B36-E24F-22DF-E8CC-CA65146A0F1A}"/>
              </a:ext>
            </a:extLst>
          </p:cNvPr>
          <p:cNvSpPr txBox="1">
            <a:spLocks noChangeArrowheads="1"/>
          </p:cNvSpPr>
          <p:nvPr/>
        </p:nvSpPr>
        <p:spPr bwMode="auto">
          <a:xfrm>
            <a:off x="419100" y="1074790"/>
            <a:ext cx="8305799" cy="52014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buFont typeface="Wingdings" pitchFamily="2" charset="2"/>
              <a:buChar char="Ø"/>
            </a:pPr>
            <a:r>
              <a:rPr lang="en-US" sz="3000" b="0" dirty="0">
                <a:latin typeface="+mn-lt"/>
              </a:rPr>
              <a:t>When Donald Trump became president in 2017, he disagreed with the policies of previous presidents regarding foreign relations.</a:t>
            </a:r>
          </a:p>
          <a:p>
            <a:pPr marL="342900" indent="-342900">
              <a:buFont typeface="Wingdings" pitchFamily="2" charset="2"/>
              <a:buChar char="Ø"/>
            </a:pPr>
            <a:r>
              <a:rPr lang="en-US" sz="3000" b="0" dirty="0">
                <a:latin typeface="+mn-lt"/>
              </a:rPr>
              <a:t>To that end, he supported an </a:t>
            </a:r>
            <a:r>
              <a:rPr lang="ja-JP" altLang="en-US" sz="3000" b="0">
                <a:latin typeface="+mn-lt"/>
              </a:rPr>
              <a:t>“</a:t>
            </a:r>
            <a:r>
              <a:rPr lang="en-US" sz="3000" b="0" dirty="0">
                <a:latin typeface="+mn-lt"/>
              </a:rPr>
              <a:t>America First</a:t>
            </a:r>
            <a:r>
              <a:rPr lang="ja-JP" altLang="en-US" sz="3000" b="0">
                <a:latin typeface="+mn-lt"/>
              </a:rPr>
              <a:t>”</a:t>
            </a:r>
            <a:r>
              <a:rPr lang="en-US" sz="3000" b="0" dirty="0">
                <a:latin typeface="+mn-lt"/>
              </a:rPr>
              <a:t> agenda, which called for:</a:t>
            </a:r>
          </a:p>
          <a:p>
            <a:pPr marL="1028700" lvl="1">
              <a:buFont typeface="Arial" panose="020B0604020202020204" pitchFamily="34" charset="0"/>
              <a:buChar char="•"/>
            </a:pPr>
            <a:r>
              <a:rPr lang="en-US" sz="2600" b="0" dirty="0">
                <a:latin typeface="+mn-lt"/>
              </a:rPr>
              <a:t>reducing the amount of money the United States would spend to defend other countries around the world</a:t>
            </a:r>
          </a:p>
          <a:p>
            <a:pPr marL="1028700" lvl="1">
              <a:buFont typeface="Arial" panose="020B0604020202020204" pitchFamily="34" charset="0"/>
              <a:buChar char="•"/>
            </a:pPr>
            <a:r>
              <a:rPr lang="en-US" sz="2600" b="0" dirty="0">
                <a:latin typeface="+mn-lt"/>
              </a:rPr>
              <a:t>increasing the amount of money allied countries would contribute to the defense of others</a:t>
            </a:r>
          </a:p>
          <a:p>
            <a:pPr marL="1028700" lvl="1">
              <a:buFont typeface="Arial" panose="020B0604020202020204" pitchFamily="34" charset="0"/>
              <a:buChar char="•"/>
            </a:pPr>
            <a:r>
              <a:rPr lang="en-US" sz="2600" b="0" dirty="0">
                <a:latin typeface="+mn-lt"/>
              </a:rPr>
              <a:t>withdrawing from agreements that were not </a:t>
            </a:r>
            <a:r>
              <a:rPr lang="ja-JP" altLang="en-US" sz="2600" b="0">
                <a:latin typeface="+mn-lt"/>
              </a:rPr>
              <a:t>“</a:t>
            </a:r>
            <a:r>
              <a:rPr lang="en-US" sz="2600" b="0" dirty="0">
                <a:latin typeface="+mn-lt"/>
              </a:rPr>
              <a:t>in the best interests</a:t>
            </a:r>
            <a:r>
              <a:rPr lang="ja-JP" altLang="en-US" sz="2600" b="0">
                <a:latin typeface="+mn-lt"/>
              </a:rPr>
              <a:t>”</a:t>
            </a:r>
            <a:r>
              <a:rPr lang="en-US" sz="2600" b="0" dirty="0">
                <a:latin typeface="+mn-lt"/>
              </a:rPr>
              <a:t> of the United States</a:t>
            </a:r>
          </a:p>
        </p:txBody>
      </p:sp>
    </p:spTree>
    <p:extLst>
      <p:ext uri="{BB962C8B-B14F-4D97-AF65-F5344CB8AC3E}">
        <p14:creationId xmlns:p14="http://schemas.microsoft.com/office/powerpoint/2010/main" val="1949181072"/>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61BE2-B13B-09A4-B46F-B68718AEB2EB}"/>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05CDD11F-8F7C-49B7-F265-ADA1FCCF682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17</a:t>
            </a:fld>
            <a:endParaRPr lang="en-US" altLang="en-US" sz="1200">
              <a:solidFill>
                <a:srgbClr val="898989"/>
              </a:solidFill>
            </a:endParaRPr>
          </a:p>
        </p:txBody>
      </p:sp>
      <p:sp>
        <p:nvSpPr>
          <p:cNvPr id="4" name="TextBox 3">
            <a:extLst>
              <a:ext uri="{FF2B5EF4-FFF2-40B4-BE49-F238E27FC236}">
                <a16:creationId xmlns:a16="http://schemas.microsoft.com/office/drawing/2014/main" id="{B8F1696E-DD55-5213-C825-FA514E3F5BF6}"/>
              </a:ext>
            </a:extLst>
          </p:cNvPr>
          <p:cNvSpPr txBox="1">
            <a:spLocks noChangeArrowheads="1"/>
          </p:cNvSpPr>
          <p:nvPr/>
        </p:nvSpPr>
        <p:spPr bwMode="auto">
          <a:xfrm>
            <a:off x="400050" y="383171"/>
            <a:ext cx="83439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a:r>
              <a:rPr lang="en-US" sz="4400" dirty="0">
                <a:latin typeface="+mn-lt"/>
              </a:rPr>
              <a:t>NEW TRADE AGREEMENTS</a:t>
            </a:r>
          </a:p>
        </p:txBody>
      </p:sp>
      <p:pic>
        <p:nvPicPr>
          <p:cNvPr id="5" name="Picture 2" descr="File:Leaders of TPP member states.jpg">
            <a:extLst>
              <a:ext uri="{FF2B5EF4-FFF2-40B4-BE49-F238E27FC236}">
                <a16:creationId xmlns:a16="http://schemas.microsoft.com/office/drawing/2014/main" id="{6DB12330-3CA2-0D6C-0803-1DDE3644FE3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4227512"/>
            <a:ext cx="40386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A4D3E48E-7E47-3F11-4F25-C2EDD4C1AF06}"/>
              </a:ext>
            </a:extLst>
          </p:cNvPr>
          <p:cNvSpPr>
            <a:spLocks noChangeArrowheads="1"/>
          </p:cNvSpPr>
          <p:nvPr/>
        </p:nvSpPr>
        <p:spPr bwMode="auto">
          <a:xfrm>
            <a:off x="838200" y="3581400"/>
            <a:ext cx="40386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a:r>
              <a:rPr lang="en-US" b="0" dirty="0"/>
              <a:t>Leaders from 10 of the 12 prospective member states at a TPP summit in 2010</a:t>
            </a:r>
            <a:endParaRPr lang="en-US" dirty="0"/>
          </a:p>
        </p:txBody>
      </p:sp>
      <p:pic>
        <p:nvPicPr>
          <p:cNvPr id="8" name="Picture 8" descr="Logo of the NAFTA Secretariat of North American Free Trade Agreement">
            <a:extLst>
              <a:ext uri="{FF2B5EF4-FFF2-40B4-BE49-F238E27FC236}">
                <a16:creationId xmlns:a16="http://schemas.microsoft.com/office/drawing/2014/main" id="{C748A147-51F8-3606-408A-2343FD05E3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29200" y="3556968"/>
            <a:ext cx="3429000" cy="2805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2ED6E1AE-3735-CED3-F76D-4C4600F1AB30}"/>
              </a:ext>
            </a:extLst>
          </p:cNvPr>
          <p:cNvSpPr txBox="1">
            <a:spLocks noChangeArrowheads="1"/>
          </p:cNvSpPr>
          <p:nvPr/>
        </p:nvSpPr>
        <p:spPr bwMode="auto">
          <a:xfrm>
            <a:off x="400050" y="1152612"/>
            <a:ext cx="8343900" cy="236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buFont typeface="Wingdings" pitchFamily="2" charset="2"/>
              <a:buChar char="Ø"/>
            </a:pPr>
            <a:r>
              <a:rPr lang="en-US" sz="2800" b="0" dirty="0">
                <a:latin typeface="+mn-lt"/>
                <a:cs typeface="Times New Roman" panose="02020603050405020304" pitchFamily="18" charset="0"/>
              </a:rPr>
              <a:t>One of President Trump’s first orders was to:</a:t>
            </a:r>
          </a:p>
          <a:p>
            <a:pPr marL="1085850" lvl="1" indent="-342900">
              <a:buFont typeface="Arial" panose="020B0604020202020204" pitchFamily="34" charset="0"/>
              <a:buChar char="•"/>
            </a:pPr>
            <a:r>
              <a:rPr lang="en-US" sz="2400" b="0" dirty="0">
                <a:latin typeface="+mn-lt"/>
                <a:cs typeface="Times New Roman" panose="02020603050405020304" pitchFamily="18" charset="0"/>
              </a:rPr>
              <a:t>withdraw the United States from the TPP (Trans-Pacific Partnership), which saw lower tariffs levied on partner nations, including Japan, Canada, and Mexico</a:t>
            </a:r>
          </a:p>
          <a:p>
            <a:pPr marL="1085850" lvl="1" indent="-342900">
              <a:buFont typeface="Arial" panose="020B0604020202020204" pitchFamily="34" charset="0"/>
              <a:buChar char="•"/>
            </a:pPr>
            <a:r>
              <a:rPr lang="en-US" sz="2400" b="0" dirty="0">
                <a:latin typeface="+mn-lt"/>
                <a:cs typeface="Times New Roman" panose="02020603050405020304" pitchFamily="18" charset="0"/>
              </a:rPr>
              <a:t>renegotiate NAFTA (North American Free Trade Agreement) with Canada and Mexico</a:t>
            </a:r>
          </a:p>
        </p:txBody>
      </p:sp>
    </p:spTree>
    <p:extLst>
      <p:ext uri="{BB962C8B-B14F-4D97-AF65-F5344CB8AC3E}">
        <p14:creationId xmlns:p14="http://schemas.microsoft.com/office/powerpoint/2010/main" val="3196919160"/>
      </p:ext>
    </p:extLst>
  </p:cSld>
  <p:clrMapOvr>
    <a:masterClrMapping/>
  </p:clrMapOvr>
  <p:transition spd="med">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F369A-56F8-BE4E-8342-59343AF167E7}"/>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222B3C3F-3F4F-06AA-C265-6B1DF38F7B0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18</a:t>
            </a:fld>
            <a:endParaRPr lang="en-US" altLang="en-US" sz="1200">
              <a:solidFill>
                <a:srgbClr val="898989"/>
              </a:solidFill>
            </a:endParaRPr>
          </a:p>
        </p:txBody>
      </p:sp>
      <p:sp>
        <p:nvSpPr>
          <p:cNvPr id="5" name="TextBox 4">
            <a:extLst>
              <a:ext uri="{FF2B5EF4-FFF2-40B4-BE49-F238E27FC236}">
                <a16:creationId xmlns:a16="http://schemas.microsoft.com/office/drawing/2014/main" id="{3A6BBDD7-AF89-F7C2-AF88-6F735CBB01FF}"/>
              </a:ext>
            </a:extLst>
          </p:cNvPr>
          <p:cNvSpPr txBox="1">
            <a:spLocks noChangeArrowheads="1"/>
          </p:cNvSpPr>
          <p:nvPr/>
        </p:nvSpPr>
        <p:spPr bwMode="auto">
          <a:xfrm>
            <a:off x="375557" y="1543630"/>
            <a:ext cx="8382000" cy="5139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457200" indent="-457200">
              <a:buFont typeface="Wingdings" pitchFamily="2" charset="2"/>
              <a:buChar char="Ø"/>
            </a:pPr>
            <a:r>
              <a:rPr lang="en-US" sz="2800" b="0" dirty="0">
                <a:latin typeface="+mn-lt"/>
              </a:rPr>
              <a:t>President Trump became more friendly with several nations, including:</a:t>
            </a:r>
          </a:p>
          <a:p>
            <a:pPr marL="1085850" lvl="1" indent="-342900">
              <a:buFont typeface="Arial"/>
              <a:buChar char="•"/>
            </a:pPr>
            <a:r>
              <a:rPr lang="en-US" sz="2400" b="0" dirty="0">
                <a:latin typeface="+mn-lt"/>
              </a:rPr>
              <a:t>Russia</a:t>
            </a:r>
          </a:p>
          <a:p>
            <a:pPr marL="1085850" lvl="1" indent="-342900">
              <a:buFont typeface="Arial"/>
              <a:buChar char="•"/>
            </a:pPr>
            <a:r>
              <a:rPr lang="en-US" sz="2400" b="0" dirty="0">
                <a:latin typeface="+mn-lt"/>
              </a:rPr>
              <a:t>China</a:t>
            </a:r>
          </a:p>
          <a:p>
            <a:pPr marL="1085850" lvl="1" indent="-342900">
              <a:buFont typeface="Arial"/>
              <a:buChar char="•"/>
            </a:pPr>
            <a:r>
              <a:rPr lang="en-US" sz="2400" b="0" dirty="0">
                <a:latin typeface="+mn-lt"/>
              </a:rPr>
              <a:t>North Korea</a:t>
            </a:r>
          </a:p>
          <a:p>
            <a:pPr marL="1085850" lvl="1" indent="-342900">
              <a:buFont typeface="Arial"/>
              <a:buChar char="•"/>
            </a:pPr>
            <a:r>
              <a:rPr lang="en-US" sz="2400" b="0" dirty="0">
                <a:latin typeface="+mn-lt"/>
              </a:rPr>
              <a:t>Saudi Arabia</a:t>
            </a:r>
          </a:p>
          <a:p>
            <a:pPr marL="1085850" lvl="1" indent="-342900">
              <a:buFont typeface="Arial"/>
              <a:buChar char="•"/>
            </a:pPr>
            <a:r>
              <a:rPr lang="en-US" sz="2400" b="0" dirty="0">
                <a:latin typeface="+mn-lt"/>
              </a:rPr>
              <a:t>Israel</a:t>
            </a:r>
          </a:p>
          <a:p>
            <a:pPr marL="457200" indent="-457200">
              <a:buFont typeface="Wingdings" pitchFamily="2" charset="2"/>
              <a:buChar char="Ø"/>
            </a:pPr>
            <a:r>
              <a:rPr lang="en-US" sz="2800" b="0" dirty="0">
                <a:latin typeface="+mn-lt"/>
              </a:rPr>
              <a:t>Meanwhile, he distanced himself from several other nations, including:</a:t>
            </a:r>
          </a:p>
          <a:p>
            <a:pPr marL="1085850" lvl="1" indent="-342900">
              <a:buFont typeface="Arial"/>
              <a:buChar char="•"/>
            </a:pPr>
            <a:r>
              <a:rPr lang="en-US" sz="2400" b="0" dirty="0">
                <a:latin typeface="+mn-lt"/>
              </a:rPr>
              <a:t>Germany</a:t>
            </a:r>
          </a:p>
          <a:p>
            <a:pPr marL="1085850" lvl="1" indent="-342900">
              <a:buFont typeface="Arial"/>
              <a:buChar char="•"/>
            </a:pPr>
            <a:r>
              <a:rPr lang="en-US" sz="2400" b="0" dirty="0">
                <a:latin typeface="+mn-lt"/>
              </a:rPr>
              <a:t>Great Britain</a:t>
            </a:r>
          </a:p>
          <a:p>
            <a:pPr marL="1085850" lvl="1" indent="-342900">
              <a:buFont typeface="Arial"/>
              <a:buChar char="•"/>
            </a:pPr>
            <a:r>
              <a:rPr lang="en-US" sz="2400" b="0" dirty="0">
                <a:latin typeface="+mn-lt"/>
              </a:rPr>
              <a:t>Canada </a:t>
            </a:r>
          </a:p>
          <a:p>
            <a:pPr marL="1085850" lvl="1" indent="-342900">
              <a:buFont typeface="Arial"/>
              <a:buChar char="•"/>
            </a:pPr>
            <a:r>
              <a:rPr lang="en-US" sz="2400" b="0" dirty="0">
                <a:latin typeface="+mn-lt"/>
              </a:rPr>
              <a:t>Mexico</a:t>
            </a:r>
            <a:endParaRPr lang="en-US" sz="2800" b="0" dirty="0">
              <a:latin typeface="+mn-lt"/>
            </a:endParaRPr>
          </a:p>
        </p:txBody>
      </p:sp>
      <p:sp>
        <p:nvSpPr>
          <p:cNvPr id="6" name="TextBox 5">
            <a:extLst>
              <a:ext uri="{FF2B5EF4-FFF2-40B4-BE49-F238E27FC236}">
                <a16:creationId xmlns:a16="http://schemas.microsoft.com/office/drawing/2014/main" id="{D89CC127-63A4-D507-EE90-661A20BCC6D0}"/>
              </a:ext>
            </a:extLst>
          </p:cNvPr>
          <p:cNvSpPr txBox="1">
            <a:spLocks noChangeArrowheads="1"/>
          </p:cNvSpPr>
          <p:nvPr/>
        </p:nvSpPr>
        <p:spPr bwMode="auto">
          <a:xfrm>
            <a:off x="474639" y="220191"/>
            <a:ext cx="8183837"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REEVALUATING FOREIGN</a:t>
            </a:r>
            <a:br>
              <a:rPr lang="en-US" sz="4000" b="1" dirty="0">
                <a:latin typeface="+mn-lt"/>
              </a:rPr>
            </a:br>
            <a:r>
              <a:rPr lang="en-US" sz="4000" b="1" dirty="0">
                <a:latin typeface="+mn-lt"/>
              </a:rPr>
              <a:t>RELATIONS POLITICALLY</a:t>
            </a:r>
          </a:p>
        </p:txBody>
      </p:sp>
      <p:sp>
        <p:nvSpPr>
          <p:cNvPr id="7" name="TextBox 6">
            <a:extLst>
              <a:ext uri="{FF2B5EF4-FFF2-40B4-BE49-F238E27FC236}">
                <a16:creationId xmlns:a16="http://schemas.microsoft.com/office/drawing/2014/main" id="{162A3A5A-82DF-984E-C843-6C1F61199DD9}"/>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2844061095"/>
      </p:ext>
    </p:extLst>
  </p:cSld>
  <p:clrMapOvr>
    <a:masterClrMapping/>
  </p:clrMapOvr>
  <p:transition spd="med">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a:xfrm>
            <a:off x="457200" y="1866900"/>
            <a:ext cx="8229600" cy="3124200"/>
          </a:xfrm>
        </p:spPr>
        <p:txBody>
          <a:bodyPr>
            <a:normAutofit/>
          </a:bodyPr>
          <a:lstStyle/>
          <a:p>
            <a:pPr eaLnBrk="1" hangingPunct="1">
              <a:defRPr/>
            </a:pPr>
            <a:r>
              <a:rPr lang="en-US" altLang="en-US" sz="6000" dirty="0">
                <a:effectLst>
                  <a:outerShdw blurRad="38100" dist="38100" dir="2700000" algn="tl">
                    <a:srgbClr val="C0C0C0"/>
                  </a:outerShdw>
                </a:effectLst>
                <a:ea typeface="ＭＳ Ｐゴシック" panose="020B0600070205080204" pitchFamily="34" charset="-128"/>
              </a:rPr>
              <a:t>Section 3:</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West Virginia Emerges from a Worldwide Pandemic to</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Find a Bright Future</a:t>
            </a: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19</a:t>
            </a:fld>
            <a:endParaRPr lang="en-US" altLang="en-US" sz="1200">
              <a:solidFill>
                <a:srgbClr val="898989"/>
              </a:solidFill>
            </a:endParaRPr>
          </a:p>
        </p:txBody>
      </p:sp>
    </p:spTree>
    <p:extLst>
      <p:ext uri="{BB962C8B-B14F-4D97-AF65-F5344CB8AC3E}">
        <p14:creationId xmlns:p14="http://schemas.microsoft.com/office/powerpoint/2010/main" val="3741708810"/>
      </p:ext>
    </p:extLst>
  </p:cSld>
  <p:clrMapOvr>
    <a:masterClrMapping/>
  </p:clrMapOvr>
  <p:transition spd="med">
    <p:wipe dir="r"/>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CE85ED0-F66E-7342-8820-C6887CDF4A5D}"/>
              </a:ext>
            </a:extLst>
          </p:cNvPr>
          <p:cNvSpPr/>
          <p:nvPr/>
        </p:nvSpPr>
        <p:spPr>
          <a:xfrm>
            <a:off x="165704" y="5181600"/>
            <a:ext cx="5701696" cy="137160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DD4CEA68-56DC-C747-86CF-FB0234B0674C}"/>
              </a:ext>
            </a:extLst>
          </p:cNvPr>
          <p:cNvSpPr txBox="1">
            <a:spLocks noChangeArrowheads="1"/>
          </p:cNvSpPr>
          <p:nvPr/>
        </p:nvSpPr>
        <p:spPr bwMode="auto">
          <a:xfrm>
            <a:off x="165704" y="5181600"/>
            <a:ext cx="57016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000" b="1" dirty="0">
                <a:solidFill>
                  <a:srgbClr val="DCE6F2"/>
                </a:solidFill>
              </a:rPr>
              <a:t>Section 1: </a:t>
            </a:r>
            <a:r>
              <a:rPr lang="en-US" altLang="en-US" sz="2000" b="1" dirty="0">
                <a:solidFill>
                  <a:srgbClr val="DCE6F2"/>
                </a:solidFill>
                <a:hlinkClick r:id="rId4" action="ppaction://hlinksldjump"/>
              </a:rPr>
              <a:t>Twenty-first-Century Lifestyles</a:t>
            </a:r>
            <a:endParaRPr lang="en-US" altLang="en-US" sz="2000" b="1" dirty="0">
              <a:solidFill>
                <a:srgbClr val="DCE6F2"/>
              </a:solidFill>
            </a:endParaRPr>
          </a:p>
          <a:p>
            <a:pPr eaLnBrk="1" hangingPunct="1">
              <a:spcBef>
                <a:spcPct val="0"/>
              </a:spcBef>
              <a:buFontTx/>
              <a:buNone/>
            </a:pPr>
            <a:r>
              <a:rPr lang="en-US" altLang="en-US" sz="2000" b="1" dirty="0">
                <a:solidFill>
                  <a:srgbClr val="DCE6F2"/>
                </a:solidFill>
              </a:rPr>
              <a:t>Section 2: </a:t>
            </a:r>
            <a:r>
              <a:rPr lang="en-US" altLang="en-US" sz="2000" b="1" dirty="0">
                <a:solidFill>
                  <a:srgbClr val="DCE6F2"/>
                </a:solidFill>
                <a:hlinkClick r:id="rId5" action="ppaction://hlinksldjump"/>
              </a:rPr>
              <a:t>The Rise of Terrorism</a:t>
            </a:r>
            <a:endParaRPr lang="en-US" altLang="en-US" sz="2000" b="1" dirty="0">
              <a:solidFill>
                <a:srgbClr val="DCE6F2"/>
              </a:solidFill>
            </a:endParaRPr>
          </a:p>
          <a:p>
            <a:pPr eaLnBrk="1" hangingPunct="1">
              <a:spcBef>
                <a:spcPct val="0"/>
              </a:spcBef>
              <a:buFontTx/>
              <a:buNone/>
            </a:pPr>
            <a:r>
              <a:rPr lang="en-US" altLang="en-US" sz="2000" b="1" dirty="0">
                <a:solidFill>
                  <a:srgbClr val="DCE6F2"/>
                </a:solidFill>
              </a:rPr>
              <a:t>Section 3: </a:t>
            </a:r>
            <a:r>
              <a:rPr lang="en-US" altLang="en-US" sz="2000" b="1" dirty="0">
                <a:solidFill>
                  <a:srgbClr val="DCE6F2"/>
                </a:solidFill>
                <a:hlinkClick r:id="rId6" action="ppaction://hlinksldjump"/>
              </a:rPr>
              <a:t>West Virginia Emerges from a Worldwide Pandemic to Find a Bright Future</a:t>
            </a:r>
            <a:endParaRPr lang="en-US" altLang="en-US" sz="2000" b="1" dirty="0">
              <a:solidFill>
                <a:srgbClr val="DCE6F2"/>
              </a:solidFill>
              <a:hlinkClick r:id="rId7" action="ppaction://hlinksldjump"/>
            </a:endParaRPr>
          </a:p>
        </p:txBody>
      </p:sp>
      <p:sp>
        <p:nvSpPr>
          <p:cNvPr id="17414" name="Slide Number Placeholder 4">
            <a:extLst>
              <a:ext uri="{FF2B5EF4-FFF2-40B4-BE49-F238E27FC236}">
                <a16:creationId xmlns:a16="http://schemas.microsoft.com/office/drawing/2014/main" id="{0F270598-F8B4-BE48-8371-F9E7ABCF26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675EE62E-1818-8046-95DE-99AB44846A3D}" type="slidenum">
              <a:rPr lang="en-US" altLang="en-US" sz="1200" smtClean="0">
                <a:solidFill>
                  <a:srgbClr val="898989"/>
                </a:solidFill>
              </a:rPr>
              <a:pPr>
                <a:spcBef>
                  <a:spcPct val="0"/>
                </a:spcBef>
                <a:buFontTx/>
                <a:buNone/>
              </a:pPr>
              <a:t>2</a:t>
            </a:fld>
            <a:endParaRPr lang="en-US" altLang="en-US" sz="1200">
              <a:solidFill>
                <a:srgbClr val="898989"/>
              </a:solidFill>
            </a:endParaRPr>
          </a:p>
        </p:txBody>
      </p:sp>
      <p:sp>
        <p:nvSpPr>
          <p:cNvPr id="3" name="TextBox 2">
            <a:extLst>
              <a:ext uri="{FF2B5EF4-FFF2-40B4-BE49-F238E27FC236}">
                <a16:creationId xmlns:a16="http://schemas.microsoft.com/office/drawing/2014/main" id="{E9E2D2FB-398E-2BA5-7C5D-2974E293CA8D}"/>
              </a:ext>
            </a:extLst>
          </p:cNvPr>
          <p:cNvSpPr txBox="1"/>
          <p:nvPr/>
        </p:nvSpPr>
        <p:spPr>
          <a:xfrm>
            <a:off x="5486400" y="-2977"/>
            <a:ext cx="3657600" cy="307777"/>
          </a:xfrm>
          <a:prstGeom prst="rect">
            <a:avLst/>
          </a:prstGeom>
          <a:noFill/>
        </p:spPr>
        <p:txBody>
          <a:bodyPr wrap="square">
            <a:spAutoFit/>
          </a:bodyPr>
          <a:lstStyle/>
          <a:p>
            <a:r>
              <a:rPr lang="en-US" sz="1400" b="0" i="0" u="none" strike="noStrike" dirty="0">
                <a:solidFill>
                  <a:schemeClr val="bg1"/>
                </a:solidFill>
                <a:effectLst/>
                <a:latin typeface="+mn-lt"/>
              </a:rPr>
              <a:t> West Virginia State Capitol building, Charleston</a:t>
            </a:r>
            <a:endParaRPr lang="en-US" sz="1400" dirty="0">
              <a:solidFill>
                <a:schemeClr val="bg1"/>
              </a:solidFill>
              <a:latin typeface="+mn-lt"/>
            </a:endParaRPr>
          </a:p>
        </p:txBody>
      </p:sp>
    </p:spTree>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DB99-2EA4-2F30-6EC4-BA425C4DE89E}"/>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35735231-9ACD-6DD7-2E6A-3FB23F69E2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20</a:t>
            </a:fld>
            <a:endParaRPr lang="en-US" altLang="en-US" sz="1200">
              <a:solidFill>
                <a:srgbClr val="898989"/>
              </a:solidFill>
            </a:endParaRPr>
          </a:p>
        </p:txBody>
      </p:sp>
      <p:sp>
        <p:nvSpPr>
          <p:cNvPr id="2" name="TextBox 1">
            <a:extLst>
              <a:ext uri="{FF2B5EF4-FFF2-40B4-BE49-F238E27FC236}">
                <a16:creationId xmlns:a16="http://schemas.microsoft.com/office/drawing/2014/main" id="{76365E34-1540-0EB0-6F39-76826BBE2449}"/>
              </a:ext>
            </a:extLst>
          </p:cNvPr>
          <p:cNvSpPr txBox="1">
            <a:spLocks noChangeArrowheads="1"/>
          </p:cNvSpPr>
          <p:nvPr/>
        </p:nvSpPr>
        <p:spPr bwMode="auto">
          <a:xfrm>
            <a:off x="533400" y="381000"/>
            <a:ext cx="8077200" cy="6124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eaLnBrk="1" hangingPunct="1">
              <a:spcBef>
                <a:spcPct val="50000"/>
              </a:spcBef>
              <a:buFont typeface="Wingdings" pitchFamily="2" charset="2"/>
              <a:buChar char="Ø"/>
            </a:pPr>
            <a:r>
              <a:rPr lang="en-US" sz="2800" b="0" dirty="0">
                <a:latin typeface="+mn-lt"/>
              </a:rPr>
              <a:t>In late 2019, a coronavirus (COVID-19) from China resulted in the first worldwide pandemic in about 100 years.</a:t>
            </a:r>
          </a:p>
          <a:p>
            <a:pPr marL="342900" indent="-342900" eaLnBrk="1" hangingPunct="1">
              <a:spcBef>
                <a:spcPct val="50000"/>
              </a:spcBef>
              <a:buFont typeface="Wingdings" pitchFamily="2" charset="2"/>
              <a:buChar char="Ø"/>
            </a:pPr>
            <a:r>
              <a:rPr lang="en-US" sz="2800" b="0" dirty="0">
                <a:latin typeface="+mn-lt"/>
              </a:rPr>
              <a:t>The US began seeing cases in January of 2020 and reached West Virginia by March.</a:t>
            </a:r>
          </a:p>
          <a:p>
            <a:pPr marL="342900" indent="-342900" eaLnBrk="1" hangingPunct="1">
              <a:spcBef>
                <a:spcPct val="50000"/>
              </a:spcBef>
              <a:buFont typeface="Wingdings" pitchFamily="2" charset="2"/>
              <a:buChar char="Ø"/>
            </a:pPr>
            <a:r>
              <a:rPr lang="en-US" sz="2800" b="0" dirty="0">
                <a:latin typeface="+mn-lt"/>
              </a:rPr>
              <a:t>The virus was extremely deadly and very contagious, resulting in several lifestyle changes to keep people safe.</a:t>
            </a:r>
          </a:p>
          <a:p>
            <a:pPr marL="1085850" lvl="1" indent="-342900" eaLnBrk="1" hangingPunct="1">
              <a:spcBef>
                <a:spcPct val="50000"/>
              </a:spcBef>
              <a:buFont typeface="Arial" panose="020B0604020202020204" pitchFamily="34" charset="0"/>
              <a:buChar char="•"/>
            </a:pPr>
            <a:r>
              <a:rPr lang="en-US" sz="2400" b="0" dirty="0">
                <a:latin typeface="+mn-lt"/>
              </a:rPr>
              <a:t>Many people limited going out in public by choice, but some places had curfews or mandates restricting them.</a:t>
            </a:r>
          </a:p>
          <a:p>
            <a:pPr marL="342900" indent="-342900" eaLnBrk="1" hangingPunct="1">
              <a:spcBef>
                <a:spcPct val="50000"/>
              </a:spcBef>
              <a:buFont typeface="Wingdings" pitchFamily="2" charset="2"/>
              <a:buChar char="Ø"/>
            </a:pPr>
            <a:r>
              <a:rPr lang="en-US" sz="2800" b="0" dirty="0">
                <a:latin typeface="+mn-lt"/>
              </a:rPr>
              <a:t>The pandemic officially ended in May 2023.</a:t>
            </a:r>
          </a:p>
        </p:txBody>
      </p:sp>
    </p:spTree>
    <p:extLst>
      <p:ext uri="{BB962C8B-B14F-4D97-AF65-F5344CB8AC3E}">
        <p14:creationId xmlns:p14="http://schemas.microsoft.com/office/powerpoint/2010/main" val="3558881003"/>
      </p:ext>
    </p:extLst>
  </p:cSld>
  <p:clrMapOvr>
    <a:masterClrMapping/>
  </p:clrMapOvr>
  <p:transition spd="med">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327F8-48AD-C733-8FD5-F9F30776FF90}"/>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A1BAE84-40D3-39A0-2E1A-CA676A681FF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21</a:t>
            </a:fld>
            <a:endParaRPr lang="en-US" altLang="en-US" sz="1200">
              <a:solidFill>
                <a:srgbClr val="898989"/>
              </a:solidFill>
            </a:endParaRPr>
          </a:p>
        </p:txBody>
      </p:sp>
      <p:sp>
        <p:nvSpPr>
          <p:cNvPr id="6" name="TextBox 1">
            <a:extLst>
              <a:ext uri="{FF2B5EF4-FFF2-40B4-BE49-F238E27FC236}">
                <a16:creationId xmlns:a16="http://schemas.microsoft.com/office/drawing/2014/main" id="{BC403037-ED38-A6A2-2216-AC307B1D781B}"/>
              </a:ext>
            </a:extLst>
          </p:cNvPr>
          <p:cNvSpPr txBox="1">
            <a:spLocks noChangeArrowheads="1"/>
          </p:cNvSpPr>
          <p:nvPr/>
        </p:nvSpPr>
        <p:spPr bwMode="auto">
          <a:xfrm>
            <a:off x="571500" y="136525"/>
            <a:ext cx="80010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THE BEGINNING OF THE</a:t>
            </a:r>
            <a:br>
              <a:rPr lang="en-US" sz="4000" b="1" dirty="0">
                <a:latin typeface="+mn-lt"/>
              </a:rPr>
            </a:br>
            <a:r>
              <a:rPr lang="en-US" sz="4000" b="1" dirty="0">
                <a:latin typeface="+mn-lt"/>
              </a:rPr>
              <a:t>COVID-19 PANDEMIC</a:t>
            </a:r>
          </a:p>
        </p:txBody>
      </p:sp>
      <p:sp>
        <p:nvSpPr>
          <p:cNvPr id="7" name="TextBox 6">
            <a:extLst>
              <a:ext uri="{FF2B5EF4-FFF2-40B4-BE49-F238E27FC236}">
                <a16:creationId xmlns:a16="http://schemas.microsoft.com/office/drawing/2014/main" id="{8EB0491C-44D5-74FC-B75A-4EA41B9AF810}"/>
              </a:ext>
            </a:extLst>
          </p:cNvPr>
          <p:cNvSpPr txBox="1">
            <a:spLocks noChangeArrowheads="1"/>
          </p:cNvSpPr>
          <p:nvPr/>
        </p:nvSpPr>
        <p:spPr bwMode="auto">
          <a:xfrm>
            <a:off x="419100" y="1459964"/>
            <a:ext cx="8305799" cy="5055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2800" b="0" dirty="0">
                <a:latin typeface="+mn-lt"/>
              </a:rPr>
              <a:t>China announced the discovery of several pneumonia cases linked to a lab in Wuhan in December 2019.</a:t>
            </a:r>
          </a:p>
          <a:p>
            <a:pPr marL="342900" indent="-342900">
              <a:spcBef>
                <a:spcPts val="1680"/>
              </a:spcBef>
              <a:buFont typeface="Wingdings" pitchFamily="2" charset="2"/>
              <a:buChar char="Ø"/>
            </a:pPr>
            <a:r>
              <a:rPr lang="en-US" sz="2800" b="0" dirty="0">
                <a:latin typeface="+mn-lt"/>
              </a:rPr>
              <a:t>A public health emergency was declared after the first case appeared in the US in January 2020, and travel from China was restricted.</a:t>
            </a:r>
          </a:p>
          <a:p>
            <a:pPr marL="342900" indent="-342900">
              <a:spcBef>
                <a:spcPts val="1680"/>
              </a:spcBef>
              <a:buFont typeface="Wingdings" pitchFamily="2" charset="2"/>
              <a:buChar char="Ø"/>
            </a:pPr>
            <a:r>
              <a:rPr lang="en-US" sz="2800" b="0" dirty="0">
                <a:latin typeface="+mn-lt"/>
              </a:rPr>
              <a:t>The US was slow to respond further and downplayed of the severity of the virus.</a:t>
            </a:r>
          </a:p>
          <a:p>
            <a:pPr marL="342900" indent="-342900">
              <a:spcBef>
                <a:spcPts val="1680"/>
              </a:spcBef>
              <a:buFont typeface="Wingdings" pitchFamily="2" charset="2"/>
              <a:buChar char="Ø"/>
            </a:pPr>
            <a:r>
              <a:rPr lang="en-US" sz="2800" b="0" dirty="0">
                <a:latin typeface="+mn-lt"/>
              </a:rPr>
              <a:t>After declaring a national emergency in March 2020, the CDC recommended people social distance and wear masks, though many chose not to.</a:t>
            </a:r>
          </a:p>
        </p:txBody>
      </p:sp>
    </p:spTree>
    <p:extLst>
      <p:ext uri="{BB962C8B-B14F-4D97-AF65-F5344CB8AC3E}">
        <p14:creationId xmlns:p14="http://schemas.microsoft.com/office/powerpoint/2010/main" val="3604259395"/>
      </p:ext>
    </p:extLst>
  </p:cSld>
  <p:clrMapOvr>
    <a:masterClrMapping/>
  </p:clrMapOvr>
  <p:transition spd="med">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B378-5814-488C-D419-255359404AC1}"/>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A4A37F6A-952E-F09F-3853-E63A6BCD035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22</a:t>
            </a:fld>
            <a:endParaRPr lang="en-US" altLang="en-US" sz="1200">
              <a:solidFill>
                <a:srgbClr val="898989"/>
              </a:solidFill>
            </a:endParaRPr>
          </a:p>
        </p:txBody>
      </p:sp>
      <p:sp>
        <p:nvSpPr>
          <p:cNvPr id="7" name="TextBox 6">
            <a:extLst>
              <a:ext uri="{FF2B5EF4-FFF2-40B4-BE49-F238E27FC236}">
                <a16:creationId xmlns:a16="http://schemas.microsoft.com/office/drawing/2014/main" id="{FA73A89F-6F88-B416-90BF-943E7624F1E8}"/>
              </a:ext>
            </a:extLst>
          </p:cNvPr>
          <p:cNvSpPr txBox="1">
            <a:spLocks noChangeArrowheads="1"/>
          </p:cNvSpPr>
          <p:nvPr/>
        </p:nvSpPr>
        <p:spPr bwMode="auto">
          <a:xfrm>
            <a:off x="419100" y="1459964"/>
            <a:ext cx="8305799" cy="5093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eaLnBrk="1" hangingPunct="1">
              <a:spcBef>
                <a:spcPct val="50000"/>
              </a:spcBef>
              <a:buFont typeface="Wingdings" pitchFamily="2" charset="2"/>
              <a:buChar char="Ø"/>
            </a:pPr>
            <a:r>
              <a:rPr lang="en-US" sz="2600" b="0" dirty="0">
                <a:latin typeface="+mn-lt"/>
                <a:ea typeface="+mj-ea"/>
              </a:rPr>
              <a:t>States had to take measures into their own hands to deal with the virus, and throughout 2020, West Virginia took steps to lessen COVID-19’s spread.</a:t>
            </a:r>
          </a:p>
          <a:p>
            <a:pPr marL="342900" indent="-342900" eaLnBrk="1" hangingPunct="1">
              <a:spcBef>
                <a:spcPct val="50000"/>
              </a:spcBef>
              <a:buFont typeface="Wingdings" pitchFamily="2" charset="2"/>
              <a:buChar char="Ø"/>
            </a:pPr>
            <a:r>
              <a:rPr lang="en-US" sz="2600" b="0" dirty="0">
                <a:latin typeface="+mn-lt"/>
                <a:ea typeface="+mj-ea"/>
              </a:rPr>
              <a:t>All schools, casinos, bars, courthouses, retail stores, manufacturing, and restaurant dining rooms were shut down in March, and Governor Justice urged citizens to stay home as much as possible.</a:t>
            </a:r>
          </a:p>
          <a:p>
            <a:pPr marL="342900" indent="-342900" eaLnBrk="1" hangingPunct="1">
              <a:spcBef>
                <a:spcPct val="50000"/>
              </a:spcBef>
              <a:buFont typeface="Wingdings" pitchFamily="2" charset="2"/>
              <a:buChar char="Ø"/>
            </a:pPr>
            <a:r>
              <a:rPr lang="en-US" sz="2600" b="0" dirty="0">
                <a:latin typeface="+mn-lt"/>
                <a:ea typeface="+mj-ea"/>
              </a:rPr>
              <a:t>The state also worked hard to process over 150,000 unemployment claims due to the closures.</a:t>
            </a:r>
          </a:p>
          <a:p>
            <a:pPr marL="342900" indent="-342900" eaLnBrk="1" hangingPunct="1">
              <a:spcBef>
                <a:spcPct val="50000"/>
              </a:spcBef>
              <a:buFont typeface="Wingdings" pitchFamily="2" charset="2"/>
              <a:buChar char="Ø"/>
            </a:pPr>
            <a:r>
              <a:rPr lang="en-US" sz="2600" b="0" dirty="0">
                <a:latin typeface="+mn-lt"/>
                <a:ea typeface="+mj-ea"/>
              </a:rPr>
              <a:t>By April, West Virginia was ranked #1 for its response to the pandemic.</a:t>
            </a:r>
          </a:p>
        </p:txBody>
      </p:sp>
      <p:sp>
        <p:nvSpPr>
          <p:cNvPr id="2" name="TextBox 1">
            <a:extLst>
              <a:ext uri="{FF2B5EF4-FFF2-40B4-BE49-F238E27FC236}">
                <a16:creationId xmlns:a16="http://schemas.microsoft.com/office/drawing/2014/main" id="{517DF259-1FAC-40BC-6528-97978071F83C}"/>
              </a:ext>
            </a:extLst>
          </p:cNvPr>
          <p:cNvSpPr txBox="1">
            <a:spLocks noChangeArrowheads="1"/>
          </p:cNvSpPr>
          <p:nvPr/>
        </p:nvSpPr>
        <p:spPr bwMode="auto">
          <a:xfrm>
            <a:off x="571500" y="136525"/>
            <a:ext cx="80010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WEST VIRGINIA’S RESPONSE</a:t>
            </a:r>
            <a:br>
              <a:rPr lang="en-US" sz="4000" b="1" dirty="0">
                <a:latin typeface="+mn-lt"/>
              </a:rPr>
            </a:br>
            <a:r>
              <a:rPr lang="en-US" sz="4000" b="1" dirty="0">
                <a:latin typeface="+mn-lt"/>
              </a:rPr>
              <a:t>TO COVID-19</a:t>
            </a:r>
          </a:p>
        </p:txBody>
      </p:sp>
    </p:spTree>
    <p:extLst>
      <p:ext uri="{BB962C8B-B14F-4D97-AF65-F5344CB8AC3E}">
        <p14:creationId xmlns:p14="http://schemas.microsoft.com/office/powerpoint/2010/main" val="1136341911"/>
      </p:ext>
    </p:extLst>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5B144-CB02-8F08-BEA2-A51D591A0D80}"/>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B2E0A50-A47C-B624-422F-A6D11FDC680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23</a:t>
            </a:fld>
            <a:endParaRPr lang="en-US" altLang="en-US" sz="1200">
              <a:solidFill>
                <a:srgbClr val="898989"/>
              </a:solidFill>
            </a:endParaRPr>
          </a:p>
        </p:txBody>
      </p:sp>
      <p:sp>
        <p:nvSpPr>
          <p:cNvPr id="7" name="TextBox 6">
            <a:extLst>
              <a:ext uri="{FF2B5EF4-FFF2-40B4-BE49-F238E27FC236}">
                <a16:creationId xmlns:a16="http://schemas.microsoft.com/office/drawing/2014/main" id="{CD4F96C8-2D10-E2B7-E7A5-524C523E6F28}"/>
              </a:ext>
            </a:extLst>
          </p:cNvPr>
          <p:cNvSpPr txBox="1">
            <a:spLocks noChangeArrowheads="1"/>
          </p:cNvSpPr>
          <p:nvPr/>
        </p:nvSpPr>
        <p:spPr bwMode="auto">
          <a:xfrm>
            <a:off x="419100" y="381000"/>
            <a:ext cx="8305799" cy="5909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eaLnBrk="1" hangingPunct="1">
              <a:spcBef>
                <a:spcPct val="50000"/>
              </a:spcBef>
              <a:buFont typeface="Wingdings" pitchFamily="2" charset="2"/>
              <a:buChar char="Ø"/>
            </a:pPr>
            <a:r>
              <a:rPr lang="en-US" sz="2800" b="0" dirty="0">
                <a:latin typeface="+mn-lt"/>
                <a:ea typeface="+mj-ea"/>
              </a:rPr>
              <a:t>In the fall, the state used a special map to determine which schools would be opened or closed on a weekly basis, which was based on new daily cases per county.</a:t>
            </a:r>
          </a:p>
          <a:p>
            <a:pPr marL="342900" indent="-342900" eaLnBrk="1" hangingPunct="1">
              <a:spcBef>
                <a:spcPct val="50000"/>
              </a:spcBef>
              <a:buFont typeface="Wingdings" pitchFamily="2" charset="2"/>
              <a:buChar char="Ø"/>
            </a:pPr>
            <a:r>
              <a:rPr lang="en-US" sz="2800" b="0" dirty="0">
                <a:latin typeface="+mn-lt"/>
                <a:ea typeface="+mj-ea"/>
              </a:rPr>
              <a:t>The White House commended Governor Justice and West Virginia’s planning for the Fall 2020 school year.</a:t>
            </a:r>
          </a:p>
          <a:p>
            <a:pPr marL="342900" indent="-342900" eaLnBrk="1" hangingPunct="1">
              <a:spcBef>
                <a:spcPct val="50000"/>
              </a:spcBef>
              <a:buFont typeface="Wingdings" pitchFamily="2" charset="2"/>
              <a:buChar char="Ø"/>
            </a:pPr>
            <a:r>
              <a:rPr lang="en-US" sz="2800" b="0" dirty="0">
                <a:latin typeface="+mn-lt"/>
                <a:ea typeface="+mj-ea"/>
              </a:rPr>
              <a:t>Vaccine deployment in the state began in December 2020, with a priority on deploying it to hospitals and long-term-care facilities first.</a:t>
            </a:r>
          </a:p>
          <a:p>
            <a:pPr marL="342900" indent="-342900" eaLnBrk="1" hangingPunct="1">
              <a:spcBef>
                <a:spcPct val="50000"/>
              </a:spcBef>
              <a:buFont typeface="Wingdings" pitchFamily="2" charset="2"/>
              <a:buChar char="Ø"/>
            </a:pPr>
            <a:r>
              <a:rPr lang="en-US" sz="2800" b="0" dirty="0">
                <a:latin typeface="+mn-lt"/>
                <a:ea typeface="+mj-ea"/>
              </a:rPr>
              <a:t>By January 2021, all public and private pre-K, elementary, and middle schools in the state resumed full-time, in person or hybrid instruction.</a:t>
            </a:r>
          </a:p>
        </p:txBody>
      </p:sp>
    </p:spTree>
    <p:extLst>
      <p:ext uri="{BB962C8B-B14F-4D97-AF65-F5344CB8AC3E}">
        <p14:creationId xmlns:p14="http://schemas.microsoft.com/office/powerpoint/2010/main" val="2858617251"/>
      </p:ext>
    </p:extLst>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F042C-F388-3CBC-6039-35D86D211F60}"/>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13A9B2-5F2A-C944-F70F-90031E5B842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24</a:t>
            </a:fld>
            <a:endParaRPr lang="en-US" altLang="en-US" sz="1200">
              <a:solidFill>
                <a:srgbClr val="898989"/>
              </a:solidFill>
            </a:endParaRPr>
          </a:p>
        </p:txBody>
      </p:sp>
      <p:sp>
        <p:nvSpPr>
          <p:cNvPr id="7" name="TextBox 6">
            <a:extLst>
              <a:ext uri="{FF2B5EF4-FFF2-40B4-BE49-F238E27FC236}">
                <a16:creationId xmlns:a16="http://schemas.microsoft.com/office/drawing/2014/main" id="{19A320B2-3DFE-992C-046C-235701F1AF1C}"/>
              </a:ext>
            </a:extLst>
          </p:cNvPr>
          <p:cNvSpPr txBox="1">
            <a:spLocks noChangeArrowheads="1"/>
          </p:cNvSpPr>
          <p:nvPr/>
        </p:nvSpPr>
        <p:spPr bwMode="auto">
          <a:xfrm>
            <a:off x="419100" y="381000"/>
            <a:ext cx="8305799" cy="5355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eaLnBrk="1" hangingPunct="1">
              <a:spcBef>
                <a:spcPct val="50000"/>
              </a:spcBef>
              <a:buFont typeface="Wingdings" pitchFamily="2" charset="2"/>
              <a:buChar char="Ø"/>
            </a:pPr>
            <a:r>
              <a:rPr lang="en-US" sz="2800" b="0" dirty="0">
                <a:latin typeface="+mn-lt"/>
                <a:ea typeface="+mj-ea"/>
              </a:rPr>
              <a:t>High schools were still required to close if cases were high, but all grades and schools resumed in-person instruction in late March, regardless of case numbers.</a:t>
            </a:r>
          </a:p>
          <a:p>
            <a:pPr marL="342900" indent="-342900" eaLnBrk="1" hangingPunct="1">
              <a:spcBef>
                <a:spcPct val="50000"/>
              </a:spcBef>
              <a:buFont typeface="Wingdings" pitchFamily="2" charset="2"/>
              <a:buChar char="Ø"/>
            </a:pPr>
            <a:r>
              <a:rPr lang="en-US" sz="2800" b="0" dirty="0">
                <a:latin typeface="+mn-lt"/>
                <a:ea typeface="+mj-ea"/>
              </a:rPr>
              <a:t>There was a focus in 2021 to vaccinate citizens of West Virginia to prevent/lessen symptoms of COVID-19, and 2022 saw less severe/deadly variants of the virus because of:</a:t>
            </a:r>
          </a:p>
          <a:p>
            <a:pPr marL="1085850" lvl="1" indent="-342900" eaLnBrk="1" hangingPunct="1">
              <a:spcBef>
                <a:spcPct val="50000"/>
              </a:spcBef>
              <a:buFont typeface="Arial" panose="020B0604020202020204" pitchFamily="34" charset="0"/>
              <a:buChar char="•"/>
            </a:pPr>
            <a:r>
              <a:rPr lang="en-US" sz="2400" b="0" dirty="0">
                <a:latin typeface="+mn-lt"/>
                <a:ea typeface="+mj-ea"/>
              </a:rPr>
              <a:t>vaccine updates that allowed for rapid responses to new strains</a:t>
            </a:r>
          </a:p>
          <a:p>
            <a:pPr marL="1085850" lvl="1" indent="-342900" eaLnBrk="1" hangingPunct="1">
              <a:spcBef>
                <a:spcPct val="50000"/>
              </a:spcBef>
              <a:buFont typeface="Arial" panose="020B0604020202020204" pitchFamily="34" charset="0"/>
              <a:buChar char="•"/>
            </a:pPr>
            <a:r>
              <a:rPr lang="en-US" sz="2400" b="0" dirty="0">
                <a:latin typeface="+mn-lt"/>
                <a:ea typeface="+mj-ea"/>
              </a:rPr>
              <a:t>the development of better treatment methods</a:t>
            </a:r>
          </a:p>
          <a:p>
            <a:pPr marL="1085850" lvl="1" indent="-342900" eaLnBrk="1" hangingPunct="1">
              <a:spcBef>
                <a:spcPct val="50000"/>
              </a:spcBef>
              <a:buFont typeface="Arial" panose="020B0604020202020204" pitchFamily="34" charset="0"/>
              <a:buChar char="•"/>
            </a:pPr>
            <a:r>
              <a:rPr lang="en-US" sz="2400" b="0" dirty="0">
                <a:latin typeface="+mn-lt"/>
                <a:ea typeface="+mj-ea"/>
              </a:rPr>
              <a:t>a growing herd immunity to the virus</a:t>
            </a:r>
          </a:p>
        </p:txBody>
      </p:sp>
    </p:spTree>
    <p:extLst>
      <p:ext uri="{BB962C8B-B14F-4D97-AF65-F5344CB8AC3E}">
        <p14:creationId xmlns:p14="http://schemas.microsoft.com/office/powerpoint/2010/main" val="2944737654"/>
      </p:ext>
    </p:extLst>
  </p:cSld>
  <p:clrMapOvr>
    <a:masterClrMapping/>
  </p:clrMapOvr>
  <p:transition spd="med">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5F162-F42B-24B9-F741-03A7E1BD3DD9}"/>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5D06CA57-5B91-478B-EAB1-F0DF43BDDF7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25</a:t>
            </a:fld>
            <a:endParaRPr lang="en-US" altLang="en-US" sz="1200">
              <a:solidFill>
                <a:srgbClr val="898989"/>
              </a:solidFill>
            </a:endParaRPr>
          </a:p>
        </p:txBody>
      </p:sp>
      <p:sp>
        <p:nvSpPr>
          <p:cNvPr id="6" name="TextBox 1">
            <a:extLst>
              <a:ext uri="{FF2B5EF4-FFF2-40B4-BE49-F238E27FC236}">
                <a16:creationId xmlns:a16="http://schemas.microsoft.com/office/drawing/2014/main" id="{4702513A-8065-DFFC-5707-58F6C82B0415}"/>
              </a:ext>
            </a:extLst>
          </p:cNvPr>
          <p:cNvSpPr txBox="1">
            <a:spLocks noChangeArrowheads="1"/>
          </p:cNvSpPr>
          <p:nvPr/>
        </p:nvSpPr>
        <p:spPr bwMode="auto">
          <a:xfrm>
            <a:off x="424180" y="382293"/>
            <a:ext cx="8305799" cy="692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3900" b="1" dirty="0">
                <a:latin typeface="+mn-lt"/>
              </a:rPr>
              <a:t>REBUILDING THE NATION AFTER COVID</a:t>
            </a:r>
          </a:p>
        </p:txBody>
      </p:sp>
      <p:sp>
        <p:nvSpPr>
          <p:cNvPr id="7" name="TextBox 6">
            <a:extLst>
              <a:ext uri="{FF2B5EF4-FFF2-40B4-BE49-F238E27FC236}">
                <a16:creationId xmlns:a16="http://schemas.microsoft.com/office/drawing/2014/main" id="{2F66A4E7-9833-261D-9FD0-64EC79BC6765}"/>
              </a:ext>
            </a:extLst>
          </p:cNvPr>
          <p:cNvSpPr txBox="1">
            <a:spLocks noChangeArrowheads="1"/>
          </p:cNvSpPr>
          <p:nvPr/>
        </p:nvSpPr>
        <p:spPr bwMode="auto">
          <a:xfrm>
            <a:off x="419100" y="1074790"/>
            <a:ext cx="8305799" cy="5547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2400" b="0" dirty="0">
                <a:latin typeface="+mn-lt"/>
              </a:rPr>
              <a:t>President Joe Biden, who was sworn into office in 2021, declared the end of the COVID-19 health emergency on May 11, 2023.</a:t>
            </a:r>
          </a:p>
          <a:p>
            <a:pPr marL="342900" indent="-342900">
              <a:spcBef>
                <a:spcPts val="1680"/>
              </a:spcBef>
              <a:buFont typeface="Wingdings" pitchFamily="2" charset="2"/>
              <a:buChar char="Ø"/>
            </a:pPr>
            <a:r>
              <a:rPr lang="en-US" sz="2400" b="0" dirty="0">
                <a:latin typeface="+mn-lt"/>
              </a:rPr>
              <a:t>President Biden’s “Build Back Better” agenda brought billions of federal dollars, created jobs, and updated infrastructure in our state.</a:t>
            </a:r>
          </a:p>
          <a:p>
            <a:pPr marL="342900" indent="-342900">
              <a:spcBef>
                <a:spcPts val="1680"/>
              </a:spcBef>
              <a:buFont typeface="Wingdings" pitchFamily="2" charset="2"/>
              <a:buChar char="Ø"/>
            </a:pPr>
            <a:r>
              <a:rPr lang="en-US" sz="2400" b="0" dirty="0">
                <a:latin typeface="+mn-lt"/>
              </a:rPr>
              <a:t>The American Rescue Plan was a relief bill that gave the state $4 billion of assistance to rebuild after the health and economic crises.</a:t>
            </a:r>
          </a:p>
          <a:p>
            <a:pPr marL="342900" indent="-342900">
              <a:spcBef>
                <a:spcPts val="1680"/>
              </a:spcBef>
              <a:buFont typeface="Wingdings" pitchFamily="2" charset="2"/>
              <a:buChar char="Ø"/>
            </a:pPr>
            <a:r>
              <a:rPr lang="en-US" sz="2400" b="0" dirty="0">
                <a:latin typeface="+mn-lt"/>
              </a:rPr>
              <a:t>The Infrastructure Investment and Jobs Act granted our state $9.5 billion to work on roads and bridges, water infrastructure, Internet access, public transit, clean buses, electric-vehicle charging, and clean energy and power.</a:t>
            </a:r>
          </a:p>
        </p:txBody>
      </p:sp>
    </p:spTree>
    <p:extLst>
      <p:ext uri="{BB962C8B-B14F-4D97-AF65-F5344CB8AC3E}">
        <p14:creationId xmlns:p14="http://schemas.microsoft.com/office/powerpoint/2010/main" val="3604341791"/>
      </p:ext>
    </p:extLst>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A40BD-0CF3-6517-C9B0-87BC0C1081F2}"/>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455CAAC1-0443-EEAC-A63D-CF80704193C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26</a:t>
            </a:fld>
            <a:endParaRPr lang="en-US" altLang="en-US" sz="1200">
              <a:solidFill>
                <a:srgbClr val="898989"/>
              </a:solidFill>
            </a:endParaRPr>
          </a:p>
        </p:txBody>
      </p:sp>
      <p:sp>
        <p:nvSpPr>
          <p:cNvPr id="6" name="TextBox 1">
            <a:extLst>
              <a:ext uri="{FF2B5EF4-FFF2-40B4-BE49-F238E27FC236}">
                <a16:creationId xmlns:a16="http://schemas.microsoft.com/office/drawing/2014/main" id="{09696230-9885-3C0C-D99A-6341D54AC2C2}"/>
              </a:ext>
            </a:extLst>
          </p:cNvPr>
          <p:cNvSpPr txBox="1">
            <a:spLocks noChangeArrowheads="1"/>
          </p:cNvSpPr>
          <p:nvPr/>
        </p:nvSpPr>
        <p:spPr bwMode="auto">
          <a:xfrm>
            <a:off x="424180" y="382293"/>
            <a:ext cx="830579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Roads and Bridges</a:t>
            </a:r>
          </a:p>
        </p:txBody>
      </p:sp>
      <p:sp>
        <p:nvSpPr>
          <p:cNvPr id="7" name="TextBox 6">
            <a:extLst>
              <a:ext uri="{FF2B5EF4-FFF2-40B4-BE49-F238E27FC236}">
                <a16:creationId xmlns:a16="http://schemas.microsoft.com/office/drawing/2014/main" id="{14A48D1E-15C6-6C1A-B746-5ABE8704606B}"/>
              </a:ext>
            </a:extLst>
          </p:cNvPr>
          <p:cNvSpPr txBox="1">
            <a:spLocks noChangeArrowheads="1"/>
          </p:cNvSpPr>
          <p:nvPr/>
        </p:nvSpPr>
        <p:spPr bwMode="auto">
          <a:xfrm>
            <a:off x="419100" y="1090179"/>
            <a:ext cx="8305799" cy="34830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2400" b="0" dirty="0">
                <a:latin typeface="+mn-lt"/>
              </a:rPr>
              <a:t>West Virginia received $2.4 billion for its roads, bridges, roadway safety, and other major projects from the Infrastructure Investment and Jobs Act.</a:t>
            </a:r>
          </a:p>
          <a:p>
            <a:pPr marL="342900" indent="-342900">
              <a:spcBef>
                <a:spcPts val="1680"/>
              </a:spcBef>
              <a:buFont typeface="Wingdings" pitchFamily="2" charset="2"/>
              <a:buChar char="Ø"/>
            </a:pPr>
            <a:r>
              <a:rPr lang="en-US" sz="2400" b="0" dirty="0">
                <a:latin typeface="+mn-lt"/>
              </a:rPr>
              <a:t>The US Department of Transportation (DOT) also awarded the West Virginia DOT $16.2 million to expand transportation options and access in downtown Wheeling.</a:t>
            </a:r>
          </a:p>
          <a:p>
            <a:pPr marL="342900" indent="-342900">
              <a:spcBef>
                <a:spcPts val="1680"/>
              </a:spcBef>
              <a:buFont typeface="Wingdings" pitchFamily="2" charset="2"/>
              <a:buChar char="Ø"/>
            </a:pPr>
            <a:r>
              <a:rPr lang="en-US" sz="2400" b="0" dirty="0">
                <a:latin typeface="+mn-lt"/>
              </a:rPr>
              <a:t>The West Virginia DOT was also awarded $88 million for the Market Street Bridge Replacement Project. </a:t>
            </a:r>
          </a:p>
        </p:txBody>
      </p:sp>
      <p:pic>
        <p:nvPicPr>
          <p:cNvPr id="2" name="Picture 1">
            <a:extLst>
              <a:ext uri="{FF2B5EF4-FFF2-40B4-BE49-F238E27FC236}">
                <a16:creationId xmlns:a16="http://schemas.microsoft.com/office/drawing/2014/main" id="{9E4DADC9-C663-73B6-6507-7560E0285537}"/>
              </a:ext>
            </a:extLst>
          </p:cNvPr>
          <p:cNvPicPr>
            <a:picLocks noChangeAspect="1"/>
          </p:cNvPicPr>
          <p:nvPr/>
        </p:nvPicPr>
        <p:blipFill>
          <a:blip r:embed="rId3"/>
          <a:stretch>
            <a:fillRect/>
          </a:stretch>
        </p:blipFill>
        <p:spPr>
          <a:xfrm>
            <a:off x="1327148" y="4573184"/>
            <a:ext cx="6489701" cy="2302007"/>
          </a:xfrm>
          <a:prstGeom prst="rect">
            <a:avLst/>
          </a:prstGeom>
        </p:spPr>
      </p:pic>
    </p:spTree>
    <p:extLst>
      <p:ext uri="{BB962C8B-B14F-4D97-AF65-F5344CB8AC3E}">
        <p14:creationId xmlns:p14="http://schemas.microsoft.com/office/powerpoint/2010/main" val="3347734097"/>
      </p:ext>
    </p:extLst>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B6CED-36FF-4D96-AD72-3C7B94455DA9}"/>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48DE740A-1355-632D-A112-263D4A3BDBE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27</a:t>
            </a:fld>
            <a:endParaRPr lang="en-US" altLang="en-US" sz="1200">
              <a:solidFill>
                <a:srgbClr val="898989"/>
              </a:solidFill>
            </a:endParaRPr>
          </a:p>
        </p:txBody>
      </p:sp>
      <p:sp>
        <p:nvSpPr>
          <p:cNvPr id="6" name="TextBox 1">
            <a:extLst>
              <a:ext uri="{FF2B5EF4-FFF2-40B4-BE49-F238E27FC236}">
                <a16:creationId xmlns:a16="http://schemas.microsoft.com/office/drawing/2014/main" id="{08957D76-68B4-F151-8A44-20616B1A7C27}"/>
              </a:ext>
            </a:extLst>
          </p:cNvPr>
          <p:cNvSpPr txBox="1">
            <a:spLocks noChangeArrowheads="1"/>
          </p:cNvSpPr>
          <p:nvPr/>
        </p:nvSpPr>
        <p:spPr bwMode="auto">
          <a:xfrm>
            <a:off x="424180" y="382293"/>
            <a:ext cx="830579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Water Infrastructure</a:t>
            </a:r>
          </a:p>
        </p:txBody>
      </p:sp>
      <p:sp>
        <p:nvSpPr>
          <p:cNvPr id="7" name="TextBox 6">
            <a:extLst>
              <a:ext uri="{FF2B5EF4-FFF2-40B4-BE49-F238E27FC236}">
                <a16:creationId xmlns:a16="http://schemas.microsoft.com/office/drawing/2014/main" id="{9B61C932-F8D7-C61C-A484-DEE2C6769E43}"/>
              </a:ext>
            </a:extLst>
          </p:cNvPr>
          <p:cNvSpPr txBox="1">
            <a:spLocks noChangeArrowheads="1"/>
          </p:cNvSpPr>
          <p:nvPr/>
        </p:nvSpPr>
        <p:spPr bwMode="auto">
          <a:xfrm>
            <a:off x="419100" y="1090179"/>
            <a:ext cx="8305799" cy="44396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3200" b="0" dirty="0">
                <a:latin typeface="+mn-lt"/>
              </a:rPr>
              <a:t>Lead pipes and dangerous PFAS chemicals have been a major concern for the state.</a:t>
            </a:r>
          </a:p>
          <a:p>
            <a:pPr marL="342900" indent="-342900">
              <a:spcBef>
                <a:spcPts val="1680"/>
              </a:spcBef>
              <a:buFont typeface="Wingdings" pitchFamily="2" charset="2"/>
              <a:buChar char="Ø"/>
            </a:pPr>
            <a:r>
              <a:rPr lang="en-US" sz="3200" b="0" dirty="0">
                <a:latin typeface="+mn-lt"/>
              </a:rPr>
              <a:t>The state was granted $267 million to put towards this project.</a:t>
            </a:r>
          </a:p>
          <a:p>
            <a:pPr marL="1085850" lvl="1" indent="-342900">
              <a:spcBef>
                <a:spcPts val="1680"/>
              </a:spcBef>
              <a:buFont typeface="Arial" panose="020B0604020202020204" pitchFamily="34" charset="0"/>
              <a:buChar char="•"/>
            </a:pPr>
            <a:r>
              <a:rPr lang="en-US" sz="2800" b="0" dirty="0">
                <a:latin typeface="+mn-lt"/>
              </a:rPr>
              <a:t>$57 million is going toward lead pipe and service line replacement</a:t>
            </a:r>
          </a:p>
          <a:p>
            <a:pPr marL="1085850" lvl="1" indent="-342900">
              <a:spcBef>
                <a:spcPts val="1680"/>
              </a:spcBef>
              <a:buFont typeface="Arial" panose="020B0604020202020204" pitchFamily="34" charset="0"/>
              <a:buChar char="•"/>
            </a:pPr>
            <a:r>
              <a:rPr lang="en-US" sz="2800" b="0" dirty="0">
                <a:latin typeface="+mn-lt"/>
              </a:rPr>
              <a:t>$62 million is for safe drinking water investments</a:t>
            </a:r>
          </a:p>
        </p:txBody>
      </p:sp>
    </p:spTree>
    <p:extLst>
      <p:ext uri="{BB962C8B-B14F-4D97-AF65-F5344CB8AC3E}">
        <p14:creationId xmlns:p14="http://schemas.microsoft.com/office/powerpoint/2010/main" val="566280817"/>
      </p:ext>
    </p:extLst>
  </p:cSld>
  <p:clrMapOvr>
    <a:masterClrMapping/>
  </p:clrMapOvr>
  <p:transition spd="med">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82379-F1A5-EDA3-0D17-7033EBB589BB}"/>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EB32D9D2-E1DC-DED5-7D75-754A2949D19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28</a:t>
            </a:fld>
            <a:endParaRPr lang="en-US" altLang="en-US" sz="1200">
              <a:solidFill>
                <a:srgbClr val="898989"/>
              </a:solidFill>
            </a:endParaRPr>
          </a:p>
        </p:txBody>
      </p:sp>
      <p:sp>
        <p:nvSpPr>
          <p:cNvPr id="6" name="TextBox 1">
            <a:extLst>
              <a:ext uri="{FF2B5EF4-FFF2-40B4-BE49-F238E27FC236}">
                <a16:creationId xmlns:a16="http://schemas.microsoft.com/office/drawing/2014/main" id="{C3322C20-6897-15B4-177C-5366EAD75980}"/>
              </a:ext>
            </a:extLst>
          </p:cNvPr>
          <p:cNvSpPr txBox="1">
            <a:spLocks noChangeArrowheads="1"/>
          </p:cNvSpPr>
          <p:nvPr/>
        </p:nvSpPr>
        <p:spPr bwMode="auto">
          <a:xfrm>
            <a:off x="424180" y="382293"/>
            <a:ext cx="830579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Internet Access</a:t>
            </a:r>
          </a:p>
        </p:txBody>
      </p:sp>
      <p:sp>
        <p:nvSpPr>
          <p:cNvPr id="7" name="TextBox 6">
            <a:extLst>
              <a:ext uri="{FF2B5EF4-FFF2-40B4-BE49-F238E27FC236}">
                <a16:creationId xmlns:a16="http://schemas.microsoft.com/office/drawing/2014/main" id="{A94F1C13-0C27-8ED8-9090-B8D307CC7BED}"/>
              </a:ext>
            </a:extLst>
          </p:cNvPr>
          <p:cNvSpPr txBox="1">
            <a:spLocks noChangeArrowheads="1"/>
          </p:cNvSpPr>
          <p:nvPr/>
        </p:nvSpPr>
        <p:spPr bwMode="auto">
          <a:xfrm>
            <a:off x="419100" y="1090179"/>
            <a:ext cx="8305799" cy="4188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2800" b="0" dirty="0">
                <a:latin typeface="+mn-lt"/>
              </a:rPr>
              <a:t>High-speed Internet is required</a:t>
            </a:r>
            <a:br>
              <a:rPr lang="en-US" sz="2800" b="0" dirty="0">
                <a:latin typeface="+mn-lt"/>
              </a:rPr>
            </a:br>
            <a:r>
              <a:rPr lang="en-US" sz="2800" b="0" dirty="0">
                <a:latin typeface="+mn-lt"/>
              </a:rPr>
              <a:t>for people to do their jobs, do</a:t>
            </a:r>
            <a:br>
              <a:rPr lang="en-US" sz="2800" b="0" dirty="0">
                <a:latin typeface="+mn-lt"/>
              </a:rPr>
            </a:br>
            <a:r>
              <a:rPr lang="en-US" sz="2800" b="0" dirty="0">
                <a:latin typeface="+mn-lt"/>
              </a:rPr>
              <a:t>schoolwork, access healthcare,</a:t>
            </a:r>
            <a:br>
              <a:rPr lang="en-US" sz="2800" b="0" dirty="0">
                <a:latin typeface="+mn-lt"/>
              </a:rPr>
            </a:br>
            <a:r>
              <a:rPr lang="en-US" sz="2800" b="0" dirty="0">
                <a:latin typeface="+mn-lt"/>
              </a:rPr>
              <a:t>and stay connected, but many</a:t>
            </a:r>
            <a:br>
              <a:rPr lang="en-US" sz="2800" b="0" dirty="0">
                <a:latin typeface="+mn-lt"/>
              </a:rPr>
            </a:br>
            <a:r>
              <a:rPr lang="en-US" sz="2800" b="0" dirty="0">
                <a:latin typeface="+mn-lt"/>
              </a:rPr>
              <a:t>just don’t have access to it.</a:t>
            </a:r>
          </a:p>
          <a:p>
            <a:pPr marL="342900" indent="-342900">
              <a:spcBef>
                <a:spcPts val="1680"/>
              </a:spcBef>
              <a:buFont typeface="Wingdings" pitchFamily="2" charset="2"/>
              <a:buChar char="Ø"/>
            </a:pPr>
            <a:r>
              <a:rPr lang="en-US" sz="2800" b="0" dirty="0">
                <a:latin typeface="+mn-lt"/>
              </a:rPr>
              <a:t>West Virginia was granted $65</a:t>
            </a:r>
            <a:br>
              <a:rPr lang="en-US" sz="2800" b="0" dirty="0">
                <a:latin typeface="+mn-lt"/>
              </a:rPr>
            </a:br>
            <a:r>
              <a:rPr lang="en-US" sz="2800" b="0" dirty="0">
                <a:latin typeface="+mn-lt"/>
              </a:rPr>
              <a:t>billion to provide affordable,</a:t>
            </a:r>
            <a:br>
              <a:rPr lang="en-US" sz="2800" b="0" dirty="0">
                <a:latin typeface="+mn-lt"/>
              </a:rPr>
            </a:br>
            <a:r>
              <a:rPr lang="en-US" sz="2800" b="0" dirty="0">
                <a:latin typeface="+mn-lt"/>
              </a:rPr>
              <a:t>high-speed Internet throughout</a:t>
            </a:r>
            <a:br>
              <a:rPr lang="en-US" sz="2800" b="0" dirty="0">
                <a:latin typeface="+mn-lt"/>
              </a:rPr>
            </a:br>
            <a:r>
              <a:rPr lang="en-US" sz="2800" b="0" dirty="0">
                <a:latin typeface="+mn-lt"/>
              </a:rPr>
              <a:t>the state.</a:t>
            </a:r>
          </a:p>
        </p:txBody>
      </p:sp>
      <p:pic>
        <p:nvPicPr>
          <p:cNvPr id="2" name="Picture 1">
            <a:extLst>
              <a:ext uri="{FF2B5EF4-FFF2-40B4-BE49-F238E27FC236}">
                <a16:creationId xmlns:a16="http://schemas.microsoft.com/office/drawing/2014/main" id="{B7763F51-C54C-AAF4-24F7-44E84C2F6A26}"/>
              </a:ext>
            </a:extLst>
          </p:cNvPr>
          <p:cNvPicPr>
            <a:picLocks noChangeAspect="1"/>
          </p:cNvPicPr>
          <p:nvPr/>
        </p:nvPicPr>
        <p:blipFill>
          <a:blip r:embed="rId3"/>
          <a:srcRect l="26910" t="11394"/>
          <a:stretch>
            <a:fillRect/>
          </a:stretch>
        </p:blipFill>
        <p:spPr>
          <a:xfrm>
            <a:off x="5669174" y="1219200"/>
            <a:ext cx="3246226" cy="4375900"/>
          </a:xfrm>
          <a:prstGeom prst="rect">
            <a:avLst/>
          </a:prstGeom>
        </p:spPr>
      </p:pic>
    </p:spTree>
    <p:extLst>
      <p:ext uri="{BB962C8B-B14F-4D97-AF65-F5344CB8AC3E}">
        <p14:creationId xmlns:p14="http://schemas.microsoft.com/office/powerpoint/2010/main" val="2444741169"/>
      </p:ext>
    </p:extLst>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15E36-4A04-9B93-2776-A2AFB5216BEC}"/>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B5363730-24C1-440C-BF92-25ED9890330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29</a:t>
            </a:fld>
            <a:endParaRPr lang="en-US" altLang="en-US" sz="1200">
              <a:solidFill>
                <a:srgbClr val="898989"/>
              </a:solidFill>
            </a:endParaRPr>
          </a:p>
        </p:txBody>
      </p:sp>
      <p:sp>
        <p:nvSpPr>
          <p:cNvPr id="6" name="TextBox 1">
            <a:extLst>
              <a:ext uri="{FF2B5EF4-FFF2-40B4-BE49-F238E27FC236}">
                <a16:creationId xmlns:a16="http://schemas.microsoft.com/office/drawing/2014/main" id="{F3FD9878-FA04-54DE-EC50-F0EA87FD7FE2}"/>
              </a:ext>
            </a:extLst>
          </p:cNvPr>
          <p:cNvSpPr txBox="1">
            <a:spLocks noChangeArrowheads="1"/>
          </p:cNvSpPr>
          <p:nvPr/>
        </p:nvSpPr>
        <p:spPr bwMode="auto">
          <a:xfrm>
            <a:off x="424180" y="382293"/>
            <a:ext cx="830579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a:latin typeface="+mn-lt"/>
              </a:rPr>
              <a:t>Public Transit</a:t>
            </a:r>
            <a:endParaRPr lang="en-US" sz="4000" b="1" dirty="0">
              <a:latin typeface="+mn-lt"/>
            </a:endParaRPr>
          </a:p>
        </p:txBody>
      </p:sp>
      <p:sp>
        <p:nvSpPr>
          <p:cNvPr id="7" name="TextBox 6">
            <a:extLst>
              <a:ext uri="{FF2B5EF4-FFF2-40B4-BE49-F238E27FC236}">
                <a16:creationId xmlns:a16="http://schemas.microsoft.com/office/drawing/2014/main" id="{3AFDD622-1955-CF36-2C4E-93720D41B53A}"/>
              </a:ext>
            </a:extLst>
          </p:cNvPr>
          <p:cNvSpPr txBox="1">
            <a:spLocks noChangeArrowheads="1"/>
          </p:cNvSpPr>
          <p:nvPr/>
        </p:nvSpPr>
        <p:spPr bwMode="auto">
          <a:xfrm>
            <a:off x="419100" y="1090179"/>
            <a:ext cx="8305799" cy="2464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2800" b="0" dirty="0">
                <a:latin typeface="+mn-lt"/>
              </a:rPr>
              <a:t>West Virginia is set to receive approximately $195 million over the next 5 years to expand transportation options and attract more commuters.</a:t>
            </a:r>
          </a:p>
          <a:p>
            <a:pPr marL="342900" indent="-342900">
              <a:spcBef>
                <a:spcPts val="1680"/>
              </a:spcBef>
              <a:buFont typeface="Wingdings" pitchFamily="2" charset="2"/>
              <a:buChar char="Ø"/>
            </a:pPr>
            <a:r>
              <a:rPr lang="en-US" sz="2800" b="0" dirty="0">
                <a:latin typeface="+mn-lt"/>
              </a:rPr>
              <a:t>As of now, 34% of transit vehicles in the state are past their useful life.</a:t>
            </a:r>
          </a:p>
        </p:txBody>
      </p:sp>
      <p:pic>
        <p:nvPicPr>
          <p:cNvPr id="5124" name="Picture 4" descr="Shot of a blue and gold WV personal transit going by on the tracks. ">
            <a:extLst>
              <a:ext uri="{FF2B5EF4-FFF2-40B4-BE49-F238E27FC236}">
                <a16:creationId xmlns:a16="http://schemas.microsoft.com/office/drawing/2014/main" id="{BA115BD0-4D25-BEE7-44EA-707B2763E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166" t="23246" r="7501" b="20000"/>
          <a:stretch>
            <a:fillRect/>
          </a:stretch>
        </p:blipFill>
        <p:spPr bwMode="auto">
          <a:xfrm>
            <a:off x="1562099" y="3752100"/>
            <a:ext cx="6019801" cy="310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684237"/>
      </p:ext>
    </p:extLst>
  </p:cSld>
  <p:clrMapOvr>
    <a:masterClrMapping/>
  </p:clrMapOvr>
  <p:transition spd="med">
    <p:wipe dir="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a:xfrm>
            <a:off x="457200" y="1866900"/>
            <a:ext cx="8229600" cy="3124200"/>
          </a:xfrm>
        </p:spPr>
        <p:txBody>
          <a:bodyPr>
            <a:normAutofit/>
          </a:bodyPr>
          <a:lstStyle/>
          <a:p>
            <a:pPr eaLnBrk="1" hangingPunct="1">
              <a:defRPr/>
            </a:pPr>
            <a:r>
              <a:rPr lang="en-US" altLang="en-US" sz="6000" dirty="0">
                <a:effectLst>
                  <a:outerShdw blurRad="38100" dist="38100" dir="2700000" algn="tl">
                    <a:srgbClr val="C0C0C0"/>
                  </a:outerShdw>
                </a:effectLst>
                <a:ea typeface="ＭＳ Ｐゴシック" panose="020B0600070205080204" pitchFamily="34" charset="-128"/>
              </a:rPr>
              <a:t>Section 1:</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Twenty-first-Century Lifestyles</a:t>
            </a: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3</a:t>
            </a:fld>
            <a:endParaRPr lang="en-US" altLang="en-US" sz="1200">
              <a:solidFill>
                <a:srgbClr val="898989"/>
              </a:solidFill>
            </a:endParaRPr>
          </a:p>
        </p:txBody>
      </p:sp>
    </p:spTree>
  </p:cSld>
  <p:clrMapOvr>
    <a:masterClrMapping/>
  </p:clrMapOvr>
  <p:transition spd="med">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9627F-C77D-39A3-D3FF-B86F7509A1E8}"/>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A8EA4808-9798-0B31-25BC-97999E5F418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30</a:t>
            </a:fld>
            <a:endParaRPr lang="en-US" altLang="en-US" sz="1200">
              <a:solidFill>
                <a:srgbClr val="898989"/>
              </a:solidFill>
            </a:endParaRPr>
          </a:p>
        </p:txBody>
      </p:sp>
      <p:sp>
        <p:nvSpPr>
          <p:cNvPr id="6" name="TextBox 1">
            <a:extLst>
              <a:ext uri="{FF2B5EF4-FFF2-40B4-BE49-F238E27FC236}">
                <a16:creationId xmlns:a16="http://schemas.microsoft.com/office/drawing/2014/main" id="{7BEDE54F-FA74-9BC8-AE7D-7E3FE0D40F04}"/>
              </a:ext>
            </a:extLst>
          </p:cNvPr>
          <p:cNvSpPr txBox="1">
            <a:spLocks noChangeArrowheads="1"/>
          </p:cNvSpPr>
          <p:nvPr/>
        </p:nvSpPr>
        <p:spPr bwMode="auto">
          <a:xfrm>
            <a:off x="424180" y="382293"/>
            <a:ext cx="830579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Clean Buses</a:t>
            </a:r>
          </a:p>
        </p:txBody>
      </p:sp>
      <p:sp>
        <p:nvSpPr>
          <p:cNvPr id="7" name="TextBox 6">
            <a:extLst>
              <a:ext uri="{FF2B5EF4-FFF2-40B4-BE49-F238E27FC236}">
                <a16:creationId xmlns:a16="http://schemas.microsoft.com/office/drawing/2014/main" id="{435A9567-74B0-1DDB-9BE2-F98025803FDD}"/>
              </a:ext>
            </a:extLst>
          </p:cNvPr>
          <p:cNvSpPr txBox="1">
            <a:spLocks noChangeArrowheads="1"/>
          </p:cNvSpPr>
          <p:nvPr/>
        </p:nvSpPr>
        <p:spPr bwMode="auto">
          <a:xfrm>
            <a:off x="419100" y="1090179"/>
            <a:ext cx="8305799" cy="2710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2600" b="0" dirty="0">
                <a:latin typeface="+mn-lt"/>
              </a:rPr>
              <a:t>The state was given $10 billion for low- or zero-emission public transit and school buses, which would promote cleaner air, reduce health risks, and reduce greenhouse emissions.</a:t>
            </a:r>
          </a:p>
          <a:p>
            <a:pPr marL="342900" indent="-342900">
              <a:spcBef>
                <a:spcPts val="1680"/>
              </a:spcBef>
              <a:buFont typeface="Wingdings" pitchFamily="2" charset="2"/>
              <a:buChar char="Ø"/>
            </a:pPr>
            <a:r>
              <a:rPr lang="en-US" sz="2600" b="0" dirty="0">
                <a:latin typeface="+mn-lt"/>
              </a:rPr>
              <a:t>The state has been awarded $20.5 million through the EPA’s Clean School Bus Program.</a:t>
            </a:r>
          </a:p>
        </p:txBody>
      </p:sp>
      <p:pic>
        <p:nvPicPr>
          <p:cNvPr id="2" name="Picture 2">
            <a:extLst>
              <a:ext uri="{FF2B5EF4-FFF2-40B4-BE49-F238E27FC236}">
                <a16:creationId xmlns:a16="http://schemas.microsoft.com/office/drawing/2014/main" id="{6F8ADA3C-1F7C-C2DE-255B-3073EEA43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42" t="34006" r="11042" b="8301"/>
          <a:stretch>
            <a:fillRect/>
          </a:stretch>
        </p:blipFill>
        <p:spPr bwMode="auto">
          <a:xfrm>
            <a:off x="1720082" y="3801178"/>
            <a:ext cx="5703836" cy="3056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62537"/>
      </p:ext>
    </p:extLst>
  </p:cSld>
  <p:clrMapOvr>
    <a:masterClrMapping/>
  </p:clrMapOvr>
  <p:transition spd="med">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F5223-410F-75F7-409D-A82860589FF1}"/>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BFA69E58-82C5-85AC-B38B-C872FA8F684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31</a:t>
            </a:fld>
            <a:endParaRPr lang="en-US" altLang="en-US" sz="1200">
              <a:solidFill>
                <a:srgbClr val="898989"/>
              </a:solidFill>
            </a:endParaRPr>
          </a:p>
        </p:txBody>
      </p:sp>
      <p:sp>
        <p:nvSpPr>
          <p:cNvPr id="6" name="TextBox 1">
            <a:extLst>
              <a:ext uri="{FF2B5EF4-FFF2-40B4-BE49-F238E27FC236}">
                <a16:creationId xmlns:a16="http://schemas.microsoft.com/office/drawing/2014/main" id="{62268B02-FFB2-A95E-C0A1-6CEEA6EF319B}"/>
              </a:ext>
            </a:extLst>
          </p:cNvPr>
          <p:cNvSpPr txBox="1">
            <a:spLocks noChangeArrowheads="1"/>
          </p:cNvSpPr>
          <p:nvPr/>
        </p:nvSpPr>
        <p:spPr bwMode="auto">
          <a:xfrm>
            <a:off x="424180" y="382293"/>
            <a:ext cx="830579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Electric Vehicle Charging</a:t>
            </a:r>
          </a:p>
        </p:txBody>
      </p:sp>
      <p:sp>
        <p:nvSpPr>
          <p:cNvPr id="7" name="TextBox 6">
            <a:extLst>
              <a:ext uri="{FF2B5EF4-FFF2-40B4-BE49-F238E27FC236}">
                <a16:creationId xmlns:a16="http://schemas.microsoft.com/office/drawing/2014/main" id="{79CAD8D7-C8D2-4930-2492-7E3E48570935}"/>
              </a:ext>
            </a:extLst>
          </p:cNvPr>
          <p:cNvSpPr txBox="1">
            <a:spLocks noChangeArrowheads="1"/>
          </p:cNvSpPr>
          <p:nvPr/>
        </p:nvSpPr>
        <p:spPr bwMode="auto">
          <a:xfrm>
            <a:off x="419100" y="1090179"/>
            <a:ext cx="6019987" cy="3757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2800" b="0" dirty="0">
                <a:latin typeface="+mn-lt"/>
              </a:rPr>
              <a:t>$7.5 billion was invested to build a national network of electric vehicle (EV) chargers in the US.</a:t>
            </a:r>
          </a:p>
          <a:p>
            <a:pPr marL="342900" indent="-342900">
              <a:spcBef>
                <a:spcPts val="1680"/>
              </a:spcBef>
              <a:buFont typeface="Wingdings" pitchFamily="2" charset="2"/>
              <a:buChar char="Ø"/>
            </a:pPr>
            <a:r>
              <a:rPr lang="en-US" sz="2800" b="0" dirty="0">
                <a:latin typeface="+mn-lt"/>
              </a:rPr>
              <a:t>West Virginia is expected to receive about $46 million from the National Electric Vehicle Infrastructure Program to expand electric vehicle charging.</a:t>
            </a:r>
          </a:p>
        </p:txBody>
      </p:sp>
      <p:pic>
        <p:nvPicPr>
          <p:cNvPr id="2" name="Picture 1">
            <a:extLst>
              <a:ext uri="{FF2B5EF4-FFF2-40B4-BE49-F238E27FC236}">
                <a16:creationId xmlns:a16="http://schemas.microsoft.com/office/drawing/2014/main" id="{F96FD024-7404-D015-18F1-D8C547F96B98}"/>
              </a:ext>
            </a:extLst>
          </p:cNvPr>
          <p:cNvPicPr>
            <a:picLocks noChangeAspect="1"/>
          </p:cNvPicPr>
          <p:nvPr/>
        </p:nvPicPr>
        <p:blipFill>
          <a:blip r:embed="rId3"/>
          <a:srcRect l="16439" t="4692" r="23286" b="53"/>
          <a:stretch>
            <a:fillRect/>
          </a:stretch>
        </p:blipFill>
        <p:spPr>
          <a:xfrm>
            <a:off x="6439087" y="1280160"/>
            <a:ext cx="2361825" cy="4358640"/>
          </a:xfrm>
          <a:prstGeom prst="rect">
            <a:avLst/>
          </a:prstGeom>
        </p:spPr>
      </p:pic>
    </p:spTree>
    <p:extLst>
      <p:ext uri="{BB962C8B-B14F-4D97-AF65-F5344CB8AC3E}">
        <p14:creationId xmlns:p14="http://schemas.microsoft.com/office/powerpoint/2010/main" val="3607336327"/>
      </p:ext>
    </p:extLst>
  </p:cSld>
  <p:clrMapOvr>
    <a:masterClrMapping/>
  </p:clrMapOvr>
  <p:transition spd="med">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77DC2-4705-F1EE-CA9F-3CDD9C799862}"/>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D8D2B0E8-5F3B-5A78-F6BC-29A5128D1BD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32</a:t>
            </a:fld>
            <a:endParaRPr lang="en-US" altLang="en-US" sz="1200">
              <a:solidFill>
                <a:srgbClr val="898989"/>
              </a:solidFill>
            </a:endParaRPr>
          </a:p>
        </p:txBody>
      </p:sp>
      <p:sp>
        <p:nvSpPr>
          <p:cNvPr id="6" name="TextBox 1">
            <a:extLst>
              <a:ext uri="{FF2B5EF4-FFF2-40B4-BE49-F238E27FC236}">
                <a16:creationId xmlns:a16="http://schemas.microsoft.com/office/drawing/2014/main" id="{DE3A1604-435F-4D68-B507-85339B090698}"/>
              </a:ext>
            </a:extLst>
          </p:cNvPr>
          <p:cNvSpPr txBox="1">
            <a:spLocks noChangeArrowheads="1"/>
          </p:cNvSpPr>
          <p:nvPr/>
        </p:nvSpPr>
        <p:spPr bwMode="auto">
          <a:xfrm>
            <a:off x="424180" y="382293"/>
            <a:ext cx="830579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Clean Energy and Power</a:t>
            </a:r>
          </a:p>
        </p:txBody>
      </p:sp>
      <p:sp>
        <p:nvSpPr>
          <p:cNvPr id="7" name="TextBox 6">
            <a:extLst>
              <a:ext uri="{FF2B5EF4-FFF2-40B4-BE49-F238E27FC236}">
                <a16:creationId xmlns:a16="http://schemas.microsoft.com/office/drawing/2014/main" id="{05312B45-DA1D-323D-4285-522EB8A6A414}"/>
              </a:ext>
            </a:extLst>
          </p:cNvPr>
          <p:cNvSpPr txBox="1">
            <a:spLocks noChangeArrowheads="1"/>
          </p:cNvSpPr>
          <p:nvPr/>
        </p:nvSpPr>
        <p:spPr bwMode="auto">
          <a:xfrm>
            <a:off x="3860800" y="1090179"/>
            <a:ext cx="4864099" cy="5329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457200" indent="-457200">
              <a:spcBef>
                <a:spcPts val="1680"/>
              </a:spcBef>
              <a:buFont typeface="Wingdings" pitchFamily="2" charset="2"/>
              <a:buChar char="Ø"/>
            </a:pPr>
            <a:r>
              <a:rPr lang="en-US" sz="2400" b="0" dirty="0">
                <a:latin typeface="+mn-lt"/>
              </a:rPr>
              <a:t>There are plans to upgrade the power infrastructure by making the grid more resilient to outages and building thousands of miles of transmission lines to deliver clean, affordable electricity.</a:t>
            </a:r>
          </a:p>
          <a:p>
            <a:pPr marL="457200" indent="-457200">
              <a:spcBef>
                <a:spcPts val="1680"/>
              </a:spcBef>
              <a:buFont typeface="Wingdings" pitchFamily="2" charset="2"/>
              <a:buChar char="Ø"/>
            </a:pPr>
            <a:r>
              <a:rPr lang="en-US" sz="2400" b="0" dirty="0">
                <a:latin typeface="+mn-lt"/>
              </a:rPr>
              <a:t>There are also plans to invest in clean energy technologies like nuclear and clean hydrogen weatherization.</a:t>
            </a:r>
          </a:p>
          <a:p>
            <a:pPr marL="457200" indent="-457200">
              <a:spcBef>
                <a:spcPts val="1680"/>
              </a:spcBef>
              <a:buFont typeface="Wingdings" pitchFamily="2" charset="2"/>
              <a:buChar char="Ø"/>
            </a:pPr>
            <a:r>
              <a:rPr lang="en-US" sz="2400" b="0" dirty="0">
                <a:latin typeface="+mn-lt"/>
              </a:rPr>
              <a:t>So far, West Virginia has been allocated $123.2 million for these projects.</a:t>
            </a:r>
          </a:p>
        </p:txBody>
      </p:sp>
      <p:pic>
        <p:nvPicPr>
          <p:cNvPr id="2" name="Picture 1">
            <a:extLst>
              <a:ext uri="{FF2B5EF4-FFF2-40B4-BE49-F238E27FC236}">
                <a16:creationId xmlns:a16="http://schemas.microsoft.com/office/drawing/2014/main" id="{9DFD1A9E-AF2B-DBFC-2656-4D705B09729C}"/>
              </a:ext>
            </a:extLst>
          </p:cNvPr>
          <p:cNvPicPr>
            <a:picLocks noChangeAspect="1"/>
          </p:cNvPicPr>
          <p:nvPr/>
        </p:nvPicPr>
        <p:blipFill>
          <a:blip r:embed="rId3"/>
          <a:stretch>
            <a:fillRect/>
          </a:stretch>
        </p:blipFill>
        <p:spPr>
          <a:xfrm>
            <a:off x="365172" y="1570611"/>
            <a:ext cx="3368628" cy="3763389"/>
          </a:xfrm>
          <a:prstGeom prst="rect">
            <a:avLst/>
          </a:prstGeom>
        </p:spPr>
      </p:pic>
    </p:spTree>
    <p:extLst>
      <p:ext uri="{BB962C8B-B14F-4D97-AF65-F5344CB8AC3E}">
        <p14:creationId xmlns:p14="http://schemas.microsoft.com/office/powerpoint/2010/main" val="1165901855"/>
      </p:ext>
    </p:extLst>
  </p:cSld>
  <p:clrMapOvr>
    <a:masterClrMapping/>
  </p:clrMapOvr>
  <p:transition spd="med">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CC836-170F-AA81-DA47-BE7E42C26D40}"/>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BFE7D857-F5FC-F0D5-2DB0-69B1BC5BCE7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33</a:t>
            </a:fld>
            <a:endParaRPr lang="en-US" altLang="en-US" sz="1200">
              <a:solidFill>
                <a:srgbClr val="898989"/>
              </a:solidFill>
            </a:endParaRPr>
          </a:p>
        </p:txBody>
      </p:sp>
      <p:sp>
        <p:nvSpPr>
          <p:cNvPr id="6" name="TextBox 1">
            <a:extLst>
              <a:ext uri="{FF2B5EF4-FFF2-40B4-BE49-F238E27FC236}">
                <a16:creationId xmlns:a16="http://schemas.microsoft.com/office/drawing/2014/main" id="{8E82C81B-0492-D11C-E269-7CBBD6CC5729}"/>
              </a:ext>
            </a:extLst>
          </p:cNvPr>
          <p:cNvSpPr txBox="1">
            <a:spLocks noChangeArrowheads="1"/>
          </p:cNvSpPr>
          <p:nvPr/>
        </p:nvSpPr>
        <p:spPr bwMode="auto">
          <a:xfrm>
            <a:off x="424180" y="382293"/>
            <a:ext cx="830579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Airports</a:t>
            </a:r>
          </a:p>
        </p:txBody>
      </p:sp>
      <p:sp>
        <p:nvSpPr>
          <p:cNvPr id="7" name="TextBox 6">
            <a:extLst>
              <a:ext uri="{FF2B5EF4-FFF2-40B4-BE49-F238E27FC236}">
                <a16:creationId xmlns:a16="http://schemas.microsoft.com/office/drawing/2014/main" id="{90EF3061-1ED3-3A3B-1DBB-FD09C4AFE01C}"/>
              </a:ext>
            </a:extLst>
          </p:cNvPr>
          <p:cNvSpPr txBox="1">
            <a:spLocks noChangeArrowheads="1"/>
          </p:cNvSpPr>
          <p:nvPr/>
        </p:nvSpPr>
        <p:spPr bwMode="auto">
          <a:xfrm>
            <a:off x="419100" y="1090179"/>
            <a:ext cx="8305799" cy="2744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2400" b="0" dirty="0">
                <a:latin typeface="+mn-lt"/>
              </a:rPr>
              <a:t>Currently, no US airports are listed in the top 25 airports worldwide, so $26 billion has been allocated to replace and modernize the country’s airport infrastructure.</a:t>
            </a:r>
          </a:p>
          <a:p>
            <a:pPr marL="342900" indent="-342900">
              <a:spcBef>
                <a:spcPts val="1680"/>
              </a:spcBef>
              <a:buFont typeface="Wingdings" pitchFamily="2" charset="2"/>
              <a:buChar char="Ø"/>
            </a:pPr>
            <a:r>
              <a:rPr lang="en-US" sz="2400" b="0" dirty="0">
                <a:latin typeface="+mn-lt"/>
              </a:rPr>
              <a:t>This will help the US become more economically competitive, create good jobs, and revitalize traveling experiences.</a:t>
            </a:r>
          </a:p>
          <a:p>
            <a:pPr marL="342900" indent="-342900">
              <a:spcBef>
                <a:spcPts val="1680"/>
              </a:spcBef>
              <a:buFont typeface="Wingdings" pitchFamily="2" charset="2"/>
              <a:buChar char="Ø"/>
            </a:pPr>
            <a:r>
              <a:rPr lang="en-US" sz="2400" b="0" dirty="0">
                <a:latin typeface="+mn-lt"/>
              </a:rPr>
              <a:t>West Virginia has received about $42.6 million for airports.</a:t>
            </a:r>
          </a:p>
        </p:txBody>
      </p:sp>
      <p:pic>
        <p:nvPicPr>
          <p:cNvPr id="3" name="Picture 2">
            <a:extLst>
              <a:ext uri="{FF2B5EF4-FFF2-40B4-BE49-F238E27FC236}">
                <a16:creationId xmlns:a16="http://schemas.microsoft.com/office/drawing/2014/main" id="{29777543-C8D1-D05B-935D-7341B9B3DFAE}"/>
              </a:ext>
            </a:extLst>
          </p:cNvPr>
          <p:cNvPicPr>
            <a:picLocks noChangeAspect="1"/>
          </p:cNvPicPr>
          <p:nvPr/>
        </p:nvPicPr>
        <p:blipFill>
          <a:blip r:embed="rId3"/>
          <a:srcRect t="25222" b="11706"/>
          <a:stretch>
            <a:fillRect/>
          </a:stretch>
        </p:blipFill>
        <p:spPr>
          <a:xfrm>
            <a:off x="1576862" y="4113660"/>
            <a:ext cx="5990275" cy="2744340"/>
          </a:xfrm>
          <a:prstGeom prst="rect">
            <a:avLst/>
          </a:prstGeom>
        </p:spPr>
      </p:pic>
    </p:spTree>
    <p:extLst>
      <p:ext uri="{BB962C8B-B14F-4D97-AF65-F5344CB8AC3E}">
        <p14:creationId xmlns:p14="http://schemas.microsoft.com/office/powerpoint/2010/main" val="3098358921"/>
      </p:ext>
    </p:extLst>
  </p:cSld>
  <p:clrMapOvr>
    <a:masterClrMapping/>
  </p:clrMapOvr>
  <p:transition spd="med">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AA03A-A0C9-BAB1-35E9-FE08C2DB1E54}"/>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301D8DAE-36B9-BF73-7D8E-E2E06AC6396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34</a:t>
            </a:fld>
            <a:endParaRPr lang="en-US" altLang="en-US" sz="1200">
              <a:solidFill>
                <a:srgbClr val="898989"/>
              </a:solidFill>
            </a:endParaRPr>
          </a:p>
        </p:txBody>
      </p:sp>
      <p:sp>
        <p:nvSpPr>
          <p:cNvPr id="6" name="TextBox 1">
            <a:extLst>
              <a:ext uri="{FF2B5EF4-FFF2-40B4-BE49-F238E27FC236}">
                <a16:creationId xmlns:a16="http://schemas.microsoft.com/office/drawing/2014/main" id="{8FE85005-ECC4-D5F8-2A2F-F5E8D0F48AF1}"/>
              </a:ext>
            </a:extLst>
          </p:cNvPr>
          <p:cNvSpPr txBox="1">
            <a:spLocks noChangeArrowheads="1"/>
          </p:cNvSpPr>
          <p:nvPr/>
        </p:nvSpPr>
        <p:spPr bwMode="auto">
          <a:xfrm>
            <a:off x="424180" y="382293"/>
            <a:ext cx="830579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Ports and Waterways</a:t>
            </a:r>
          </a:p>
        </p:txBody>
      </p:sp>
      <p:sp>
        <p:nvSpPr>
          <p:cNvPr id="7" name="TextBox 6">
            <a:extLst>
              <a:ext uri="{FF2B5EF4-FFF2-40B4-BE49-F238E27FC236}">
                <a16:creationId xmlns:a16="http://schemas.microsoft.com/office/drawing/2014/main" id="{F21BD275-9A71-B273-BF06-DA08AFDD431D}"/>
              </a:ext>
            </a:extLst>
          </p:cNvPr>
          <p:cNvSpPr txBox="1">
            <a:spLocks noChangeArrowheads="1"/>
          </p:cNvSpPr>
          <p:nvPr/>
        </p:nvSpPr>
        <p:spPr bwMode="auto">
          <a:xfrm>
            <a:off x="419100" y="1090179"/>
            <a:ext cx="8305799" cy="3544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2800" b="0" dirty="0">
                <a:latin typeface="+mn-lt"/>
              </a:rPr>
              <a:t>$17 billion has been invested to strengthen our supply chains, address maintenance backlogs, and reduce congestion and emissions near ports.</a:t>
            </a:r>
          </a:p>
          <a:p>
            <a:pPr marL="342900" indent="-342900">
              <a:spcBef>
                <a:spcPts val="1680"/>
              </a:spcBef>
              <a:buFont typeface="Wingdings" pitchFamily="2" charset="2"/>
              <a:buChar char="Ø"/>
            </a:pPr>
            <a:r>
              <a:rPr lang="en-US" sz="2800" b="0" dirty="0">
                <a:latin typeface="+mn-lt"/>
              </a:rPr>
              <a:t>This will help our country move goods faster and at lower costs.</a:t>
            </a:r>
          </a:p>
          <a:p>
            <a:pPr marL="342900" indent="-342900">
              <a:spcBef>
                <a:spcPts val="1680"/>
              </a:spcBef>
              <a:buFont typeface="Wingdings" pitchFamily="2" charset="2"/>
              <a:buChar char="Ø"/>
            </a:pPr>
            <a:r>
              <a:rPr lang="en-US" sz="2800" b="0" dirty="0">
                <a:latin typeface="+mn-lt"/>
              </a:rPr>
              <a:t>West Virginia has received about $7.2 million for this project.</a:t>
            </a:r>
          </a:p>
        </p:txBody>
      </p:sp>
    </p:spTree>
    <p:extLst>
      <p:ext uri="{BB962C8B-B14F-4D97-AF65-F5344CB8AC3E}">
        <p14:creationId xmlns:p14="http://schemas.microsoft.com/office/powerpoint/2010/main" val="998776717"/>
      </p:ext>
    </p:extLst>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ADA4E-DF08-64FF-CABA-90B54EEC9B27}"/>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BC02A197-CB00-227A-5D69-88240DF02A6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35</a:t>
            </a:fld>
            <a:endParaRPr lang="en-US" altLang="en-US" sz="1200">
              <a:solidFill>
                <a:srgbClr val="898989"/>
              </a:solidFill>
            </a:endParaRPr>
          </a:p>
        </p:txBody>
      </p:sp>
      <p:sp>
        <p:nvSpPr>
          <p:cNvPr id="6" name="TextBox 1">
            <a:extLst>
              <a:ext uri="{FF2B5EF4-FFF2-40B4-BE49-F238E27FC236}">
                <a16:creationId xmlns:a16="http://schemas.microsoft.com/office/drawing/2014/main" id="{7C1E20C7-2DBE-AB38-0087-E518D556300E}"/>
              </a:ext>
            </a:extLst>
          </p:cNvPr>
          <p:cNvSpPr txBox="1">
            <a:spLocks noChangeArrowheads="1"/>
          </p:cNvSpPr>
          <p:nvPr/>
        </p:nvSpPr>
        <p:spPr bwMode="auto">
          <a:xfrm>
            <a:off x="424180" y="382293"/>
            <a:ext cx="8305799"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a:r>
              <a:rPr lang="en-US" sz="4000" b="1" dirty="0">
                <a:latin typeface="+mn-lt"/>
              </a:rPr>
              <a:t>A FINAL NOTE</a:t>
            </a:r>
          </a:p>
        </p:txBody>
      </p:sp>
      <p:sp>
        <p:nvSpPr>
          <p:cNvPr id="7" name="TextBox 6">
            <a:extLst>
              <a:ext uri="{FF2B5EF4-FFF2-40B4-BE49-F238E27FC236}">
                <a16:creationId xmlns:a16="http://schemas.microsoft.com/office/drawing/2014/main" id="{1B22C663-07EC-B1D1-5827-DD24867449A2}"/>
              </a:ext>
            </a:extLst>
          </p:cNvPr>
          <p:cNvSpPr txBox="1">
            <a:spLocks noChangeArrowheads="1"/>
          </p:cNvSpPr>
          <p:nvPr/>
        </p:nvSpPr>
        <p:spPr bwMode="auto">
          <a:xfrm>
            <a:off x="419100" y="1090179"/>
            <a:ext cx="8305799" cy="4406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b="1">
                <a:solidFill>
                  <a:schemeClr val="tx1"/>
                </a:solidFill>
                <a:latin typeface="Arial" charset="0"/>
                <a:ea typeface="ＭＳ Ｐゴシック" charset="0"/>
              </a:defRPr>
            </a:lvl1pPr>
            <a:lvl2pPr marL="742950" indent="-285750">
              <a:defRPr b="1">
                <a:solidFill>
                  <a:schemeClr val="tx1"/>
                </a:solidFill>
                <a:latin typeface="Arial" charset="0"/>
                <a:ea typeface="ＭＳ Ｐゴシック" charset="0"/>
              </a:defRPr>
            </a:lvl2pPr>
            <a:lvl3pPr marL="1143000" indent="-228600">
              <a:defRPr b="1">
                <a:solidFill>
                  <a:schemeClr val="tx1"/>
                </a:solidFill>
                <a:latin typeface="Arial" charset="0"/>
                <a:ea typeface="ＭＳ Ｐゴシック" charset="0"/>
              </a:defRPr>
            </a:lvl3pPr>
            <a:lvl4pPr marL="1600200" indent="-228600">
              <a:defRPr b="1">
                <a:solidFill>
                  <a:schemeClr val="tx1"/>
                </a:solidFill>
                <a:latin typeface="Arial" charset="0"/>
                <a:ea typeface="ＭＳ Ｐゴシック" charset="0"/>
              </a:defRPr>
            </a:lvl4pPr>
            <a:lvl5pPr marL="2057400" indent="-22860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marL="342900" indent="-342900">
              <a:spcBef>
                <a:spcPts val="1680"/>
              </a:spcBef>
              <a:buFont typeface="Wingdings" pitchFamily="2" charset="2"/>
              <a:buChar char="Ø"/>
            </a:pPr>
            <a:r>
              <a:rPr lang="en-US" sz="2800" b="0" dirty="0">
                <a:latin typeface="+mn-lt"/>
              </a:rPr>
              <a:t>Throughout West Virginia’s history, its natural beauty and the beauty of its people have played a major role in shaping the state.</a:t>
            </a:r>
          </a:p>
          <a:p>
            <a:pPr marL="342900" indent="-342900">
              <a:spcBef>
                <a:spcPts val="1680"/>
              </a:spcBef>
              <a:buFont typeface="Wingdings" pitchFamily="2" charset="2"/>
              <a:buChar char="Ø"/>
            </a:pPr>
            <a:r>
              <a:rPr lang="en-US" sz="2800" b="0" dirty="0">
                <a:latin typeface="+mn-lt"/>
              </a:rPr>
              <a:t>The state’s natural environment has been mostly preserved, while some of it has been sacrificed to industrial development.</a:t>
            </a:r>
          </a:p>
          <a:p>
            <a:pPr marL="342900" indent="-342900">
              <a:spcBef>
                <a:spcPts val="1680"/>
              </a:spcBef>
              <a:buFont typeface="Wingdings" pitchFamily="2" charset="2"/>
              <a:buChar char="Ø"/>
            </a:pPr>
            <a:r>
              <a:rPr lang="en-US" sz="2800" b="0" dirty="0">
                <a:latin typeface="+mn-lt"/>
              </a:rPr>
              <a:t>West Virginians have been shown to lay down their lives for their freedom and way of life, but they are also friendly and quick to help others in need.</a:t>
            </a:r>
          </a:p>
        </p:txBody>
      </p:sp>
    </p:spTree>
    <p:extLst>
      <p:ext uri="{BB962C8B-B14F-4D97-AF65-F5344CB8AC3E}">
        <p14:creationId xmlns:p14="http://schemas.microsoft.com/office/powerpoint/2010/main" val="3731151067"/>
      </p:ext>
    </p:extLst>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24D0B-0973-8200-CC34-3A5A6E1364F9}"/>
              </a:ext>
            </a:extLst>
          </p:cNvPr>
          <p:cNvSpPr/>
          <p:nvPr/>
        </p:nvSpPr>
        <p:spPr>
          <a:xfrm>
            <a:off x="3464709" y="6400800"/>
            <a:ext cx="2214581" cy="320674"/>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FF6E82F3-1ACE-DA4D-B681-4147C7033FC4}"/>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4" action="ppaction://hlinksldjump"/>
              </a:rPr>
              <a:t>Return to Main Menu</a:t>
            </a:r>
            <a:endParaRPr lang="en-US" dirty="0">
              <a:latin typeface="+mn-lt"/>
              <a:ea typeface="+mn-ea"/>
            </a:endParaRPr>
          </a:p>
        </p:txBody>
      </p:sp>
      <p:sp>
        <p:nvSpPr>
          <p:cNvPr id="87045" name="Slide Number Placeholder 3">
            <a:extLst>
              <a:ext uri="{FF2B5EF4-FFF2-40B4-BE49-F238E27FC236}">
                <a16:creationId xmlns:a16="http://schemas.microsoft.com/office/drawing/2014/main" id="{95D68F33-59A4-FD41-9F1F-D351B09DE1C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C9C1A0EA-90F7-C441-A676-B5E8E89F53F1}" type="slidenum">
              <a:rPr lang="en-US" altLang="en-US" sz="1200" smtClean="0">
                <a:solidFill>
                  <a:srgbClr val="898989"/>
                </a:solidFill>
              </a:rPr>
              <a:pPr>
                <a:spcBef>
                  <a:spcPct val="0"/>
                </a:spcBef>
                <a:buFontTx/>
                <a:buNone/>
              </a:pPr>
              <a:t>36</a:t>
            </a:fld>
            <a:endParaRPr lang="en-US" altLang="en-US" sz="1200">
              <a:solidFill>
                <a:srgbClr val="898989"/>
              </a:solidFill>
            </a:endParaRPr>
          </a:p>
        </p:txBody>
      </p:sp>
      <p:sp>
        <p:nvSpPr>
          <p:cNvPr id="3" name="Rectangle 2">
            <a:extLst>
              <a:ext uri="{FF2B5EF4-FFF2-40B4-BE49-F238E27FC236}">
                <a16:creationId xmlns:a16="http://schemas.microsoft.com/office/drawing/2014/main" id="{D6E74FF2-7B48-B378-9D71-10D31F2A2F59}"/>
              </a:ext>
            </a:extLst>
          </p:cNvPr>
          <p:cNvSpPr/>
          <p:nvPr/>
        </p:nvSpPr>
        <p:spPr>
          <a:xfrm>
            <a:off x="76200" y="5493604"/>
            <a:ext cx="8991600" cy="858540"/>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7046" name="TextBox 4">
            <a:extLst>
              <a:ext uri="{FF2B5EF4-FFF2-40B4-BE49-F238E27FC236}">
                <a16:creationId xmlns:a16="http://schemas.microsoft.com/office/drawing/2014/main" id="{3297C84C-1DAC-AF42-8032-A91BBA866D53}"/>
              </a:ext>
            </a:extLst>
          </p:cNvPr>
          <p:cNvSpPr txBox="1">
            <a:spLocks noChangeArrowheads="1"/>
          </p:cNvSpPr>
          <p:nvPr/>
        </p:nvSpPr>
        <p:spPr bwMode="auto">
          <a:xfrm>
            <a:off x="76200" y="5493603"/>
            <a:ext cx="8991600" cy="830997"/>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dirty="0">
                <a:solidFill>
                  <a:schemeClr val="bg1"/>
                </a:solidFill>
              </a:rPr>
              <a:t>Image Credits</a:t>
            </a:r>
            <a:endParaRPr lang="en-US" altLang="en-US" sz="1200" dirty="0">
              <a:solidFill>
                <a:schemeClr val="bg1"/>
              </a:solidFill>
            </a:endParaRPr>
          </a:p>
          <a:p>
            <a:pPr eaLnBrk="1" hangingPunct="1">
              <a:spcBef>
                <a:spcPct val="0"/>
              </a:spcBef>
              <a:buFontTx/>
              <a:buNone/>
            </a:pPr>
            <a:r>
              <a:rPr lang="en-US" altLang="en-US" sz="1000" dirty="0">
                <a:solidFill>
                  <a:schemeClr val="bg1"/>
                </a:solidFill>
              </a:rPr>
              <a:t>Slide 1: </a:t>
            </a:r>
            <a:r>
              <a:rPr lang="en-US" sz="1000" dirty="0" err="1">
                <a:solidFill>
                  <a:schemeClr val="bg1"/>
                </a:solidFill>
              </a:rPr>
              <a:t>ForestWander</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/licenses/by/2.0/</a:t>
            </a:r>
            <a:r>
              <a:rPr lang="en-US" sz="1000" dirty="0" err="1">
                <a:solidFill>
                  <a:schemeClr val="bg1"/>
                </a:solidFill>
              </a:rPr>
              <a:t>deed.en</a:t>
            </a:r>
            <a:r>
              <a:rPr lang="en-US" altLang="en-US" sz="1000" dirty="0">
                <a:solidFill>
                  <a:schemeClr val="bg1"/>
                </a:solidFill>
              </a:rPr>
              <a:t>, Wikimedia Commons </a:t>
            </a:r>
          </a:p>
          <a:p>
            <a:pPr eaLnBrk="1" hangingPunct="1">
              <a:spcBef>
                <a:spcPct val="0"/>
              </a:spcBef>
              <a:buFontTx/>
              <a:buNone/>
            </a:pPr>
            <a:r>
              <a:rPr lang="en-US" altLang="en-US" sz="1000" dirty="0">
                <a:solidFill>
                  <a:schemeClr val="bg1"/>
                </a:solidFill>
              </a:rPr>
              <a:t>Slide 2: </a:t>
            </a:r>
            <a:r>
              <a:rPr lang="en-US" sz="1000" dirty="0" err="1">
                <a:solidFill>
                  <a:schemeClr val="bg1"/>
                </a:solidFill>
              </a:rPr>
              <a:t>formulanone</a:t>
            </a:r>
            <a:r>
              <a:rPr lang="en-US" sz="1000" dirty="0">
                <a:solidFill>
                  <a:schemeClr val="bg1"/>
                </a:solidFill>
              </a:rPr>
              <a:t>,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/2.5/</a:t>
            </a:r>
            <a:r>
              <a:rPr lang="en-US" sz="1000" dirty="0" err="1">
                <a:solidFill>
                  <a:schemeClr val="bg1"/>
                </a:solidFill>
              </a:rPr>
              <a:t>deed.en</a:t>
            </a:r>
            <a:r>
              <a:rPr lang="en-US" altLang="en-US" sz="1000" dirty="0">
                <a:solidFill>
                  <a:schemeClr val="bg1"/>
                </a:solidFill>
              </a:rPr>
              <a:t>, Wikimedia Commons</a:t>
            </a:r>
          </a:p>
          <a:p>
            <a:pPr eaLnBrk="1" hangingPunct="1">
              <a:spcBef>
                <a:spcPct val="0"/>
              </a:spcBef>
              <a:buFontTx/>
              <a:buNone/>
            </a:pPr>
            <a:r>
              <a:rPr lang="en-US" altLang="en-US" sz="1000" dirty="0">
                <a:solidFill>
                  <a:schemeClr val="bg1"/>
                </a:solidFill>
              </a:rPr>
              <a:t>Final Slide: </a:t>
            </a:r>
            <a:r>
              <a:rPr lang="en-US" sz="1000" dirty="0">
                <a:solidFill>
                  <a:schemeClr val="bg1"/>
                </a:solidFill>
              </a:rPr>
              <a:t>Tom Long, https://</a:t>
            </a:r>
            <a:r>
              <a:rPr lang="en-US" sz="1000" dirty="0" err="1">
                <a:solidFill>
                  <a:schemeClr val="bg1"/>
                </a:solidFill>
              </a:rPr>
              <a:t>creativecommons.org</a:t>
            </a:r>
            <a:r>
              <a:rPr lang="en-US" sz="1000" dirty="0">
                <a:solidFill>
                  <a:schemeClr val="bg1"/>
                </a:solidFill>
              </a:rPr>
              <a:t>/licenses/by-</a:t>
            </a:r>
            <a:r>
              <a:rPr lang="en-US" sz="1000" dirty="0" err="1">
                <a:solidFill>
                  <a:schemeClr val="bg1"/>
                </a:solidFill>
              </a:rPr>
              <a:t>sa</a:t>
            </a:r>
            <a:r>
              <a:rPr lang="en-US" sz="1000" dirty="0">
                <a:solidFill>
                  <a:schemeClr val="bg1"/>
                </a:solidFill>
              </a:rPr>
              <a:t>/3.0/</a:t>
            </a:r>
            <a:r>
              <a:rPr lang="en-US" sz="1000" dirty="0" err="1">
                <a:solidFill>
                  <a:schemeClr val="bg1"/>
                </a:solidFill>
              </a:rPr>
              <a:t>deed.en</a:t>
            </a:r>
            <a:r>
              <a:rPr lang="en-US" altLang="en-US" sz="1000" dirty="0">
                <a:solidFill>
                  <a:schemeClr val="bg1"/>
                </a:solidFill>
              </a:rPr>
              <a:t>, Wikimedia Commons</a:t>
            </a:r>
          </a:p>
        </p:txBody>
      </p:sp>
      <p:sp>
        <p:nvSpPr>
          <p:cNvPr id="5" name="TextBox 4">
            <a:extLst>
              <a:ext uri="{FF2B5EF4-FFF2-40B4-BE49-F238E27FC236}">
                <a16:creationId xmlns:a16="http://schemas.microsoft.com/office/drawing/2014/main" id="{9D8D4C8C-5410-8E8C-DF13-55099D1157E2}"/>
              </a:ext>
            </a:extLst>
          </p:cNvPr>
          <p:cNvSpPr txBox="1"/>
          <p:nvPr/>
        </p:nvSpPr>
        <p:spPr>
          <a:xfrm>
            <a:off x="5562601" y="0"/>
            <a:ext cx="3581400" cy="523220"/>
          </a:xfrm>
          <a:prstGeom prst="rect">
            <a:avLst/>
          </a:prstGeom>
          <a:noFill/>
        </p:spPr>
        <p:txBody>
          <a:bodyPr wrap="square" rtlCol="0">
            <a:spAutoFit/>
          </a:bodyPr>
          <a:lstStyle/>
          <a:p>
            <a:pPr algn="r"/>
            <a:r>
              <a:rPr lang="en-US" sz="1400" dirty="0">
                <a:solidFill>
                  <a:schemeClr val="bg1"/>
                </a:solidFill>
                <a:latin typeface="+mn-lt"/>
              </a:rPr>
              <a:t>Woodburn Hall, West Virginia University, Morgantown, West Virginia</a:t>
            </a:r>
          </a:p>
        </p:txBody>
      </p:sp>
    </p:spTree>
  </p:cSld>
  <p:clrMapOvr>
    <a:masterClrMapping/>
  </p:clrMapOvr>
  <p:transition spd="med">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474F0-CC41-E8AE-2CCD-1F099524D253}"/>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2ABC876B-DF68-1CAD-7649-30781F61AB9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4</a:t>
            </a:fld>
            <a:endParaRPr lang="en-US" altLang="en-US" sz="1200">
              <a:solidFill>
                <a:srgbClr val="898989"/>
              </a:solidFill>
            </a:endParaRPr>
          </a:p>
        </p:txBody>
      </p:sp>
      <p:sp>
        <p:nvSpPr>
          <p:cNvPr id="3" name="Text Box 4">
            <a:extLst>
              <a:ext uri="{FF2B5EF4-FFF2-40B4-BE49-F238E27FC236}">
                <a16:creationId xmlns:a16="http://schemas.microsoft.com/office/drawing/2014/main" id="{28780560-3C99-DD31-85C2-9A90ED60C4B5}"/>
              </a:ext>
            </a:extLst>
          </p:cNvPr>
          <p:cNvSpPr txBox="1">
            <a:spLocks noChangeArrowheads="1"/>
          </p:cNvSpPr>
          <p:nvPr/>
        </p:nvSpPr>
        <p:spPr bwMode="auto">
          <a:xfrm>
            <a:off x="685800" y="381000"/>
            <a:ext cx="77724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400" b="1" dirty="0">
                <a:latin typeface="+mn-lt"/>
              </a:rPr>
              <a:t>TECHNOLOGY</a:t>
            </a:r>
          </a:p>
        </p:txBody>
      </p:sp>
      <p:sp>
        <p:nvSpPr>
          <p:cNvPr id="6" name="Rectangle 7">
            <a:extLst>
              <a:ext uri="{FF2B5EF4-FFF2-40B4-BE49-F238E27FC236}">
                <a16:creationId xmlns:a16="http://schemas.microsoft.com/office/drawing/2014/main" id="{0E29B149-D7B3-8314-B693-09E356639E95}"/>
              </a:ext>
            </a:extLst>
          </p:cNvPr>
          <p:cNvSpPr>
            <a:spLocks noChangeArrowheads="1"/>
          </p:cNvSpPr>
          <p:nvPr/>
        </p:nvSpPr>
        <p:spPr bwMode="auto">
          <a:xfrm>
            <a:off x="457200" y="1234619"/>
            <a:ext cx="8229600" cy="5201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800" dirty="0">
                <a:latin typeface="+mn-lt"/>
              </a:rPr>
              <a:t>The turn of the century marked major advancements in technology.</a:t>
            </a:r>
          </a:p>
          <a:p>
            <a:pPr marL="800100" lvl="1" indent="-342900" eaLnBrk="1" hangingPunct="1">
              <a:spcBef>
                <a:spcPct val="50000"/>
              </a:spcBef>
              <a:buFont typeface="Arial" panose="020B0604020202020204" pitchFamily="34" charset="0"/>
              <a:buChar char="•"/>
            </a:pPr>
            <a:r>
              <a:rPr lang="en-US" sz="2400" dirty="0">
                <a:latin typeface="+mn-lt"/>
              </a:rPr>
              <a:t>Cell phones gained the ability to </a:t>
            </a:r>
            <a:br>
              <a:rPr lang="en-US" sz="2400" dirty="0">
                <a:latin typeface="+mn-lt"/>
              </a:rPr>
            </a:br>
            <a:r>
              <a:rPr lang="en-US" sz="2400" dirty="0">
                <a:latin typeface="+mn-lt"/>
              </a:rPr>
              <a:t>take pictures, watch movies and</a:t>
            </a:r>
            <a:br>
              <a:rPr lang="en-US" sz="2400" dirty="0">
                <a:latin typeface="+mn-lt"/>
              </a:rPr>
            </a:br>
            <a:r>
              <a:rPr lang="en-US" sz="2400" dirty="0">
                <a:latin typeface="+mn-lt"/>
              </a:rPr>
              <a:t>live TV, access the internet, and</a:t>
            </a:r>
            <a:br>
              <a:rPr lang="en-US" sz="2400" dirty="0">
                <a:latin typeface="+mn-lt"/>
              </a:rPr>
            </a:br>
            <a:r>
              <a:rPr lang="en-US" sz="2400" dirty="0">
                <a:latin typeface="+mn-lt"/>
              </a:rPr>
              <a:t>even collect medical information.</a:t>
            </a:r>
          </a:p>
          <a:p>
            <a:pPr marL="800100" lvl="1" indent="-342900" eaLnBrk="1" hangingPunct="1">
              <a:spcBef>
                <a:spcPct val="50000"/>
              </a:spcBef>
              <a:buFont typeface="Arial" panose="020B0604020202020204" pitchFamily="34" charset="0"/>
              <a:buChar char="•"/>
            </a:pPr>
            <a:r>
              <a:rPr lang="en-US" sz="2400" dirty="0">
                <a:latin typeface="+mn-lt"/>
              </a:rPr>
              <a:t>Televised entertainment moved</a:t>
            </a:r>
            <a:br>
              <a:rPr lang="en-US" sz="2400" dirty="0">
                <a:latin typeface="+mn-lt"/>
              </a:rPr>
            </a:br>
            <a:r>
              <a:rPr lang="en-US" sz="2400" dirty="0">
                <a:latin typeface="+mn-lt"/>
              </a:rPr>
              <a:t>from analog and cable to digital</a:t>
            </a:r>
            <a:br>
              <a:rPr lang="en-US" sz="2400" dirty="0">
                <a:latin typeface="+mn-lt"/>
              </a:rPr>
            </a:br>
            <a:r>
              <a:rPr lang="en-US" sz="2400" dirty="0">
                <a:latin typeface="+mn-lt"/>
              </a:rPr>
              <a:t>and online.</a:t>
            </a:r>
          </a:p>
          <a:p>
            <a:pPr marL="800100" lvl="1" indent="-342900" eaLnBrk="1" hangingPunct="1">
              <a:spcBef>
                <a:spcPct val="50000"/>
              </a:spcBef>
              <a:buFont typeface="Arial" panose="020B0604020202020204" pitchFamily="34" charset="0"/>
              <a:buChar char="•"/>
            </a:pPr>
            <a:r>
              <a:rPr lang="en-US" sz="2400" dirty="0">
                <a:latin typeface="+mn-lt"/>
              </a:rPr>
              <a:t>Social media websites like Twitter, Facebook, and Instagram revolutionized worldwide communication and connectivity with friends and followers.</a:t>
            </a:r>
          </a:p>
        </p:txBody>
      </p:sp>
      <p:pic>
        <p:nvPicPr>
          <p:cNvPr id="1028" name="Picture 4">
            <a:extLst>
              <a:ext uri="{FF2B5EF4-FFF2-40B4-BE49-F238E27FC236}">
                <a16:creationId xmlns:a16="http://schemas.microsoft.com/office/drawing/2014/main" id="{07FC2525-BF59-559E-4EC0-1C3AA966C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3626" y="1964488"/>
            <a:ext cx="958174" cy="9581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3CB6550-4C4A-F029-896E-5FD6F46B2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851" y="4425792"/>
            <a:ext cx="2914349" cy="6309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5269BC3E-2484-CB9B-3B40-5BC912945F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962805"/>
            <a:ext cx="958175" cy="9581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a:extLst>
              <a:ext uri="{FF2B5EF4-FFF2-40B4-BE49-F238E27FC236}">
                <a16:creationId xmlns:a16="http://schemas.microsoft.com/office/drawing/2014/main" id="{895072FC-1565-376B-F583-6A9D283332E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99" b="89989" l="7750" r="90000">
                        <a14:foregroundMark x1="8563" y1="30259" x2="8563" y2="30259"/>
                        <a14:foregroundMark x1="7750" y1="75366" x2="8875" y2="76153"/>
                        <a14:foregroundMark x1="63500" y1="20022" x2="65313" y2="20135"/>
                        <a14:foregroundMark x1="59125" y1="19798" x2="65563" y2="35321"/>
                        <a14:foregroundMark x1="65563" y1="35321" x2="65563" y2="35321"/>
                        <a14:foregroundMark x1="65563" y1="35208" x2="81563" y2="77165"/>
                        <a14:foregroundMark x1="68375" y1="21597" x2="79750" y2="52193"/>
                      </a14:backgroundRemoval>
                    </a14:imgEffect>
                  </a14:imgLayer>
                </a14:imgProps>
              </a:ext>
              <a:ext uri="{28A0092B-C50C-407E-A947-70E740481C1C}">
                <a14:useLocalDpi xmlns:a14="http://schemas.microsoft.com/office/drawing/2010/main" val="0"/>
              </a:ext>
            </a:extLst>
          </a:blip>
          <a:srcRect l="50000" t="1469" r="4839" b="-1469"/>
          <a:stretch>
            <a:fillRect/>
          </a:stretch>
        </p:blipFill>
        <p:spPr bwMode="auto">
          <a:xfrm>
            <a:off x="5715000" y="3048000"/>
            <a:ext cx="1066800" cy="13123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529CEE3-00AB-BE63-66D0-2DE43ADE8C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3214798"/>
            <a:ext cx="958174" cy="95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551843"/>
      </p:ext>
    </p:extLst>
  </p:cSld>
  <p:clrMapOvr>
    <a:masterClrMapping/>
  </p:clrMapOvr>
  <p:transition spd="med">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C0BCF-DD84-6636-D232-51DBA58BE2D7}"/>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355916E6-B4DA-2C25-F3C6-7356F3E1B9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5</a:t>
            </a:fld>
            <a:endParaRPr lang="en-US" altLang="en-US" sz="1200">
              <a:solidFill>
                <a:srgbClr val="898989"/>
              </a:solidFill>
            </a:endParaRPr>
          </a:p>
        </p:txBody>
      </p:sp>
      <p:sp>
        <p:nvSpPr>
          <p:cNvPr id="3" name="Text Box 4">
            <a:extLst>
              <a:ext uri="{FF2B5EF4-FFF2-40B4-BE49-F238E27FC236}">
                <a16:creationId xmlns:a16="http://schemas.microsoft.com/office/drawing/2014/main" id="{ACF8905B-AFD5-C983-4AE3-1CFD72F0F4D7}"/>
              </a:ext>
            </a:extLst>
          </p:cNvPr>
          <p:cNvSpPr txBox="1">
            <a:spLocks noChangeArrowheads="1"/>
          </p:cNvSpPr>
          <p:nvPr/>
        </p:nvSpPr>
        <p:spPr bwMode="auto">
          <a:xfrm>
            <a:off x="685800" y="381000"/>
            <a:ext cx="77724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400" b="1" dirty="0">
                <a:latin typeface="+mn-lt"/>
              </a:rPr>
              <a:t>ENTERTAINMENT</a:t>
            </a:r>
          </a:p>
        </p:txBody>
      </p:sp>
      <p:sp>
        <p:nvSpPr>
          <p:cNvPr id="6" name="Rectangle 7">
            <a:extLst>
              <a:ext uri="{FF2B5EF4-FFF2-40B4-BE49-F238E27FC236}">
                <a16:creationId xmlns:a16="http://schemas.microsoft.com/office/drawing/2014/main" id="{09F4D1FC-2517-0212-6B61-A523D4508E01}"/>
              </a:ext>
            </a:extLst>
          </p:cNvPr>
          <p:cNvSpPr>
            <a:spLocks noChangeArrowheads="1"/>
          </p:cNvSpPr>
          <p:nvPr/>
        </p:nvSpPr>
        <p:spPr bwMode="auto">
          <a:xfrm>
            <a:off x="457200" y="1234619"/>
            <a:ext cx="8229600" cy="5201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800" dirty="0">
                <a:latin typeface="+mn-lt"/>
              </a:rPr>
              <a:t>The entertainment industry continued to thrive in the new century.</a:t>
            </a:r>
          </a:p>
          <a:p>
            <a:pPr marL="800100" lvl="1" indent="-342900" eaLnBrk="1" hangingPunct="1">
              <a:spcBef>
                <a:spcPct val="50000"/>
              </a:spcBef>
              <a:buFont typeface="Arial" panose="020B0604020202020204" pitchFamily="34" charset="0"/>
              <a:buChar char="•"/>
            </a:pPr>
            <a:r>
              <a:rPr lang="en-US" sz="2400" dirty="0">
                <a:latin typeface="+mn-lt"/>
              </a:rPr>
              <a:t>Music of the 20</a:t>
            </a:r>
            <a:r>
              <a:rPr lang="en-US" sz="2400" baseline="30000" dirty="0">
                <a:latin typeface="+mn-lt"/>
              </a:rPr>
              <a:t>th</a:t>
            </a:r>
            <a:r>
              <a:rPr lang="en-US" sz="2400" dirty="0">
                <a:latin typeface="+mn-lt"/>
              </a:rPr>
              <a:t> century started to fuse and change, becoming new genres like nu-disco and post-punk.</a:t>
            </a:r>
          </a:p>
          <a:p>
            <a:pPr marL="800100" lvl="1" indent="-342900" eaLnBrk="1" hangingPunct="1">
              <a:spcBef>
                <a:spcPct val="50000"/>
              </a:spcBef>
              <a:buFont typeface="Arial" panose="020B0604020202020204" pitchFamily="34" charset="0"/>
              <a:buChar char="•"/>
            </a:pPr>
            <a:r>
              <a:rPr lang="en-US" sz="2400" dirty="0">
                <a:latin typeface="+mn-lt"/>
              </a:rPr>
              <a:t>Many top music artists of the 80s and 90s continued their fame into the 2000s, but new artists like Taylor Swift, Bruno Mars, and Kendrick Lamar also rose to stardom over the next two decades.</a:t>
            </a:r>
          </a:p>
          <a:p>
            <a:pPr marL="800100" lvl="1" indent="-342900" eaLnBrk="1" hangingPunct="1">
              <a:spcBef>
                <a:spcPct val="50000"/>
              </a:spcBef>
              <a:buFont typeface="Arial" panose="020B0604020202020204" pitchFamily="34" charset="0"/>
              <a:buChar char="•"/>
            </a:pPr>
            <a:r>
              <a:rPr lang="en-US" sz="2400" dirty="0">
                <a:latin typeface="+mn-lt"/>
              </a:rPr>
              <a:t>Movies continued to be a favorite type of entertainment, especially with new advancements in filmmaking, and reality shows, mocumentary sitcoms, and period dramas became popular on TV.</a:t>
            </a:r>
          </a:p>
        </p:txBody>
      </p:sp>
    </p:spTree>
    <p:extLst>
      <p:ext uri="{BB962C8B-B14F-4D97-AF65-F5344CB8AC3E}">
        <p14:creationId xmlns:p14="http://schemas.microsoft.com/office/powerpoint/2010/main" val="2612762102"/>
      </p:ext>
    </p:extLst>
  </p:cSld>
  <p:clrMapOvr>
    <a:masterClrMapping/>
  </p:clrMapOvr>
  <p:transition spd="med">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F7A33-125C-5DA1-07B3-F402A456A13A}"/>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EC9FD0C-9AFF-06C1-9782-0FA95EFA003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6</a:t>
            </a:fld>
            <a:endParaRPr lang="en-US" altLang="en-US" sz="1200">
              <a:solidFill>
                <a:srgbClr val="898989"/>
              </a:solidFill>
            </a:endParaRPr>
          </a:p>
        </p:txBody>
      </p:sp>
      <p:sp>
        <p:nvSpPr>
          <p:cNvPr id="3" name="Text Box 4">
            <a:extLst>
              <a:ext uri="{FF2B5EF4-FFF2-40B4-BE49-F238E27FC236}">
                <a16:creationId xmlns:a16="http://schemas.microsoft.com/office/drawing/2014/main" id="{5F085F45-2B4B-50D2-7FAC-CD026E75B756}"/>
              </a:ext>
            </a:extLst>
          </p:cNvPr>
          <p:cNvSpPr txBox="1">
            <a:spLocks noChangeArrowheads="1"/>
          </p:cNvSpPr>
          <p:nvPr/>
        </p:nvSpPr>
        <p:spPr bwMode="auto">
          <a:xfrm>
            <a:off x="685800" y="381000"/>
            <a:ext cx="77724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400" b="1" dirty="0">
                <a:latin typeface="+mn-lt"/>
              </a:rPr>
              <a:t>FASHION</a:t>
            </a:r>
          </a:p>
        </p:txBody>
      </p:sp>
      <p:sp>
        <p:nvSpPr>
          <p:cNvPr id="6" name="Rectangle 7">
            <a:extLst>
              <a:ext uri="{FF2B5EF4-FFF2-40B4-BE49-F238E27FC236}">
                <a16:creationId xmlns:a16="http://schemas.microsoft.com/office/drawing/2014/main" id="{96EDAA9E-9D6B-DCE9-9348-DF893930880F}"/>
              </a:ext>
            </a:extLst>
          </p:cNvPr>
          <p:cNvSpPr>
            <a:spLocks noChangeArrowheads="1"/>
          </p:cNvSpPr>
          <p:nvPr/>
        </p:nvSpPr>
        <p:spPr bwMode="auto">
          <a:xfrm>
            <a:off x="457200" y="1234619"/>
            <a:ext cx="822960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800" dirty="0">
                <a:latin typeface="+mn-lt"/>
              </a:rPr>
              <a:t>Fashion has been one of the faster-changing aspects of the new century, even bringing back elements of the past.</a:t>
            </a:r>
          </a:p>
          <a:p>
            <a:pPr marL="800100" lvl="1" indent="-342900" eaLnBrk="1" hangingPunct="1">
              <a:spcBef>
                <a:spcPct val="50000"/>
              </a:spcBef>
              <a:buFont typeface="Arial" panose="020B0604020202020204" pitchFamily="34" charset="0"/>
              <a:buChar char="•"/>
            </a:pPr>
            <a:r>
              <a:rPr lang="en-US" sz="2400" dirty="0">
                <a:latin typeface="+mn-lt"/>
              </a:rPr>
              <a:t>The 2000s saw tracksuits, dresses over</a:t>
            </a:r>
            <a:br>
              <a:rPr lang="en-US" sz="2400" dirty="0">
                <a:latin typeface="+mn-lt"/>
              </a:rPr>
            </a:br>
            <a:r>
              <a:rPr lang="en-US" sz="2400" dirty="0">
                <a:latin typeface="+mn-lt"/>
              </a:rPr>
              <a:t>jeans, wide belts, and Ugg boots as</a:t>
            </a:r>
            <a:br>
              <a:rPr lang="en-US" sz="2400" dirty="0">
                <a:latin typeface="+mn-lt"/>
              </a:rPr>
            </a:br>
            <a:r>
              <a:rPr lang="en-US" sz="2400" dirty="0">
                <a:latin typeface="+mn-lt"/>
              </a:rPr>
              <a:t>some of the top fashion picks.</a:t>
            </a:r>
          </a:p>
          <a:p>
            <a:pPr marL="800100" lvl="1" indent="-342900" eaLnBrk="1" hangingPunct="1">
              <a:spcBef>
                <a:spcPct val="50000"/>
              </a:spcBef>
              <a:buFont typeface="Arial" panose="020B0604020202020204" pitchFamily="34" charset="0"/>
              <a:buChar char="•"/>
            </a:pPr>
            <a:r>
              <a:rPr lang="en-US" sz="2400" dirty="0">
                <a:latin typeface="+mn-lt"/>
              </a:rPr>
              <a:t>The 2010s saw merch shirts, skinny</a:t>
            </a:r>
            <a:br>
              <a:rPr lang="en-US" sz="2400" dirty="0">
                <a:latin typeface="+mn-lt"/>
              </a:rPr>
            </a:br>
            <a:r>
              <a:rPr lang="en-US" sz="2400" dirty="0">
                <a:latin typeface="+mn-lt"/>
              </a:rPr>
              <a:t>jeans, leggings, fanny packs, and ankle</a:t>
            </a:r>
            <a:br>
              <a:rPr lang="en-US" sz="2400" dirty="0">
                <a:latin typeface="+mn-lt"/>
              </a:rPr>
            </a:br>
            <a:r>
              <a:rPr lang="en-US" sz="2400" dirty="0">
                <a:latin typeface="+mn-lt"/>
              </a:rPr>
              <a:t>boots became all-the-rage.</a:t>
            </a:r>
          </a:p>
          <a:p>
            <a:pPr marL="800100" lvl="1" indent="-342900" eaLnBrk="1" hangingPunct="1">
              <a:spcBef>
                <a:spcPct val="50000"/>
              </a:spcBef>
              <a:buFont typeface="Arial" panose="020B0604020202020204" pitchFamily="34" charset="0"/>
              <a:buChar char="•"/>
            </a:pPr>
            <a:r>
              <a:rPr lang="en-US" sz="2400" dirty="0">
                <a:latin typeface="+mn-lt"/>
              </a:rPr>
              <a:t>COVID changed fashion for the 2020’s,</a:t>
            </a:r>
            <a:br>
              <a:rPr lang="en-US" sz="2400" dirty="0">
                <a:latin typeface="+mn-lt"/>
              </a:rPr>
            </a:br>
            <a:r>
              <a:rPr lang="en-US" sz="2400" dirty="0">
                <a:latin typeface="+mn-lt"/>
              </a:rPr>
              <a:t>with people choosing comfy clothing</a:t>
            </a:r>
            <a:br>
              <a:rPr lang="en-US" sz="2400" dirty="0">
                <a:latin typeface="+mn-lt"/>
              </a:rPr>
            </a:br>
            <a:r>
              <a:rPr lang="en-US" sz="2400" dirty="0">
                <a:latin typeface="+mn-lt"/>
              </a:rPr>
              <a:t>like sweat clothes, tie-dye, Crocs, and</a:t>
            </a:r>
            <a:br>
              <a:rPr lang="en-US" sz="2400" dirty="0">
                <a:latin typeface="+mn-lt"/>
              </a:rPr>
            </a:br>
            <a:r>
              <a:rPr lang="en-US" sz="2400" dirty="0">
                <a:latin typeface="+mn-lt"/>
              </a:rPr>
              <a:t>athleisure wear.</a:t>
            </a:r>
          </a:p>
        </p:txBody>
      </p:sp>
      <p:pic>
        <p:nvPicPr>
          <p:cNvPr id="3074" name="Picture 2">
            <a:extLst>
              <a:ext uri="{FF2B5EF4-FFF2-40B4-BE49-F238E27FC236}">
                <a16:creationId xmlns:a16="http://schemas.microsoft.com/office/drawing/2014/main" id="{79857E63-405A-9D07-BFA2-AD06E05F3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8881" y="2362200"/>
            <a:ext cx="2211719" cy="390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404731"/>
      </p:ext>
    </p:extLst>
  </p:cSld>
  <p:clrMapOvr>
    <a:masterClrMapping/>
  </p:clrMapOvr>
  <p:transition spd="med">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68C07-E6D2-9B86-7BED-D9E542E9E440}"/>
            </a:ext>
          </a:extLst>
        </p:cNvPr>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1F0C1746-1A78-CA6D-D20B-DD8D96E5DC2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7</a:t>
            </a:fld>
            <a:endParaRPr lang="en-US" altLang="en-US" sz="1200">
              <a:solidFill>
                <a:srgbClr val="898989"/>
              </a:solidFill>
            </a:endParaRPr>
          </a:p>
        </p:txBody>
      </p:sp>
      <p:sp>
        <p:nvSpPr>
          <p:cNvPr id="3" name="Text Box 4">
            <a:extLst>
              <a:ext uri="{FF2B5EF4-FFF2-40B4-BE49-F238E27FC236}">
                <a16:creationId xmlns:a16="http://schemas.microsoft.com/office/drawing/2014/main" id="{0F9A4BA2-56BA-CD3F-19CC-CA751703C16F}"/>
              </a:ext>
            </a:extLst>
          </p:cNvPr>
          <p:cNvSpPr txBox="1">
            <a:spLocks noChangeArrowheads="1"/>
          </p:cNvSpPr>
          <p:nvPr/>
        </p:nvSpPr>
        <p:spPr bwMode="auto">
          <a:xfrm>
            <a:off x="685800" y="381000"/>
            <a:ext cx="7772400" cy="7694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3200">
                <a:solidFill>
                  <a:schemeClr val="tx1"/>
                </a:solidFill>
                <a:latin typeface="Arial" charset="0"/>
                <a:ea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fontAlgn="base" hangingPunct="0">
              <a:spcBef>
                <a:spcPct val="20000"/>
              </a:spcBef>
              <a:spcAft>
                <a:spcPct val="0"/>
              </a:spcAft>
              <a:buChar char="»"/>
              <a:defRPr sz="2000">
                <a:solidFill>
                  <a:schemeClr val="tx1"/>
                </a:solidFill>
                <a:latin typeface="Arial" charset="0"/>
                <a:ea typeface="ＭＳ Ｐゴシック" charset="0"/>
              </a:defRPr>
            </a:lvl6pPr>
            <a:lvl7pPr eaLnBrk="0" fontAlgn="base" hangingPunct="0">
              <a:spcBef>
                <a:spcPct val="20000"/>
              </a:spcBef>
              <a:spcAft>
                <a:spcPct val="0"/>
              </a:spcAft>
              <a:buChar char="»"/>
              <a:defRPr sz="2000">
                <a:solidFill>
                  <a:schemeClr val="tx1"/>
                </a:solidFill>
                <a:latin typeface="Arial" charset="0"/>
                <a:ea typeface="ＭＳ Ｐゴシック" charset="0"/>
              </a:defRPr>
            </a:lvl7pPr>
            <a:lvl8pPr eaLnBrk="0" fontAlgn="base" hangingPunct="0">
              <a:spcBef>
                <a:spcPct val="20000"/>
              </a:spcBef>
              <a:spcAft>
                <a:spcPct val="0"/>
              </a:spcAft>
              <a:buChar char="»"/>
              <a:defRPr sz="2000">
                <a:solidFill>
                  <a:schemeClr val="tx1"/>
                </a:solidFill>
                <a:latin typeface="Arial" charset="0"/>
                <a:ea typeface="ＭＳ Ｐゴシック" charset="0"/>
              </a:defRPr>
            </a:lvl8pPr>
            <a:lvl9pPr eaLnBrk="0" fontAlgn="base" hangingPunct="0">
              <a:spcBef>
                <a:spcPct val="20000"/>
              </a:spcBef>
              <a:spcAft>
                <a:spcPct val="0"/>
              </a:spcAft>
              <a:buChar char="»"/>
              <a:defRPr sz="2000">
                <a:solidFill>
                  <a:schemeClr val="tx1"/>
                </a:solidFill>
                <a:latin typeface="Arial" charset="0"/>
                <a:ea typeface="ＭＳ Ｐゴシック" charset="0"/>
              </a:defRPr>
            </a:lvl9pPr>
          </a:lstStyle>
          <a:p>
            <a:pPr algn="ctr" eaLnBrk="1" hangingPunct="1">
              <a:spcBef>
                <a:spcPct val="50000"/>
              </a:spcBef>
            </a:pPr>
            <a:r>
              <a:rPr lang="en-US" sz="4400" b="1" dirty="0">
                <a:latin typeface="+mn-lt"/>
              </a:rPr>
              <a:t>LITERATURE</a:t>
            </a:r>
          </a:p>
        </p:txBody>
      </p:sp>
      <p:sp>
        <p:nvSpPr>
          <p:cNvPr id="6" name="Rectangle 7">
            <a:extLst>
              <a:ext uri="{FF2B5EF4-FFF2-40B4-BE49-F238E27FC236}">
                <a16:creationId xmlns:a16="http://schemas.microsoft.com/office/drawing/2014/main" id="{1DED403A-AFB0-1B96-A6BA-F11089E066C1}"/>
              </a:ext>
            </a:extLst>
          </p:cNvPr>
          <p:cNvSpPr>
            <a:spLocks noChangeArrowheads="1"/>
          </p:cNvSpPr>
          <p:nvPr/>
        </p:nvSpPr>
        <p:spPr bwMode="auto">
          <a:xfrm>
            <a:off x="457200" y="1234619"/>
            <a:ext cx="8229600" cy="5201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800" dirty="0">
                <a:latin typeface="+mn-lt"/>
              </a:rPr>
              <a:t>Major literary genres of the 21</a:t>
            </a:r>
            <a:r>
              <a:rPr lang="en-US" sz="2800" baseline="30000" dirty="0">
                <a:latin typeface="+mn-lt"/>
              </a:rPr>
              <a:t>st</a:t>
            </a:r>
            <a:r>
              <a:rPr lang="en-US" sz="2800" dirty="0">
                <a:latin typeface="+mn-lt"/>
              </a:rPr>
              <a:t> century include poetry,  drama, blogs, and graphic novels.</a:t>
            </a:r>
          </a:p>
          <a:p>
            <a:pPr marL="800100" lvl="1" indent="-342900" eaLnBrk="1" hangingPunct="1">
              <a:spcBef>
                <a:spcPct val="50000"/>
              </a:spcBef>
              <a:buFont typeface="Arial" panose="020B0604020202020204" pitchFamily="34" charset="0"/>
              <a:buChar char="•"/>
            </a:pPr>
            <a:r>
              <a:rPr lang="en-US" sz="2400" dirty="0">
                <a:latin typeface="+mn-lt"/>
              </a:rPr>
              <a:t>Early works of the 21</a:t>
            </a:r>
            <a:r>
              <a:rPr lang="en-US" sz="2400" baseline="30000" dirty="0">
                <a:latin typeface="+mn-lt"/>
              </a:rPr>
              <a:t>st</a:t>
            </a:r>
            <a:r>
              <a:rPr lang="en-US" sz="2400" dirty="0">
                <a:latin typeface="+mn-lt"/>
              </a:rPr>
              <a:t> century include</a:t>
            </a:r>
            <a:br>
              <a:rPr lang="en-US" sz="2400" dirty="0">
                <a:latin typeface="+mn-lt"/>
              </a:rPr>
            </a:br>
            <a:r>
              <a:rPr lang="en-US" sz="2400" dirty="0">
                <a:latin typeface="+mn-lt"/>
              </a:rPr>
              <a:t>books like </a:t>
            </a:r>
            <a:r>
              <a:rPr lang="en-US" sz="2400" i="1" dirty="0">
                <a:latin typeface="+mn-lt"/>
              </a:rPr>
              <a:t>The Da Vinci Code</a:t>
            </a:r>
            <a:r>
              <a:rPr lang="en-US" sz="2400" dirty="0">
                <a:latin typeface="+mn-lt"/>
              </a:rPr>
              <a:t> (2003),</a:t>
            </a:r>
            <a:br>
              <a:rPr lang="en-US" sz="2400" dirty="0">
                <a:latin typeface="+mn-lt"/>
              </a:rPr>
            </a:br>
            <a:r>
              <a:rPr lang="en-US" sz="2400" i="1" dirty="0">
                <a:latin typeface="+mn-lt"/>
              </a:rPr>
              <a:t>Percy Jackson: The Lightning Thief</a:t>
            </a:r>
            <a:br>
              <a:rPr lang="en-US" sz="2400" i="1" dirty="0">
                <a:latin typeface="+mn-lt"/>
              </a:rPr>
            </a:br>
            <a:r>
              <a:rPr lang="en-US" sz="2400" dirty="0">
                <a:latin typeface="+mn-lt"/>
              </a:rPr>
              <a:t>(2005), and </a:t>
            </a:r>
            <a:r>
              <a:rPr lang="en-US" sz="2400" i="1" dirty="0">
                <a:latin typeface="+mn-lt"/>
              </a:rPr>
              <a:t>The Hunger Games </a:t>
            </a:r>
            <a:r>
              <a:rPr lang="en-US" sz="2400" dirty="0">
                <a:latin typeface="+mn-lt"/>
              </a:rPr>
              <a:t>(2008).</a:t>
            </a:r>
          </a:p>
          <a:p>
            <a:pPr marL="800100" lvl="1" indent="-342900" eaLnBrk="1" hangingPunct="1">
              <a:spcBef>
                <a:spcPct val="50000"/>
              </a:spcBef>
              <a:buFont typeface="Arial" panose="020B0604020202020204" pitchFamily="34" charset="0"/>
              <a:buChar char="•"/>
            </a:pPr>
            <a:r>
              <a:rPr lang="en-US" sz="2400" dirty="0">
                <a:latin typeface="+mn-lt"/>
              </a:rPr>
              <a:t>The 2010s saw successes like </a:t>
            </a:r>
            <a:r>
              <a:rPr lang="en-US" sz="2400" i="1" dirty="0">
                <a:latin typeface="+mn-lt"/>
              </a:rPr>
              <a:t>The</a:t>
            </a:r>
            <a:br>
              <a:rPr lang="en-US" sz="2400" i="1" dirty="0">
                <a:latin typeface="+mn-lt"/>
              </a:rPr>
            </a:br>
            <a:r>
              <a:rPr lang="en-US" sz="2400" i="1" dirty="0">
                <a:latin typeface="+mn-lt"/>
              </a:rPr>
              <a:t>Martian </a:t>
            </a:r>
            <a:r>
              <a:rPr lang="en-US" sz="2400" dirty="0">
                <a:latin typeface="+mn-lt"/>
              </a:rPr>
              <a:t>(2011), </a:t>
            </a:r>
            <a:r>
              <a:rPr lang="en-US" sz="2400" i="1" dirty="0">
                <a:latin typeface="+mn-lt"/>
              </a:rPr>
              <a:t>Ready Player One</a:t>
            </a:r>
            <a:br>
              <a:rPr lang="en-US" sz="2400" i="1" dirty="0">
                <a:latin typeface="+mn-lt"/>
              </a:rPr>
            </a:br>
            <a:r>
              <a:rPr lang="en-US" sz="2400" dirty="0">
                <a:latin typeface="+mn-lt"/>
              </a:rPr>
              <a:t>(2011), and </a:t>
            </a:r>
            <a:r>
              <a:rPr lang="en-US" sz="2400" i="1" dirty="0">
                <a:latin typeface="+mn-lt"/>
              </a:rPr>
              <a:t>The Fault in Our Stars </a:t>
            </a:r>
            <a:r>
              <a:rPr lang="en-US" sz="2400" dirty="0">
                <a:latin typeface="+mn-lt"/>
              </a:rPr>
              <a:t>(2012).</a:t>
            </a:r>
          </a:p>
          <a:p>
            <a:pPr marL="800100" lvl="1" indent="-342900" eaLnBrk="1" hangingPunct="1">
              <a:spcBef>
                <a:spcPct val="50000"/>
              </a:spcBef>
              <a:buFont typeface="Arial" panose="020B0604020202020204" pitchFamily="34" charset="0"/>
              <a:buChar char="•"/>
            </a:pPr>
            <a:r>
              <a:rPr lang="en-US" sz="2400" dirty="0">
                <a:latin typeface="+mn-lt"/>
              </a:rPr>
              <a:t>While the top pieces of literature of the</a:t>
            </a:r>
            <a:br>
              <a:rPr lang="en-US" sz="2400" dirty="0">
                <a:latin typeface="+mn-lt"/>
              </a:rPr>
            </a:br>
            <a:r>
              <a:rPr lang="en-US" sz="2400" dirty="0">
                <a:latin typeface="+mn-lt"/>
              </a:rPr>
              <a:t>2020’s are still to be decided, some standout hits are </a:t>
            </a:r>
            <a:r>
              <a:rPr lang="en-US" sz="2400" i="1" dirty="0">
                <a:latin typeface="+mn-lt"/>
              </a:rPr>
              <a:t>Project Hail Mary </a:t>
            </a:r>
            <a:r>
              <a:rPr lang="en-US" sz="2400" dirty="0">
                <a:latin typeface="+mn-lt"/>
              </a:rPr>
              <a:t>(2021) and </a:t>
            </a:r>
            <a:r>
              <a:rPr lang="en-US" sz="2400" i="1" dirty="0">
                <a:latin typeface="+mn-lt"/>
              </a:rPr>
              <a:t>Babel</a:t>
            </a:r>
            <a:r>
              <a:rPr lang="en-US" sz="2400" dirty="0">
                <a:latin typeface="+mn-lt"/>
              </a:rPr>
              <a:t> (2022).</a:t>
            </a:r>
          </a:p>
        </p:txBody>
      </p:sp>
      <p:sp>
        <p:nvSpPr>
          <p:cNvPr id="2" name="TextBox 1">
            <a:extLst>
              <a:ext uri="{FF2B5EF4-FFF2-40B4-BE49-F238E27FC236}">
                <a16:creationId xmlns:a16="http://schemas.microsoft.com/office/drawing/2014/main" id="{1BCB3D0E-CE87-C876-8756-E8F1E99C1355}"/>
              </a:ext>
            </a:extLst>
          </p:cNvPr>
          <p:cNvSpPr txBox="1"/>
          <p:nvPr/>
        </p:nvSpPr>
        <p:spPr>
          <a:xfrm>
            <a:off x="3464709" y="6352143"/>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pic>
        <p:nvPicPr>
          <p:cNvPr id="4098" name="Picture 2" descr="The Martian">
            <a:extLst>
              <a:ext uri="{FF2B5EF4-FFF2-40B4-BE49-F238E27FC236}">
                <a16:creationId xmlns:a16="http://schemas.microsoft.com/office/drawing/2014/main" id="{2DECA75C-C5A5-43FB-9EBC-E8D011C78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326" y="2209800"/>
            <a:ext cx="2176216"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3138807"/>
      </p:ext>
    </p:extLst>
  </p:cSld>
  <p:clrMapOvr>
    <a:masterClrMapping/>
  </p:clrMapOvr>
  <p:transition spd="med">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98D29-5333-4B4D-80AA-F6FE23CB03D7}"/>
              </a:ext>
            </a:extLst>
          </p:cNvPr>
          <p:cNvSpPr>
            <a:spLocks noGrp="1"/>
          </p:cNvSpPr>
          <p:nvPr>
            <p:ph type="title"/>
          </p:nvPr>
        </p:nvSpPr>
        <p:spPr>
          <a:xfrm>
            <a:off x="457200" y="1866900"/>
            <a:ext cx="8229600" cy="3124200"/>
          </a:xfrm>
        </p:spPr>
        <p:txBody>
          <a:bodyPr>
            <a:normAutofit/>
          </a:bodyPr>
          <a:lstStyle/>
          <a:p>
            <a:pPr eaLnBrk="1" hangingPunct="1">
              <a:defRPr/>
            </a:pPr>
            <a:r>
              <a:rPr lang="en-US" altLang="en-US" sz="6000" dirty="0">
                <a:effectLst>
                  <a:outerShdw blurRad="38100" dist="38100" dir="2700000" algn="tl">
                    <a:srgbClr val="C0C0C0"/>
                  </a:outerShdw>
                </a:effectLst>
                <a:ea typeface="ＭＳ Ｐゴシック" panose="020B0600070205080204" pitchFamily="34" charset="-128"/>
              </a:rPr>
              <a:t>Section 2:</a:t>
            </a:r>
            <a:br>
              <a:rPr lang="en-US" altLang="en-US" dirty="0">
                <a:effectLst>
                  <a:outerShdw blurRad="38100" dist="38100" dir="2700000" algn="tl">
                    <a:srgbClr val="C0C0C0"/>
                  </a:outerShdw>
                </a:effectLst>
                <a:ea typeface="ＭＳ Ｐゴシック" panose="020B0600070205080204" pitchFamily="34" charset="-128"/>
              </a:rPr>
            </a:br>
            <a:r>
              <a:rPr lang="en-US" altLang="en-US" dirty="0">
                <a:effectLst>
                  <a:outerShdw blurRad="38100" dist="38100" dir="2700000" algn="tl">
                    <a:srgbClr val="C0C0C0"/>
                  </a:outerShdw>
                </a:effectLst>
                <a:ea typeface="ＭＳ Ｐゴシック" panose="020B0600070205080204" pitchFamily="34" charset="-128"/>
              </a:rPr>
              <a:t>The Rise of Terrorism</a:t>
            </a:r>
          </a:p>
        </p:txBody>
      </p:sp>
      <p:sp>
        <p:nvSpPr>
          <p:cNvPr id="19460" name="Slide Number Placeholder 4">
            <a:extLst>
              <a:ext uri="{FF2B5EF4-FFF2-40B4-BE49-F238E27FC236}">
                <a16:creationId xmlns:a16="http://schemas.microsoft.com/office/drawing/2014/main" id="{D49403D1-798E-E34D-A912-06FD606ECD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AAB7C4A-4AF1-9949-9EF2-F5BBA6783539}" type="slidenum">
              <a:rPr lang="en-US" altLang="en-US" sz="1200" smtClean="0">
                <a:solidFill>
                  <a:srgbClr val="898989"/>
                </a:solidFill>
              </a:rPr>
              <a:pPr>
                <a:spcBef>
                  <a:spcPct val="0"/>
                </a:spcBef>
                <a:buFontTx/>
                <a:buNone/>
              </a:pPr>
              <a:t>8</a:t>
            </a:fld>
            <a:endParaRPr lang="en-US" altLang="en-US" sz="1200">
              <a:solidFill>
                <a:srgbClr val="898989"/>
              </a:solidFill>
            </a:endParaRPr>
          </a:p>
        </p:txBody>
      </p:sp>
    </p:spTree>
    <p:extLst>
      <p:ext uri="{BB962C8B-B14F-4D97-AF65-F5344CB8AC3E}">
        <p14:creationId xmlns:p14="http://schemas.microsoft.com/office/powerpoint/2010/main" val="1446149060"/>
      </p:ext>
    </p:extLst>
  </p:cSld>
  <p:clrMapOvr>
    <a:masterClrMapping/>
  </p:clrMapOvr>
  <p:transition spd="med">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Slide Number Placeholder 4">
            <a:extLst>
              <a:ext uri="{FF2B5EF4-FFF2-40B4-BE49-F238E27FC236}">
                <a16:creationId xmlns:a16="http://schemas.microsoft.com/office/drawing/2014/main" id="{9F9D9DEA-F442-B647-8A75-8E5EEE1C66D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fld id="{54CBEBF0-A328-CF40-9E91-107E9AD13BA3}" type="slidenum">
              <a:rPr lang="en-US" altLang="en-US" sz="1200" smtClean="0">
                <a:solidFill>
                  <a:srgbClr val="898989"/>
                </a:solidFill>
              </a:rPr>
              <a:pPr>
                <a:spcBef>
                  <a:spcPct val="0"/>
                </a:spcBef>
                <a:buFontTx/>
                <a:buNone/>
              </a:pPr>
              <a:t>9</a:t>
            </a:fld>
            <a:endParaRPr lang="en-US" altLang="en-US" sz="1200">
              <a:solidFill>
                <a:srgbClr val="898989"/>
              </a:solidFill>
            </a:endParaRPr>
          </a:p>
        </p:txBody>
      </p:sp>
      <p:sp>
        <p:nvSpPr>
          <p:cNvPr id="2" name="Rectangle 4">
            <a:extLst>
              <a:ext uri="{FF2B5EF4-FFF2-40B4-BE49-F238E27FC236}">
                <a16:creationId xmlns:a16="http://schemas.microsoft.com/office/drawing/2014/main" id="{76693793-6DEC-B0FC-43B4-570E4217E847}"/>
              </a:ext>
            </a:extLst>
          </p:cNvPr>
          <p:cNvSpPr>
            <a:spLocks noChangeArrowheads="1"/>
          </p:cNvSpPr>
          <p:nvPr/>
        </p:nvSpPr>
        <p:spPr bwMode="auto">
          <a:xfrm>
            <a:off x="2092250" y="136525"/>
            <a:ext cx="4959499" cy="144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50000"/>
              </a:spcBef>
            </a:pPr>
            <a:r>
              <a:rPr lang="en-US" sz="4400" b="1" dirty="0"/>
              <a:t>TERRORISM STRIKES</a:t>
            </a:r>
            <a:br>
              <a:rPr lang="en-US" sz="4400" b="1" dirty="0"/>
            </a:br>
            <a:r>
              <a:rPr lang="en-US" sz="4400" b="1" dirty="0"/>
              <a:t>THE UNITED STATES</a:t>
            </a:r>
          </a:p>
        </p:txBody>
      </p:sp>
      <p:sp>
        <p:nvSpPr>
          <p:cNvPr id="6" name="Rectangle 7">
            <a:extLst>
              <a:ext uri="{FF2B5EF4-FFF2-40B4-BE49-F238E27FC236}">
                <a16:creationId xmlns:a16="http://schemas.microsoft.com/office/drawing/2014/main" id="{7B140C1D-D297-3099-1815-EE5F95011092}"/>
              </a:ext>
            </a:extLst>
          </p:cNvPr>
          <p:cNvSpPr>
            <a:spLocks noChangeArrowheads="1"/>
          </p:cNvSpPr>
          <p:nvPr/>
        </p:nvSpPr>
        <p:spPr bwMode="auto">
          <a:xfrm>
            <a:off x="609600" y="1539419"/>
            <a:ext cx="4124988" cy="47089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000" dirty="0"/>
              <a:t>On September 11, 2001, the United States was attacked by unknown terrorists.</a:t>
            </a:r>
          </a:p>
          <a:p>
            <a:pPr marL="342900" indent="-342900" eaLnBrk="1" hangingPunct="1">
              <a:spcBef>
                <a:spcPct val="50000"/>
              </a:spcBef>
              <a:buFont typeface="Wingdings" pitchFamily="2" charset="2"/>
              <a:buChar char="Ø"/>
            </a:pPr>
            <a:r>
              <a:rPr lang="en-US" sz="2000" dirty="0">
                <a:latin typeface="+mn-lt"/>
              </a:rPr>
              <a:t>Four airplanes were hijacked. The World Trade Center in New York City was the target of two planes.  One of the planes crashed into the North Tower of the World Trade Center and minutes later a second plane flew into the South Tower.</a:t>
            </a:r>
          </a:p>
          <a:p>
            <a:pPr marL="342900" indent="-342900" eaLnBrk="1" hangingPunct="1">
              <a:spcBef>
                <a:spcPct val="50000"/>
              </a:spcBef>
              <a:buFont typeface="Wingdings" pitchFamily="2" charset="2"/>
              <a:buChar char="Ø"/>
            </a:pPr>
            <a:r>
              <a:rPr lang="en-US" sz="2000" dirty="0"/>
              <a:t>As stunned Americans watched the tragedy unfold on television, the third plane crashed into the Pentagon in Washington, D.C.</a:t>
            </a:r>
          </a:p>
        </p:txBody>
      </p:sp>
      <p:sp>
        <p:nvSpPr>
          <p:cNvPr id="10" name="Rectangle 11">
            <a:extLst>
              <a:ext uri="{FF2B5EF4-FFF2-40B4-BE49-F238E27FC236}">
                <a16:creationId xmlns:a16="http://schemas.microsoft.com/office/drawing/2014/main" id="{2189E274-3BDD-86D3-D52D-EB41F83D1106}"/>
              </a:ext>
            </a:extLst>
          </p:cNvPr>
          <p:cNvSpPr>
            <a:spLocks noChangeArrowheads="1"/>
          </p:cNvSpPr>
          <p:nvPr/>
        </p:nvSpPr>
        <p:spPr bwMode="auto">
          <a:xfrm>
            <a:off x="4495800" y="4617184"/>
            <a:ext cx="4124987"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342900" indent="-342900" eaLnBrk="1" hangingPunct="1">
              <a:spcBef>
                <a:spcPct val="50000"/>
              </a:spcBef>
              <a:buFont typeface="Wingdings" pitchFamily="2" charset="2"/>
              <a:buChar char="Ø"/>
            </a:pPr>
            <a:r>
              <a:rPr lang="en-US" sz="2000" dirty="0">
                <a:latin typeface="+mn-lt"/>
              </a:rPr>
              <a:t>On the fourth plane, passengers overtook the terrorists and caused the plane to land in a rural field in Pennsylvania. Their act of heroism possibly saved hundreds of lives.</a:t>
            </a:r>
          </a:p>
        </p:txBody>
      </p:sp>
      <p:pic>
        <p:nvPicPr>
          <p:cNvPr id="11" name="Picture 12">
            <a:extLst>
              <a:ext uri="{FF2B5EF4-FFF2-40B4-BE49-F238E27FC236}">
                <a16:creationId xmlns:a16="http://schemas.microsoft.com/office/drawing/2014/main" id="{65B5381B-9AE8-B40F-C207-F65163376C1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2460" b="16117"/>
          <a:stretch>
            <a:fillRect/>
          </a:stretch>
        </p:blipFill>
        <p:spPr bwMode="auto">
          <a:xfrm>
            <a:off x="4910042" y="1539419"/>
            <a:ext cx="3543999" cy="3077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966400280"/>
      </p:ext>
    </p:extLst>
  </p:cSld>
  <p:clrMapOvr>
    <a:masterClrMapping/>
  </p:clrMapOvr>
  <p:transition spd="med">
    <p:wipe dir="r"/>
  </p:transition>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25905</TotalTime>
  <Words>2593</Words>
  <Application>Microsoft Macintosh PowerPoint</Application>
  <PresentationFormat>On-screen Show (4:3)</PresentationFormat>
  <Paragraphs>193</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ＭＳ Ｐゴシック</vt:lpstr>
      <vt:lpstr>Arial</vt:lpstr>
      <vt:lpstr>Calibri</vt:lpstr>
      <vt:lpstr>Wingdings</vt:lpstr>
      <vt:lpstr>Office Theme</vt:lpstr>
      <vt:lpstr>PowerPoint Presentation</vt:lpstr>
      <vt:lpstr>PowerPoint Presentation</vt:lpstr>
      <vt:lpstr>Section 1: Twenty-first-Century Lifestyles</vt:lpstr>
      <vt:lpstr>PowerPoint Presentation</vt:lpstr>
      <vt:lpstr>PowerPoint Presentation</vt:lpstr>
      <vt:lpstr>PowerPoint Presentation</vt:lpstr>
      <vt:lpstr>PowerPoint Presentation</vt:lpstr>
      <vt:lpstr>Section 2: The Rise of Terrorism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3: West Virginia Emerges from a Worldwide Pandemic to Find a Bright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Clairmont Press,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Virginia: Our Beautiful Home</dc:title>
  <dc:subject>©2025 Clairmont Press</dc:subject>
  <dc:creator/>
  <cp:keywords/>
  <dc:description>Study presentation to accompany student textbook. </dc:description>
  <cp:lastModifiedBy>Emmett Mullins</cp:lastModifiedBy>
  <cp:revision>458</cp:revision>
  <dcterms:created xsi:type="dcterms:W3CDTF">2010-06-02T19:20:05Z</dcterms:created>
  <dcterms:modified xsi:type="dcterms:W3CDTF">2025-07-17T01:48:13Z</dcterms:modified>
  <cp:category/>
</cp:coreProperties>
</file>