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36"/>
  </p:notesMasterIdLst>
  <p:handoutMasterIdLst>
    <p:handoutMasterId r:id="rId37"/>
  </p:handoutMasterIdLst>
  <p:sldIdLst>
    <p:sldId id="259" r:id="rId2"/>
    <p:sldId id="260" r:id="rId3"/>
    <p:sldId id="258" r:id="rId4"/>
    <p:sldId id="268" r:id="rId5"/>
    <p:sldId id="324" r:id="rId6"/>
    <p:sldId id="325" r:id="rId7"/>
    <p:sldId id="326" r:id="rId8"/>
    <p:sldId id="327" r:id="rId9"/>
    <p:sldId id="329" r:id="rId10"/>
    <p:sldId id="330" r:id="rId11"/>
    <p:sldId id="331" r:id="rId12"/>
    <p:sldId id="332" r:id="rId13"/>
    <p:sldId id="333" r:id="rId14"/>
    <p:sldId id="334" r:id="rId15"/>
    <p:sldId id="335" r:id="rId16"/>
    <p:sldId id="346" r:id="rId17"/>
    <p:sldId id="337" r:id="rId18"/>
    <p:sldId id="338" r:id="rId19"/>
    <p:sldId id="339" r:id="rId20"/>
    <p:sldId id="340" r:id="rId21"/>
    <p:sldId id="341" r:id="rId22"/>
    <p:sldId id="342" r:id="rId23"/>
    <p:sldId id="343" r:id="rId24"/>
    <p:sldId id="344" r:id="rId25"/>
    <p:sldId id="345" r:id="rId26"/>
    <p:sldId id="309" r:id="rId27"/>
    <p:sldId id="277" r:id="rId28"/>
    <p:sldId id="278" r:id="rId29"/>
    <p:sldId id="313" r:id="rId30"/>
    <p:sldId id="266" r:id="rId31"/>
    <p:sldId id="314" r:id="rId32"/>
    <p:sldId id="315" r:id="rId33"/>
    <p:sldId id="317" r:id="rId34"/>
    <p:sldId id="263"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3"/>
    <p:restoredTop sz="94718"/>
  </p:normalViewPr>
  <p:slideViewPr>
    <p:cSldViewPr>
      <p:cViewPr varScale="1">
        <p:scale>
          <a:sx n="103" d="100"/>
          <a:sy n="103" d="100"/>
        </p:scale>
        <p:origin x="864" y="472"/>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6/29/25</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6/29/25</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8504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36534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987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554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224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2403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2152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61574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87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0255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12563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2526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88313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1805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40396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03848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7EDD88F0-6477-3745-8D68-EA9E5CEE33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BC350F2B-B4A4-5F42-B6AF-F4D3146B21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9B78B30F-6D3F-2447-822C-2CD7A13BFA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47C9469D-F46B-CA4E-810F-DAC844C9F9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E6ACEF6F-A240-BD46-A668-30C9E2CD9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31170923-CEC9-DA45-B3F6-A0D22E0267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B304A640-565D-B942-A045-6BA38DF448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AF29171B-1F8D-EE4C-9DA5-54145A5BE9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582537CD-3D2B-654C-B21A-220694B015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25866221-DA05-0E4D-89DC-D6EBD68D08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52266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82655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DA02835D-3AEA-2A45-98CA-AB32AA3ECC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884AE3D0-1247-1C4D-A94F-8CB15A7481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9138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7455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0153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2677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9504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7924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6/29/25</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6/29/25</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6/29/25</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6/29/25</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1028" name="Picture 4">
            <a:extLst>
              <a:ext uri="{FF2B5EF4-FFF2-40B4-BE49-F238E27FC236}">
                <a16:creationId xmlns:a16="http://schemas.microsoft.com/office/drawing/2014/main" id="{218924D8-5275-D3BF-3CC8-4D060436CC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6/29/25</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6/29/25</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9" name="Picture 4">
            <a:extLst>
              <a:ext uri="{FF2B5EF4-FFF2-40B4-BE49-F238E27FC236}">
                <a16:creationId xmlns:a16="http://schemas.microsoft.com/office/drawing/2014/main" id="{4147509A-61F6-2F32-3828-683CBF6B8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6/29/25</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2" name="Picture 4">
            <a:extLst>
              <a:ext uri="{FF2B5EF4-FFF2-40B4-BE49-F238E27FC236}">
                <a16:creationId xmlns:a16="http://schemas.microsoft.com/office/drawing/2014/main" id="{6C9533A3-4DBB-C300-F506-E5B215CAA7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6/29/25</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6/29/25</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6/29/25</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6/29/25</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6/29/25</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slide" Target="slide10.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image" Target="../media/image22.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1600200" y="5043865"/>
            <a:ext cx="7543800" cy="1569660"/>
          </a:xfrm>
          <a:prstGeom prst="rect">
            <a:avLst/>
          </a:prstGeom>
          <a:noFill/>
        </p:spPr>
        <p:txBody>
          <a:bodyPr anchor="b">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defRPr/>
            </a:pPr>
            <a:r>
              <a:rPr lang="en-US" altLang="en-US" sz="3200" b="1" dirty="0">
                <a:solidFill>
                  <a:schemeClr val="bg1"/>
                </a:solidFill>
                <a:effectLst>
                  <a:outerShdw blurRad="38100" dist="38100" dir="2700000" algn="tl">
                    <a:schemeClr val="tx1"/>
                  </a:outerShdw>
                </a:effectLst>
              </a:rPr>
              <a:t>Chapter 2: State and Local</a:t>
            </a:r>
          </a:p>
          <a:p>
            <a:pPr algn="r" eaLnBrk="1" hangingPunct="1">
              <a:defRPr/>
            </a:pPr>
            <a:r>
              <a:rPr lang="en-US" altLang="en-US" sz="3200" b="1" dirty="0">
                <a:solidFill>
                  <a:schemeClr val="bg1"/>
                </a:solidFill>
                <a:effectLst>
                  <a:outerShdw blurRad="38100" dist="38100" dir="2700000" algn="tl">
                    <a:schemeClr val="tx1"/>
                  </a:outerShdw>
                </a:effectLst>
              </a:rPr>
              <a:t>Government in West Virginia</a:t>
            </a:r>
          </a:p>
          <a:p>
            <a:pPr algn="r" eaLnBrk="1" hangingPunct="1">
              <a:defRPr/>
            </a:pPr>
            <a:r>
              <a:rPr lang="en-US" altLang="en-US" sz="3200" b="1" dirty="0">
                <a:solidFill>
                  <a:schemeClr val="bg1"/>
                </a:solidFill>
                <a:effectLst>
                  <a:outerShdw blurRad="38100" dist="38100" dir="2700000" algn="tl">
                    <a:schemeClr val="tx1"/>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chemeClr val="tx1"/>
                  </a:outerShdw>
                </a:effectLst>
                <a:latin typeface="Arial" panose="020B0604020202020204" pitchFamily="34" charset="0"/>
              </a:rPr>
              <a:t>© 2025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3" name="Picture 2">
            <a:extLst>
              <a:ext uri="{FF2B5EF4-FFF2-40B4-BE49-F238E27FC236}">
                <a16:creationId xmlns:a16="http://schemas.microsoft.com/office/drawing/2014/main" id="{04C547B3-6808-87B8-2928-4EAAAD3902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908304"/>
            <a:ext cx="9144001" cy="2360705"/>
          </a:xfrm>
          <a:prstGeom prst="rect">
            <a:avLst/>
          </a:prstGeom>
          <a:effectLst>
            <a:glow>
              <a:schemeClr val="bg1">
                <a:alpha val="50000"/>
              </a:schemeClr>
            </a:glow>
            <a:outerShdw algn="ctr" rotWithShape="0">
              <a:prstClr val="black">
                <a:alpha val="40000"/>
              </a:prstClr>
            </a:outerShdw>
          </a:effectLst>
        </p:spPr>
      </p:pic>
      <p:sp>
        <p:nvSpPr>
          <p:cNvPr id="2" name="TextBox 1">
            <a:extLst>
              <a:ext uri="{FF2B5EF4-FFF2-40B4-BE49-F238E27FC236}">
                <a16:creationId xmlns:a16="http://schemas.microsoft.com/office/drawing/2014/main" id="{69BDF875-F7CE-9471-2827-0E6BE7AB3594}"/>
              </a:ext>
            </a:extLst>
          </p:cNvPr>
          <p:cNvSpPr txBox="1"/>
          <p:nvPr/>
        </p:nvSpPr>
        <p:spPr>
          <a:xfrm>
            <a:off x="5334000" y="-2977"/>
            <a:ext cx="3810000" cy="307777"/>
          </a:xfrm>
          <a:prstGeom prst="rect">
            <a:avLst/>
          </a:prstGeom>
          <a:noFill/>
        </p:spPr>
        <p:txBody>
          <a:bodyPr wrap="square">
            <a:spAutoFit/>
          </a:bodyPr>
          <a:lstStyle/>
          <a:p>
            <a:r>
              <a:rPr lang="en-US" sz="1400" b="0" i="0" u="none" strike="noStrike" dirty="0">
                <a:solidFill>
                  <a:schemeClr val="bg1"/>
                </a:solidFill>
                <a:effectLst/>
                <a:latin typeface="+mn-lt"/>
              </a:rPr>
              <a:t>The Grist Mill in Babcock State Park, West Virginia</a:t>
            </a:r>
            <a:endParaRPr lang="en-US" sz="1400" dirty="0">
              <a:solidFill>
                <a:schemeClr val="bg1"/>
              </a:solidFill>
              <a:latin typeface="+mn-lt"/>
            </a:endParaRP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pPr marL="0" indent="0" algn="ctr">
              <a:spcBef>
                <a:spcPct val="50000"/>
              </a:spcBef>
              <a:buNone/>
            </a:pPr>
            <a:r>
              <a:rPr lang="en-US" sz="4800" b="1" dirty="0"/>
              <a:t>LEGISLATIVE BRANCH</a:t>
            </a:r>
          </a:p>
          <a:p>
            <a:pPr>
              <a:spcBef>
                <a:spcPct val="50000"/>
              </a:spcBef>
            </a:pPr>
            <a:r>
              <a:rPr lang="en-US" b="1" dirty="0"/>
              <a:t>HOUSE OF DELEGATES</a:t>
            </a:r>
          </a:p>
          <a:p>
            <a:pPr lvl="1">
              <a:spcBef>
                <a:spcPct val="50000"/>
              </a:spcBef>
            </a:pPr>
            <a:r>
              <a:rPr lang="en-US" sz="2400" dirty="0"/>
              <a:t>100 members; 58 districts</a:t>
            </a:r>
          </a:p>
          <a:p>
            <a:pPr lvl="1">
              <a:spcBef>
                <a:spcPct val="50000"/>
              </a:spcBef>
            </a:pPr>
            <a:r>
              <a:rPr lang="en-US" sz="2400" dirty="0"/>
              <a:t>Serve two-year terms; unlimited number of terms </a:t>
            </a:r>
          </a:p>
          <a:p>
            <a:pPr lvl="1">
              <a:spcBef>
                <a:spcPct val="50000"/>
              </a:spcBef>
            </a:pPr>
            <a:r>
              <a:rPr lang="en-US" sz="2400" dirty="0"/>
              <a:t>Speaker of the House is the presiding official</a:t>
            </a:r>
            <a:endParaRPr lang="en-US" sz="3200" dirty="0"/>
          </a:p>
          <a:p>
            <a:pPr>
              <a:spcBef>
                <a:spcPct val="50000"/>
              </a:spcBef>
            </a:pPr>
            <a:r>
              <a:rPr lang="en-US" b="1" dirty="0"/>
              <a:t>SENATE</a:t>
            </a:r>
          </a:p>
          <a:p>
            <a:pPr lvl="1">
              <a:spcBef>
                <a:spcPct val="50000"/>
              </a:spcBef>
            </a:pPr>
            <a:r>
              <a:rPr lang="en-US" sz="2400" dirty="0"/>
              <a:t>34 members; 17 districts</a:t>
            </a:r>
          </a:p>
          <a:p>
            <a:pPr lvl="1">
              <a:spcBef>
                <a:spcPct val="50000"/>
              </a:spcBef>
            </a:pPr>
            <a:r>
              <a:rPr lang="en-US" sz="2400" dirty="0"/>
              <a:t>Serve 4-year terms; unlimited number of terms</a:t>
            </a:r>
          </a:p>
          <a:p>
            <a:pPr lvl="1">
              <a:spcBef>
                <a:spcPct val="50000"/>
              </a:spcBef>
            </a:pPr>
            <a:r>
              <a:rPr lang="en-US" sz="2400" dirty="0"/>
              <a:t>President/Lieutenant Governor is the presiding official</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Tree>
    <p:extLst>
      <p:ext uri="{BB962C8B-B14F-4D97-AF65-F5344CB8AC3E}">
        <p14:creationId xmlns:p14="http://schemas.microsoft.com/office/powerpoint/2010/main" val="2166218957"/>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pic>
        <p:nvPicPr>
          <p:cNvPr id="3" name="Picture 4" descr="2916FCA4">
            <a:extLst>
              <a:ext uri="{FF2B5EF4-FFF2-40B4-BE49-F238E27FC236}">
                <a16:creationId xmlns:a16="http://schemas.microsoft.com/office/drawing/2014/main" id="{BDD215DC-817E-B573-C611-30E82C867B58}"/>
              </a:ext>
            </a:extLst>
          </p:cNvPr>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1299634" y="230733"/>
            <a:ext cx="6299876" cy="5764901"/>
          </a:xfrm>
          <a:prstGeom prst="rect">
            <a:avLst/>
          </a:prstGeom>
          <a:noFill/>
        </p:spPr>
      </p:pic>
      <p:pic>
        <p:nvPicPr>
          <p:cNvPr id="2050" name="Picture 2">
            <a:extLst>
              <a:ext uri="{FF2B5EF4-FFF2-40B4-BE49-F238E27FC236}">
                <a16:creationId xmlns:a16="http://schemas.microsoft.com/office/drawing/2014/main" id="{88C02705-74D4-4255-6303-D8AB7DD2B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936" y="9276"/>
            <a:ext cx="7406921" cy="616292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AEB62BA1-5862-7596-AEFC-00A5EF2B9101}"/>
              </a:ext>
            </a:extLst>
          </p:cNvPr>
          <p:cNvSpPr txBox="1">
            <a:spLocks noChangeArrowheads="1"/>
          </p:cNvSpPr>
          <p:nvPr/>
        </p:nvSpPr>
        <p:spPr bwMode="auto">
          <a:xfrm>
            <a:off x="4836231" y="381000"/>
            <a:ext cx="3200400" cy="1066800"/>
          </a:xfrm>
          <a:prstGeom prst="rect">
            <a:avLst/>
          </a:prstGeom>
          <a:noFill/>
          <a:ln w="9525">
            <a:noFill/>
            <a:miter lim="800000"/>
            <a:headEnd/>
            <a:tailEnd/>
          </a:ln>
          <a:effectLst/>
        </p:spPr>
        <p:txBody>
          <a:bodyPr>
            <a:spAutoFit/>
          </a:bodyPr>
          <a:lstStyle/>
          <a:p>
            <a:pPr algn="ctr">
              <a:spcBef>
                <a:spcPct val="50000"/>
              </a:spcBef>
            </a:pPr>
            <a:r>
              <a:rPr lang="en-US" sz="3200" dirty="0"/>
              <a:t>State  Senate Districts</a:t>
            </a:r>
            <a:endParaRPr lang="en-US" dirty="0"/>
          </a:p>
        </p:txBody>
      </p:sp>
    </p:spTree>
    <p:extLst>
      <p:ext uri="{BB962C8B-B14F-4D97-AF65-F5344CB8AC3E}">
        <p14:creationId xmlns:p14="http://schemas.microsoft.com/office/powerpoint/2010/main" val="3394880210"/>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pic>
        <p:nvPicPr>
          <p:cNvPr id="6" name="Picture 4" descr="62F11E52">
            <a:extLst>
              <a:ext uri="{FF2B5EF4-FFF2-40B4-BE49-F238E27FC236}">
                <a16:creationId xmlns:a16="http://schemas.microsoft.com/office/drawing/2014/main" id="{C786A784-7C12-46CD-2C02-819A4B13673B}"/>
              </a:ext>
            </a:extLst>
          </p:cNvPr>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1035477" y="221456"/>
            <a:ext cx="7073046" cy="6415088"/>
          </a:xfrm>
          <a:prstGeom prst="rect">
            <a:avLst/>
          </a:prstGeom>
          <a:noFill/>
        </p:spPr>
      </p:pic>
      <p:sp>
        <p:nvSpPr>
          <p:cNvPr id="7" name="Text Box 5">
            <a:extLst>
              <a:ext uri="{FF2B5EF4-FFF2-40B4-BE49-F238E27FC236}">
                <a16:creationId xmlns:a16="http://schemas.microsoft.com/office/drawing/2014/main" id="{FCDBA17E-EDFA-DEC0-C0FA-72AD887A3445}"/>
              </a:ext>
            </a:extLst>
          </p:cNvPr>
          <p:cNvSpPr txBox="1">
            <a:spLocks noChangeArrowheads="1"/>
          </p:cNvSpPr>
          <p:nvPr/>
        </p:nvSpPr>
        <p:spPr bwMode="auto">
          <a:xfrm>
            <a:off x="5146813" y="373856"/>
            <a:ext cx="2736273" cy="1384995"/>
          </a:xfrm>
          <a:prstGeom prst="rect">
            <a:avLst/>
          </a:prstGeom>
          <a:solidFill>
            <a:srgbClr val="EFEFEF"/>
          </a:solidFill>
          <a:ln w="9525">
            <a:noFill/>
            <a:miter lim="800000"/>
            <a:headEnd/>
            <a:tailEnd/>
          </a:ln>
          <a:effectLst/>
        </p:spPr>
        <p:txBody>
          <a:bodyPr wrap="square">
            <a:spAutoFit/>
          </a:bodyPr>
          <a:lstStyle/>
          <a:p>
            <a:pPr algn="ctr">
              <a:spcBef>
                <a:spcPct val="50000"/>
              </a:spcBef>
            </a:pPr>
            <a:r>
              <a:rPr lang="en-US" sz="2800" dirty="0"/>
              <a:t>House of Delegates Districts</a:t>
            </a:r>
          </a:p>
        </p:txBody>
      </p:sp>
    </p:spTree>
    <p:extLst>
      <p:ext uri="{BB962C8B-B14F-4D97-AF65-F5344CB8AC3E}">
        <p14:creationId xmlns:p14="http://schemas.microsoft.com/office/powerpoint/2010/main" val="2123278954"/>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
        <p:nvSpPr>
          <p:cNvPr id="4" name="Text Box 4">
            <a:extLst>
              <a:ext uri="{FF2B5EF4-FFF2-40B4-BE49-F238E27FC236}">
                <a16:creationId xmlns:a16="http://schemas.microsoft.com/office/drawing/2014/main" id="{E6A73E54-46B4-C06A-554D-812ADA729DC3}"/>
              </a:ext>
            </a:extLst>
          </p:cNvPr>
          <p:cNvSpPr txBox="1">
            <a:spLocks noChangeArrowheads="1"/>
          </p:cNvSpPr>
          <p:nvPr/>
        </p:nvSpPr>
        <p:spPr bwMode="auto">
          <a:xfrm>
            <a:off x="419100" y="304800"/>
            <a:ext cx="8305800" cy="1190625"/>
          </a:xfrm>
          <a:prstGeom prst="rect">
            <a:avLst/>
          </a:prstGeom>
          <a:noFill/>
          <a:ln w="9525">
            <a:noFill/>
            <a:miter lim="800000"/>
            <a:headEnd/>
            <a:tailEnd/>
          </a:ln>
          <a:effectLst/>
        </p:spPr>
        <p:txBody>
          <a:bodyPr>
            <a:spAutoFit/>
          </a:bodyPr>
          <a:lstStyle/>
          <a:p>
            <a:pPr algn="ctr">
              <a:spcBef>
                <a:spcPct val="50000"/>
              </a:spcBef>
            </a:pPr>
            <a:r>
              <a:rPr lang="en-US" sz="3600" b="1" dirty="0"/>
              <a:t>REQUIREMENTS TO SERVE IN THE LEGISLATURE</a:t>
            </a:r>
            <a:endParaRPr lang="en-US" sz="2000" b="1" dirty="0"/>
          </a:p>
        </p:txBody>
      </p:sp>
      <p:graphicFrame>
        <p:nvGraphicFramePr>
          <p:cNvPr id="5" name="Group 46">
            <a:extLst>
              <a:ext uri="{FF2B5EF4-FFF2-40B4-BE49-F238E27FC236}">
                <a16:creationId xmlns:a16="http://schemas.microsoft.com/office/drawing/2014/main" id="{577BFF69-A91E-4C4A-23F9-3ACA3529E6C6}"/>
              </a:ext>
            </a:extLst>
          </p:cNvPr>
          <p:cNvGraphicFramePr>
            <a:graphicFrameLocks noGrp="1"/>
          </p:cNvGraphicFramePr>
          <p:nvPr>
            <p:extLst>
              <p:ext uri="{D42A27DB-BD31-4B8C-83A1-F6EECF244321}">
                <p14:modId xmlns:p14="http://schemas.microsoft.com/office/powerpoint/2010/main" val="49799961"/>
              </p:ext>
            </p:extLst>
          </p:nvPr>
        </p:nvGraphicFramePr>
        <p:xfrm>
          <a:off x="304800" y="1667888"/>
          <a:ext cx="8534400" cy="4145778"/>
        </p:xfrm>
        <a:graphic>
          <a:graphicData uri="http://schemas.openxmlformats.org/drawingml/2006/table">
            <a:tbl>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4956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House of Delegates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Senate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27618">
                <a:tc>
                  <a:txBody>
                    <a:body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Eligible to vote</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Resident of state for one year</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Resident of district in which they are running</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At least 18 years of 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Eligible to vote</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Resident of state for one year</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Resident of district in which they are running</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800" b="0" i="0" u="none" strike="noStrike" cap="none" normalizeH="0" baseline="0" dirty="0">
                          <a:ln>
                            <a:noFill/>
                          </a:ln>
                          <a:solidFill>
                            <a:schemeClr val="tx1"/>
                          </a:solidFill>
                          <a:effectLst/>
                          <a:latin typeface="Arial" charset="0"/>
                        </a:rPr>
                        <a:t>At least 25 years of 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66400280"/>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pic>
        <p:nvPicPr>
          <p:cNvPr id="2" name="Picture 4" descr="WV_Ch06_Fig_13_Bill_Law">
            <a:extLst>
              <a:ext uri="{FF2B5EF4-FFF2-40B4-BE49-F238E27FC236}">
                <a16:creationId xmlns:a16="http://schemas.microsoft.com/office/drawing/2014/main" id="{3CBBA5D9-06A3-409F-ED6C-87EFB78F3D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1123580"/>
            <a:ext cx="9134475" cy="5734420"/>
          </a:xfrm>
          <a:prstGeom prst="rect">
            <a:avLst/>
          </a:prstGeom>
          <a:noFill/>
        </p:spPr>
      </p:pic>
      <p:sp>
        <p:nvSpPr>
          <p:cNvPr id="3" name="Rectangle 5">
            <a:extLst>
              <a:ext uri="{FF2B5EF4-FFF2-40B4-BE49-F238E27FC236}">
                <a16:creationId xmlns:a16="http://schemas.microsoft.com/office/drawing/2014/main" id="{5C8A9DA9-F9C8-9991-A459-0199C8AE7F19}"/>
              </a:ext>
            </a:extLst>
          </p:cNvPr>
          <p:cNvSpPr>
            <a:spLocks noChangeArrowheads="1"/>
          </p:cNvSpPr>
          <p:nvPr/>
        </p:nvSpPr>
        <p:spPr bwMode="auto">
          <a:xfrm>
            <a:off x="1752600" y="54114"/>
            <a:ext cx="6019800" cy="707886"/>
          </a:xfrm>
          <a:prstGeom prst="rect">
            <a:avLst/>
          </a:prstGeom>
          <a:noFill/>
          <a:ln w="9525">
            <a:noFill/>
            <a:miter lim="800000"/>
            <a:headEnd/>
            <a:tailEnd/>
          </a:ln>
          <a:effectLst/>
        </p:spPr>
        <p:txBody>
          <a:bodyPr>
            <a:spAutoFit/>
          </a:bodyPr>
          <a:lstStyle/>
          <a:p>
            <a:pPr algn="ctr"/>
            <a:r>
              <a:rPr lang="en-US" sz="4000" b="1" dirty="0"/>
              <a:t>LAW MAKING PROCESS</a:t>
            </a:r>
          </a:p>
        </p:txBody>
      </p:sp>
      <p:sp>
        <p:nvSpPr>
          <p:cNvPr id="6" name="Rectangle 7">
            <a:extLst>
              <a:ext uri="{FF2B5EF4-FFF2-40B4-BE49-F238E27FC236}">
                <a16:creationId xmlns:a16="http://schemas.microsoft.com/office/drawing/2014/main" id="{1BE68044-FDDE-35E0-1467-9833EB61EC69}"/>
              </a:ext>
            </a:extLst>
          </p:cNvPr>
          <p:cNvSpPr>
            <a:spLocks noChangeArrowheads="1"/>
          </p:cNvSpPr>
          <p:nvPr/>
        </p:nvSpPr>
        <p:spPr bwMode="auto">
          <a:xfrm>
            <a:off x="9525" y="665305"/>
            <a:ext cx="9124950" cy="366713"/>
          </a:xfrm>
          <a:prstGeom prst="rect">
            <a:avLst/>
          </a:prstGeom>
          <a:noFill/>
          <a:ln w="9525">
            <a:noFill/>
            <a:miter lim="800000"/>
            <a:headEnd/>
            <a:tailEnd/>
          </a:ln>
          <a:effectLst/>
        </p:spPr>
        <p:txBody>
          <a:bodyPr>
            <a:spAutoFit/>
          </a:bodyPr>
          <a:lstStyle/>
          <a:p>
            <a:pPr algn="ctr">
              <a:spcBef>
                <a:spcPct val="50000"/>
              </a:spcBef>
            </a:pPr>
            <a:r>
              <a:rPr lang="en-US" dirty="0"/>
              <a:t>To become a law, a bill goes through a process like that at the national level.</a:t>
            </a:r>
          </a:p>
        </p:txBody>
      </p:sp>
    </p:spTree>
    <p:extLst>
      <p:ext uri="{BB962C8B-B14F-4D97-AF65-F5344CB8AC3E}">
        <p14:creationId xmlns:p14="http://schemas.microsoft.com/office/powerpoint/2010/main" val="4277460556"/>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pPr marL="0" indent="0" algn="ctr">
              <a:spcBef>
                <a:spcPct val="50000"/>
              </a:spcBef>
              <a:buNone/>
            </a:pPr>
            <a:r>
              <a:rPr lang="en-US" sz="4800" b="1" dirty="0"/>
              <a:t>EXECUTIVE BRANCH</a:t>
            </a:r>
          </a:p>
          <a:p>
            <a:pPr>
              <a:spcBef>
                <a:spcPct val="50000"/>
              </a:spcBef>
            </a:pPr>
            <a:r>
              <a:rPr lang="en-US" b="1" dirty="0"/>
              <a:t>GOVERNOR</a:t>
            </a:r>
          </a:p>
          <a:p>
            <a:pPr>
              <a:spcBef>
                <a:spcPct val="50000"/>
              </a:spcBef>
            </a:pPr>
            <a:r>
              <a:rPr lang="en-US" b="1" dirty="0"/>
              <a:t>BOARD OF PUBLIC WORKS</a:t>
            </a:r>
          </a:p>
          <a:p>
            <a:pPr>
              <a:spcBef>
                <a:spcPct val="50000"/>
              </a:spcBef>
            </a:pPr>
            <a:r>
              <a:rPr lang="en-US" b="1" dirty="0"/>
              <a:t>CABINET</a:t>
            </a:r>
          </a:p>
          <a:p>
            <a:pPr>
              <a:spcBef>
                <a:spcPct val="50000"/>
              </a:spcBef>
            </a:pPr>
            <a:r>
              <a:rPr lang="en-US" b="1" dirty="0"/>
              <a:t>VARIOUS AGENCIES AND OFFICES</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Tree>
    <p:extLst>
      <p:ext uri="{BB962C8B-B14F-4D97-AF65-F5344CB8AC3E}">
        <p14:creationId xmlns:p14="http://schemas.microsoft.com/office/powerpoint/2010/main" val="967161855"/>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304800" y="381000"/>
            <a:ext cx="8534400" cy="5821363"/>
          </a:xfrm>
        </p:spPr>
        <p:txBody>
          <a:bodyPr/>
          <a:lstStyle/>
          <a:p>
            <a:pPr marL="0" indent="0" algn="ctr">
              <a:spcBef>
                <a:spcPct val="50000"/>
              </a:spcBef>
              <a:buNone/>
            </a:pPr>
            <a:r>
              <a:rPr lang="en-US" b="1" dirty="0"/>
              <a:t>GOVERNOR</a:t>
            </a:r>
          </a:p>
          <a:p>
            <a:pPr>
              <a:spcBef>
                <a:spcPct val="50000"/>
              </a:spcBef>
            </a:pPr>
            <a:r>
              <a:rPr lang="en-US" sz="2100" b="1" dirty="0"/>
              <a:t>Patrick James Morrisey </a:t>
            </a:r>
            <a:r>
              <a:rPr lang="en-US" sz="2100" dirty="0"/>
              <a:t>was elected the 37</a:t>
            </a:r>
            <a:r>
              <a:rPr lang="en-US" sz="2100" baseline="30000" dirty="0"/>
              <a:t>th</a:t>
            </a:r>
            <a:r>
              <a:rPr lang="en-US" sz="2100" dirty="0"/>
              <a:t> governor in 2024 and took office January 13, 2025. To be governor, a person must be at least 30 years of age and have lived in the state for five years prior to the election.</a:t>
            </a:r>
          </a:p>
          <a:p>
            <a:pPr marL="0" indent="0" algn="ctr">
              <a:spcBef>
                <a:spcPct val="50000"/>
              </a:spcBef>
              <a:buNone/>
            </a:pPr>
            <a:r>
              <a:rPr lang="en-US" sz="2800" b="1" dirty="0"/>
              <a:t>DUTIES</a:t>
            </a:r>
          </a:p>
          <a:p>
            <a:pPr>
              <a:spcBef>
                <a:spcPct val="50000"/>
              </a:spcBef>
              <a:buFont typeface="Wingdings" pitchFamily="2" charset="2"/>
              <a:buChar char="Ø"/>
            </a:pPr>
            <a:r>
              <a:rPr lang="en-US" sz="2100" dirty="0"/>
              <a:t>Enforces state laws</a:t>
            </a:r>
          </a:p>
          <a:p>
            <a:pPr>
              <a:spcBef>
                <a:spcPct val="50000"/>
              </a:spcBef>
              <a:buFont typeface="Wingdings" pitchFamily="2" charset="2"/>
              <a:buChar char="Ø"/>
            </a:pPr>
            <a:r>
              <a:rPr lang="en-US" sz="2100" dirty="0"/>
              <a:t>Prepares annual budget</a:t>
            </a:r>
          </a:p>
          <a:p>
            <a:pPr>
              <a:spcBef>
                <a:spcPct val="50000"/>
              </a:spcBef>
              <a:buFont typeface="Wingdings" pitchFamily="2" charset="2"/>
              <a:buChar char="Ø"/>
            </a:pPr>
            <a:r>
              <a:rPr lang="en-US" sz="2100" dirty="0"/>
              <a:t>Commander-in-chief of state’s military</a:t>
            </a:r>
          </a:p>
          <a:p>
            <a:pPr>
              <a:spcBef>
                <a:spcPct val="50000"/>
              </a:spcBef>
              <a:buFont typeface="Wingdings" pitchFamily="2" charset="2"/>
              <a:buChar char="Ø"/>
            </a:pPr>
            <a:r>
              <a:rPr lang="en-US" sz="2100" dirty="0"/>
              <a:t>Pardons people accused of crimes</a:t>
            </a:r>
          </a:p>
          <a:p>
            <a:pPr>
              <a:spcBef>
                <a:spcPct val="50000"/>
              </a:spcBef>
              <a:buFont typeface="Wingdings" pitchFamily="2" charset="2"/>
              <a:buChar char="Ø"/>
            </a:pPr>
            <a:r>
              <a:rPr lang="en-US" sz="2100" dirty="0"/>
              <a:t>Appoints heads of various agencies</a:t>
            </a:r>
          </a:p>
          <a:p>
            <a:pPr>
              <a:spcBef>
                <a:spcPct val="50000"/>
              </a:spcBef>
              <a:buFont typeface="Wingdings" pitchFamily="2" charset="2"/>
              <a:buChar char="Ø"/>
            </a:pPr>
            <a:r>
              <a:rPr lang="en-US" sz="2100" dirty="0"/>
              <a:t>Serves on state boards and commissions</a:t>
            </a:r>
          </a:p>
          <a:p>
            <a:pPr>
              <a:spcBef>
                <a:spcPct val="50000"/>
              </a:spcBef>
              <a:buFont typeface="Wingdings" pitchFamily="2" charset="2"/>
              <a:buChar char="Ø"/>
            </a:pPr>
            <a:r>
              <a:rPr lang="en-US" sz="2100" dirty="0"/>
              <a:t>Holds press conferences to keep people informed</a:t>
            </a:r>
            <a:endParaRPr lang="en-US" sz="2100" b="1" dirty="0"/>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16</a:t>
            </a:fld>
            <a:endParaRPr lang="en-US" altLang="en-US" sz="1200">
              <a:solidFill>
                <a:srgbClr val="898989"/>
              </a:solidFill>
            </a:endParaRPr>
          </a:p>
        </p:txBody>
      </p:sp>
      <p:pic>
        <p:nvPicPr>
          <p:cNvPr id="5" name="Picture 4">
            <a:extLst>
              <a:ext uri="{FF2B5EF4-FFF2-40B4-BE49-F238E27FC236}">
                <a16:creationId xmlns:a16="http://schemas.microsoft.com/office/drawing/2014/main" id="{15355288-A035-6904-00E9-A8CC75B17B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514600"/>
            <a:ext cx="2286000" cy="2951275"/>
          </a:xfrm>
          <a:prstGeom prst="rect">
            <a:avLst/>
          </a:prstGeom>
        </p:spPr>
      </p:pic>
    </p:spTree>
    <p:extLst>
      <p:ext uri="{BB962C8B-B14F-4D97-AF65-F5344CB8AC3E}">
        <p14:creationId xmlns:p14="http://schemas.microsoft.com/office/powerpoint/2010/main" val="3261040231"/>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17</a:t>
            </a:fld>
            <a:endParaRPr lang="en-US" altLang="en-US" sz="1200">
              <a:solidFill>
                <a:srgbClr val="898989"/>
              </a:solidFill>
            </a:endParaRPr>
          </a:p>
        </p:txBody>
      </p:sp>
      <p:sp>
        <p:nvSpPr>
          <p:cNvPr id="4" name="Text Box 4">
            <a:extLst>
              <a:ext uri="{FF2B5EF4-FFF2-40B4-BE49-F238E27FC236}">
                <a16:creationId xmlns:a16="http://schemas.microsoft.com/office/drawing/2014/main" id="{181ED0A2-CB09-4DD6-BD23-D67408EE2E3C}"/>
              </a:ext>
            </a:extLst>
          </p:cNvPr>
          <p:cNvSpPr txBox="1">
            <a:spLocks noChangeArrowheads="1"/>
          </p:cNvSpPr>
          <p:nvPr/>
        </p:nvSpPr>
        <p:spPr bwMode="auto">
          <a:xfrm>
            <a:off x="381000" y="412789"/>
            <a:ext cx="8382000" cy="5755422"/>
          </a:xfrm>
          <a:prstGeom prst="rect">
            <a:avLst/>
          </a:prstGeom>
          <a:noFill/>
          <a:ln w="9525">
            <a:noFill/>
            <a:miter lim="800000"/>
            <a:headEnd/>
            <a:tailEnd/>
          </a:ln>
          <a:effectLst/>
        </p:spPr>
        <p:txBody>
          <a:bodyPr wrap="square">
            <a:spAutoFit/>
          </a:bodyPr>
          <a:lstStyle/>
          <a:p>
            <a:pPr algn="ctr">
              <a:spcBef>
                <a:spcPct val="50000"/>
              </a:spcBef>
            </a:pPr>
            <a:r>
              <a:rPr lang="en-US" sz="3200" b="1" dirty="0"/>
              <a:t>BOARD OF PUBLIC WORKS</a:t>
            </a:r>
          </a:p>
          <a:p>
            <a:pPr marL="457200" indent="-457200">
              <a:spcBef>
                <a:spcPct val="50000"/>
              </a:spcBef>
              <a:buFont typeface="Wingdings" pitchFamily="2" charset="2"/>
              <a:buChar char="Ø"/>
            </a:pPr>
            <a:r>
              <a:rPr lang="en-US" sz="2800" b="1" dirty="0"/>
              <a:t>Secretary of State: Kris Warner</a:t>
            </a:r>
          </a:p>
          <a:p>
            <a:pPr marL="914400" lvl="1" indent="-457200">
              <a:spcBef>
                <a:spcPct val="50000"/>
              </a:spcBef>
              <a:buFont typeface="Arial" panose="020B0604020202020204" pitchFamily="34" charset="0"/>
              <a:buChar char="•"/>
            </a:pPr>
            <a:r>
              <a:rPr lang="en-US" sz="2400" dirty="0"/>
              <a:t>Keeper of Great and Less Seal of State</a:t>
            </a:r>
          </a:p>
          <a:p>
            <a:pPr marL="914400" lvl="1" indent="-457200">
              <a:spcBef>
                <a:spcPct val="50000"/>
              </a:spcBef>
              <a:buFont typeface="Arial" panose="020B0604020202020204" pitchFamily="34" charset="0"/>
              <a:buChar char="•"/>
            </a:pPr>
            <a:r>
              <a:rPr lang="en-US" sz="2400" dirty="0"/>
              <a:t>Chief state election officer</a:t>
            </a:r>
          </a:p>
          <a:p>
            <a:pPr marL="914400" lvl="1" indent="-457200">
              <a:spcBef>
                <a:spcPct val="50000"/>
              </a:spcBef>
              <a:buFont typeface="Arial" panose="020B0604020202020204" pitchFamily="34" charset="0"/>
              <a:buChar char="•"/>
            </a:pPr>
            <a:r>
              <a:rPr lang="en-US" sz="2400" dirty="0"/>
              <a:t>Maintains all official state papers</a:t>
            </a:r>
          </a:p>
          <a:p>
            <a:pPr>
              <a:spcBef>
                <a:spcPct val="50000"/>
              </a:spcBef>
            </a:pPr>
            <a:endParaRPr lang="en-US" sz="2400" dirty="0"/>
          </a:p>
          <a:p>
            <a:pPr marL="342900" indent="-342900">
              <a:spcBef>
                <a:spcPct val="50000"/>
              </a:spcBef>
              <a:buFont typeface="Wingdings" pitchFamily="2" charset="2"/>
              <a:buChar char="Ø"/>
            </a:pPr>
            <a:r>
              <a:rPr lang="en-US" sz="2800" b="1" dirty="0"/>
              <a:t>State Treasurer: Larry Pack</a:t>
            </a:r>
          </a:p>
          <a:p>
            <a:pPr marL="800100" lvl="1" indent="-342900">
              <a:spcBef>
                <a:spcPct val="50000"/>
              </a:spcBef>
              <a:buFont typeface="Arial" panose="020B0604020202020204" pitchFamily="34" charset="0"/>
              <a:buChar char="•"/>
            </a:pPr>
            <a:r>
              <a:rPr lang="en-US" sz="2400" dirty="0"/>
              <a:t>Receives state revenues</a:t>
            </a:r>
          </a:p>
          <a:p>
            <a:pPr marL="800100" lvl="1" indent="-342900">
              <a:spcBef>
                <a:spcPct val="50000"/>
              </a:spcBef>
              <a:buFont typeface="Arial" panose="020B0604020202020204" pitchFamily="34" charset="0"/>
              <a:buChar char="•"/>
            </a:pPr>
            <a:r>
              <a:rPr lang="en-US" sz="2400" dirty="0"/>
              <a:t>Pays the state’s bills</a:t>
            </a:r>
          </a:p>
          <a:p>
            <a:pPr>
              <a:spcBef>
                <a:spcPct val="50000"/>
              </a:spcBef>
            </a:pPr>
            <a:endParaRPr lang="en-US" sz="2400" dirty="0"/>
          </a:p>
        </p:txBody>
      </p:sp>
      <p:sp>
        <p:nvSpPr>
          <p:cNvPr id="6" name="TextBox 5">
            <a:extLst>
              <a:ext uri="{FF2B5EF4-FFF2-40B4-BE49-F238E27FC236}">
                <a16:creationId xmlns:a16="http://schemas.microsoft.com/office/drawing/2014/main" id="{4D786B4B-9D9E-E726-EA88-264599739AA3}"/>
              </a:ext>
            </a:extLst>
          </p:cNvPr>
          <p:cNvSpPr txBox="1"/>
          <p:nvPr/>
        </p:nvSpPr>
        <p:spPr>
          <a:xfrm>
            <a:off x="6533275" y="3442501"/>
            <a:ext cx="1817095" cy="369332"/>
          </a:xfrm>
          <a:prstGeom prst="rect">
            <a:avLst/>
          </a:prstGeom>
          <a:noFill/>
        </p:spPr>
        <p:txBody>
          <a:bodyPr wrap="square" rtlCol="0">
            <a:spAutoFit/>
          </a:bodyPr>
          <a:lstStyle/>
          <a:p>
            <a:pPr algn="ctr"/>
            <a:r>
              <a:rPr lang="en-US" dirty="0"/>
              <a:t>Kris Warner</a:t>
            </a:r>
          </a:p>
        </p:txBody>
      </p:sp>
      <p:sp>
        <p:nvSpPr>
          <p:cNvPr id="7" name="TextBox 6">
            <a:extLst>
              <a:ext uri="{FF2B5EF4-FFF2-40B4-BE49-F238E27FC236}">
                <a16:creationId xmlns:a16="http://schemas.microsoft.com/office/drawing/2014/main" id="{1AC21078-A6D8-E8C6-3C3A-F73786F0E40F}"/>
              </a:ext>
            </a:extLst>
          </p:cNvPr>
          <p:cNvSpPr txBox="1"/>
          <p:nvPr/>
        </p:nvSpPr>
        <p:spPr>
          <a:xfrm>
            <a:off x="6575860" y="6178473"/>
            <a:ext cx="1817095" cy="369332"/>
          </a:xfrm>
          <a:prstGeom prst="rect">
            <a:avLst/>
          </a:prstGeom>
          <a:noFill/>
        </p:spPr>
        <p:txBody>
          <a:bodyPr wrap="square" rtlCol="0">
            <a:spAutoFit/>
          </a:bodyPr>
          <a:lstStyle/>
          <a:p>
            <a:pPr algn="ctr"/>
            <a:r>
              <a:rPr lang="en-US" dirty="0"/>
              <a:t>Larry Pack</a:t>
            </a:r>
          </a:p>
        </p:txBody>
      </p:sp>
      <p:pic>
        <p:nvPicPr>
          <p:cNvPr id="1026" name="Picture 2" descr="State Treasurer (2024 Voter Guide) – West Virginia Watch">
            <a:extLst>
              <a:ext uri="{FF2B5EF4-FFF2-40B4-BE49-F238E27FC236}">
                <a16:creationId xmlns:a16="http://schemas.microsoft.com/office/drawing/2014/main" id="{E0366F14-64D6-B8F0-815B-385E96D6B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860" y="3913004"/>
            <a:ext cx="1817095" cy="22654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ris Warner to succeed brother Mac Warner as West Virginia secretary of  state, vows support for small businesses and county clerks | WV News |  wvnews.com">
            <a:extLst>
              <a:ext uri="{FF2B5EF4-FFF2-40B4-BE49-F238E27FC236}">
                <a16:creationId xmlns:a16="http://schemas.microsoft.com/office/drawing/2014/main" id="{EBD7FC43-8E42-61BA-F8F5-8E723AB1D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351" y="1177031"/>
            <a:ext cx="1856943" cy="226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930260"/>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18</a:t>
            </a:fld>
            <a:endParaRPr lang="en-US" altLang="en-US" sz="1200">
              <a:solidFill>
                <a:srgbClr val="898989"/>
              </a:solidFill>
            </a:endParaRPr>
          </a:p>
        </p:txBody>
      </p:sp>
      <p:sp>
        <p:nvSpPr>
          <p:cNvPr id="2" name="Text Box 4">
            <a:extLst>
              <a:ext uri="{FF2B5EF4-FFF2-40B4-BE49-F238E27FC236}">
                <a16:creationId xmlns:a16="http://schemas.microsoft.com/office/drawing/2014/main" id="{806E3DE4-6C40-4575-88E3-3B6193485366}"/>
              </a:ext>
            </a:extLst>
          </p:cNvPr>
          <p:cNvSpPr txBox="1">
            <a:spLocks noChangeArrowheads="1"/>
          </p:cNvSpPr>
          <p:nvPr/>
        </p:nvSpPr>
        <p:spPr bwMode="auto">
          <a:xfrm>
            <a:off x="2128143" y="228124"/>
            <a:ext cx="4982438" cy="6401753"/>
          </a:xfrm>
          <a:prstGeom prst="rect">
            <a:avLst/>
          </a:prstGeom>
          <a:noFill/>
          <a:ln w="9525">
            <a:noFill/>
            <a:miter lim="800000"/>
            <a:headEnd/>
            <a:tailEnd/>
          </a:ln>
          <a:effectLst/>
        </p:spPr>
        <p:txBody>
          <a:bodyPr wrap="square">
            <a:spAutoFit/>
          </a:bodyPr>
          <a:lstStyle/>
          <a:p>
            <a:pPr marL="342900" indent="-342900">
              <a:spcBef>
                <a:spcPct val="50000"/>
              </a:spcBef>
              <a:buFont typeface="Wingdings" pitchFamily="2" charset="2"/>
              <a:buChar char="Ø"/>
            </a:pPr>
            <a:r>
              <a:rPr lang="en-US" sz="2300" b="1" dirty="0"/>
              <a:t>Attorney General: John McCuskey</a:t>
            </a:r>
          </a:p>
          <a:p>
            <a:pPr marL="800100" lvl="1" indent="-342900">
              <a:spcBef>
                <a:spcPct val="50000"/>
              </a:spcBef>
              <a:buFont typeface="Arial" panose="020B0604020202020204" pitchFamily="34" charset="0"/>
              <a:buChar char="•"/>
            </a:pPr>
            <a:r>
              <a:rPr lang="en-US" sz="1900" dirty="0"/>
              <a:t>Heads state legal department</a:t>
            </a:r>
          </a:p>
          <a:p>
            <a:pPr marL="800100" lvl="1" indent="-342900">
              <a:spcBef>
                <a:spcPct val="50000"/>
              </a:spcBef>
              <a:buFont typeface="Arial" panose="020B0604020202020204" pitchFamily="34" charset="0"/>
              <a:buChar char="•"/>
            </a:pPr>
            <a:r>
              <a:rPr lang="en-US" sz="1900" dirty="0"/>
              <a:t>Serves as the state’s lawyer</a:t>
            </a:r>
          </a:p>
          <a:p>
            <a:pPr marL="342900" indent="-342900">
              <a:spcBef>
                <a:spcPct val="50000"/>
              </a:spcBef>
              <a:buFont typeface="Wingdings" pitchFamily="2" charset="2"/>
              <a:buChar char="Ø"/>
            </a:pPr>
            <a:r>
              <a:rPr lang="en-US" sz="2300" b="1" dirty="0"/>
              <a:t>State Auditor: Mark Hunt</a:t>
            </a:r>
          </a:p>
          <a:p>
            <a:pPr marL="800100" lvl="1" indent="-342900">
              <a:spcBef>
                <a:spcPct val="50000"/>
              </a:spcBef>
              <a:buFont typeface="Arial" panose="020B0604020202020204" pitchFamily="34" charset="0"/>
              <a:buChar char="•"/>
            </a:pPr>
            <a:r>
              <a:rPr lang="en-US" sz="1900" dirty="0"/>
              <a:t>State’s official bookkeeper</a:t>
            </a:r>
          </a:p>
          <a:p>
            <a:pPr marL="342900" indent="-342900">
              <a:spcBef>
                <a:spcPct val="50000"/>
              </a:spcBef>
              <a:buFont typeface="Wingdings" pitchFamily="2" charset="2"/>
              <a:buChar char="Ø"/>
            </a:pPr>
            <a:r>
              <a:rPr lang="en-US" sz="2300" b="1" dirty="0"/>
              <a:t>Commissioner of Agriculture:</a:t>
            </a:r>
            <a:br>
              <a:rPr lang="en-US" sz="2300" b="1" dirty="0"/>
            </a:br>
            <a:r>
              <a:rPr lang="en-US" sz="2300" b="1" dirty="0"/>
              <a:t>Kent Leonhardt</a:t>
            </a:r>
          </a:p>
          <a:p>
            <a:pPr marL="800100" lvl="1" indent="-342900">
              <a:spcBef>
                <a:spcPct val="50000"/>
              </a:spcBef>
              <a:buFont typeface="Arial" panose="020B0604020202020204" pitchFamily="34" charset="0"/>
              <a:buChar char="•"/>
            </a:pPr>
            <a:r>
              <a:rPr lang="en-US" sz="1900" dirty="0"/>
              <a:t>Sets standards</a:t>
            </a:r>
          </a:p>
          <a:p>
            <a:pPr marL="800100" lvl="1" indent="-342900">
              <a:spcBef>
                <a:spcPct val="50000"/>
              </a:spcBef>
              <a:buFont typeface="Arial" panose="020B0604020202020204" pitchFamily="34" charset="0"/>
              <a:buChar char="•"/>
            </a:pPr>
            <a:r>
              <a:rPr lang="en-US" sz="1900" dirty="0"/>
              <a:t>Grades all farm products</a:t>
            </a:r>
          </a:p>
          <a:p>
            <a:pPr marL="800100" lvl="1" indent="-342900">
              <a:spcBef>
                <a:spcPct val="50000"/>
              </a:spcBef>
              <a:buFont typeface="Arial" panose="020B0604020202020204" pitchFamily="34" charset="0"/>
              <a:buChar char="•"/>
            </a:pPr>
            <a:r>
              <a:rPr lang="en-US" sz="1900" dirty="0"/>
              <a:t>Identifies markets for farm products</a:t>
            </a:r>
          </a:p>
          <a:p>
            <a:pPr marL="342900" indent="-342900">
              <a:spcBef>
                <a:spcPct val="50000"/>
              </a:spcBef>
              <a:buFont typeface="Wingdings" pitchFamily="2" charset="2"/>
              <a:buChar char="Ø"/>
            </a:pPr>
            <a:r>
              <a:rPr lang="en-US" sz="2300" b="1" dirty="0"/>
              <a:t>State Superintendent of Schools: Michele L. Blatt</a:t>
            </a:r>
          </a:p>
          <a:p>
            <a:pPr marL="800100" lvl="1" indent="-342900">
              <a:spcBef>
                <a:spcPct val="50000"/>
              </a:spcBef>
              <a:buFont typeface="Arial" panose="020B0604020202020204" pitchFamily="34" charset="0"/>
              <a:buChar char="•"/>
            </a:pPr>
            <a:r>
              <a:rPr lang="en-US" sz="1900" dirty="0"/>
              <a:t>Oversees state’s public school system, including teacher certification, curriculum, and textbook adoptions</a:t>
            </a:r>
          </a:p>
        </p:txBody>
      </p:sp>
      <p:pic>
        <p:nvPicPr>
          <p:cNvPr id="3" name="Picture 2">
            <a:extLst>
              <a:ext uri="{FF2B5EF4-FFF2-40B4-BE49-F238E27FC236}">
                <a16:creationId xmlns:a16="http://schemas.microsoft.com/office/drawing/2014/main" id="{3BF14563-DA9F-F98E-9926-8F4AB5DE9F6A}"/>
              </a:ext>
            </a:extLst>
          </p:cNvPr>
          <p:cNvPicPr>
            <a:picLocks noChangeAspect="1"/>
          </p:cNvPicPr>
          <p:nvPr/>
        </p:nvPicPr>
        <p:blipFill>
          <a:blip r:embed="rId3"/>
          <a:stretch>
            <a:fillRect/>
          </a:stretch>
        </p:blipFill>
        <p:spPr>
          <a:xfrm>
            <a:off x="7010401" y="720286"/>
            <a:ext cx="1770997" cy="2327260"/>
          </a:xfrm>
          <a:prstGeom prst="rect">
            <a:avLst/>
          </a:prstGeom>
        </p:spPr>
      </p:pic>
      <p:sp>
        <p:nvSpPr>
          <p:cNvPr id="8" name="TextBox 7">
            <a:extLst>
              <a:ext uri="{FF2B5EF4-FFF2-40B4-BE49-F238E27FC236}">
                <a16:creationId xmlns:a16="http://schemas.microsoft.com/office/drawing/2014/main" id="{56562ED7-CB90-1381-97AB-2DFF3C553BFE}"/>
              </a:ext>
            </a:extLst>
          </p:cNvPr>
          <p:cNvSpPr txBox="1"/>
          <p:nvPr/>
        </p:nvSpPr>
        <p:spPr>
          <a:xfrm>
            <a:off x="7010601" y="3047546"/>
            <a:ext cx="1770797" cy="369332"/>
          </a:xfrm>
          <a:prstGeom prst="rect">
            <a:avLst/>
          </a:prstGeom>
          <a:noFill/>
        </p:spPr>
        <p:txBody>
          <a:bodyPr wrap="square" rtlCol="0">
            <a:spAutoFit/>
          </a:bodyPr>
          <a:lstStyle/>
          <a:p>
            <a:pPr algn="ctr"/>
            <a:r>
              <a:rPr lang="en-US" dirty="0"/>
              <a:t>John McCuskey</a:t>
            </a:r>
          </a:p>
        </p:txBody>
      </p:sp>
      <p:sp>
        <p:nvSpPr>
          <p:cNvPr id="9" name="TextBox 8">
            <a:extLst>
              <a:ext uri="{FF2B5EF4-FFF2-40B4-BE49-F238E27FC236}">
                <a16:creationId xmlns:a16="http://schemas.microsoft.com/office/drawing/2014/main" id="{EA12B436-BD6F-AF94-4D4E-C6A7EEAA97C6}"/>
              </a:ext>
            </a:extLst>
          </p:cNvPr>
          <p:cNvSpPr txBox="1"/>
          <p:nvPr/>
        </p:nvSpPr>
        <p:spPr>
          <a:xfrm>
            <a:off x="362908" y="2602468"/>
            <a:ext cx="1770692" cy="369332"/>
          </a:xfrm>
          <a:prstGeom prst="rect">
            <a:avLst/>
          </a:prstGeom>
          <a:noFill/>
        </p:spPr>
        <p:txBody>
          <a:bodyPr wrap="square" rtlCol="0">
            <a:spAutoFit/>
          </a:bodyPr>
          <a:lstStyle/>
          <a:p>
            <a:pPr algn="ctr"/>
            <a:r>
              <a:rPr lang="en-US" dirty="0"/>
              <a:t>Mark Hunt</a:t>
            </a:r>
          </a:p>
        </p:txBody>
      </p:sp>
      <p:sp>
        <p:nvSpPr>
          <p:cNvPr id="10" name="TextBox 9">
            <a:extLst>
              <a:ext uri="{FF2B5EF4-FFF2-40B4-BE49-F238E27FC236}">
                <a16:creationId xmlns:a16="http://schemas.microsoft.com/office/drawing/2014/main" id="{9B139DA9-843B-B2CB-0F2C-42D5F8AC79DE}"/>
              </a:ext>
            </a:extLst>
          </p:cNvPr>
          <p:cNvSpPr txBox="1"/>
          <p:nvPr/>
        </p:nvSpPr>
        <p:spPr>
          <a:xfrm>
            <a:off x="381000" y="5117068"/>
            <a:ext cx="1674198" cy="369332"/>
          </a:xfrm>
          <a:prstGeom prst="rect">
            <a:avLst/>
          </a:prstGeom>
          <a:noFill/>
        </p:spPr>
        <p:txBody>
          <a:bodyPr wrap="square" rtlCol="0">
            <a:spAutoFit/>
          </a:bodyPr>
          <a:lstStyle/>
          <a:p>
            <a:pPr algn="ctr"/>
            <a:r>
              <a:rPr lang="en-US" dirty="0"/>
              <a:t>Kent Leonhardt</a:t>
            </a:r>
          </a:p>
        </p:txBody>
      </p:sp>
      <p:sp>
        <p:nvSpPr>
          <p:cNvPr id="11" name="TextBox 10">
            <a:extLst>
              <a:ext uri="{FF2B5EF4-FFF2-40B4-BE49-F238E27FC236}">
                <a16:creationId xmlns:a16="http://schemas.microsoft.com/office/drawing/2014/main" id="{9834A0FA-3DAD-2677-6C22-05215B4AB02D}"/>
              </a:ext>
            </a:extLst>
          </p:cNvPr>
          <p:cNvSpPr txBox="1"/>
          <p:nvPr/>
        </p:nvSpPr>
        <p:spPr>
          <a:xfrm>
            <a:off x="7010400" y="5915299"/>
            <a:ext cx="1755151" cy="369332"/>
          </a:xfrm>
          <a:prstGeom prst="rect">
            <a:avLst/>
          </a:prstGeom>
          <a:noFill/>
        </p:spPr>
        <p:txBody>
          <a:bodyPr wrap="square" rtlCol="0">
            <a:spAutoFit/>
          </a:bodyPr>
          <a:lstStyle/>
          <a:p>
            <a:pPr algn="ctr"/>
            <a:r>
              <a:rPr lang="en-US" dirty="0"/>
              <a:t>Michele L. Blatt</a:t>
            </a:r>
          </a:p>
        </p:txBody>
      </p:sp>
      <p:pic>
        <p:nvPicPr>
          <p:cNvPr id="14" name="Picture 13">
            <a:extLst>
              <a:ext uri="{FF2B5EF4-FFF2-40B4-BE49-F238E27FC236}">
                <a16:creationId xmlns:a16="http://schemas.microsoft.com/office/drawing/2014/main" id="{08D7186B-D6FB-9A11-D5A7-99DDF6EB88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3442870"/>
            <a:ext cx="1674198" cy="1674198"/>
          </a:xfrm>
          <a:prstGeom prst="rect">
            <a:avLst/>
          </a:prstGeom>
        </p:spPr>
      </p:pic>
      <p:pic>
        <p:nvPicPr>
          <p:cNvPr id="3074" name="Picture 2" descr="State Superintendent">
            <a:extLst>
              <a:ext uri="{FF2B5EF4-FFF2-40B4-BE49-F238E27FC236}">
                <a16:creationId xmlns:a16="http://schemas.microsoft.com/office/drawing/2014/main" id="{8C5B499C-FD47-BFEA-5148-61E8C52BF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2832" y="3717092"/>
            <a:ext cx="1758566" cy="21982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bout Us - Mark A Hunt">
            <a:extLst>
              <a:ext uri="{FF2B5EF4-FFF2-40B4-BE49-F238E27FC236}">
                <a16:creationId xmlns:a16="http://schemas.microsoft.com/office/drawing/2014/main" id="{BF7228AA-9432-2385-8D44-A8DF96C50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13" y="275208"/>
            <a:ext cx="1662482" cy="232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21929"/>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19</a:t>
            </a:fld>
            <a:endParaRPr lang="en-US" altLang="en-US" sz="1200">
              <a:solidFill>
                <a:srgbClr val="898989"/>
              </a:solidFill>
            </a:endParaRPr>
          </a:p>
        </p:txBody>
      </p:sp>
      <p:sp>
        <p:nvSpPr>
          <p:cNvPr id="4" name="Text Box 7">
            <a:extLst>
              <a:ext uri="{FF2B5EF4-FFF2-40B4-BE49-F238E27FC236}">
                <a16:creationId xmlns:a16="http://schemas.microsoft.com/office/drawing/2014/main" id="{DDE4C164-0B6B-2003-C82D-7AE9AB3405D8}"/>
              </a:ext>
            </a:extLst>
          </p:cNvPr>
          <p:cNvSpPr txBox="1">
            <a:spLocks noChangeArrowheads="1"/>
          </p:cNvSpPr>
          <p:nvPr/>
        </p:nvSpPr>
        <p:spPr bwMode="auto">
          <a:xfrm>
            <a:off x="495300" y="338262"/>
            <a:ext cx="8153400" cy="6232475"/>
          </a:xfrm>
          <a:prstGeom prst="rect">
            <a:avLst/>
          </a:prstGeom>
          <a:noFill/>
          <a:ln w="9525">
            <a:noFill/>
            <a:miter lim="800000"/>
            <a:headEnd/>
            <a:tailEnd/>
          </a:ln>
          <a:effectLst/>
        </p:spPr>
        <p:txBody>
          <a:bodyPr>
            <a:spAutoFit/>
          </a:bodyPr>
          <a:lstStyle/>
          <a:p>
            <a:pPr algn="ctr">
              <a:spcBef>
                <a:spcPct val="50000"/>
              </a:spcBef>
            </a:pPr>
            <a:r>
              <a:rPr lang="en-US" sz="3600" b="1" dirty="0"/>
              <a:t>OTHER EXECUTIVE DEPARTMENT</a:t>
            </a:r>
          </a:p>
          <a:p>
            <a:pPr marL="342900" indent="-342900">
              <a:spcBef>
                <a:spcPct val="50000"/>
              </a:spcBef>
              <a:buFont typeface="Wingdings" pitchFamily="2" charset="2"/>
              <a:buChar char="Ø"/>
            </a:pPr>
            <a:r>
              <a:rPr lang="en-US" sz="2200" b="1" dirty="0"/>
              <a:t>Department of Administration</a:t>
            </a:r>
          </a:p>
          <a:p>
            <a:pPr marL="342900" indent="-342900">
              <a:spcBef>
                <a:spcPct val="50000"/>
              </a:spcBef>
              <a:buFont typeface="Wingdings" pitchFamily="2" charset="2"/>
              <a:buChar char="Ø"/>
            </a:pPr>
            <a:r>
              <a:rPr lang="en-US" sz="2200" b="1" dirty="0"/>
              <a:t>Department of Commerce</a:t>
            </a:r>
          </a:p>
          <a:p>
            <a:pPr marL="342900" indent="-342900">
              <a:spcBef>
                <a:spcPct val="50000"/>
              </a:spcBef>
              <a:buFont typeface="Wingdings" pitchFamily="2" charset="2"/>
              <a:buChar char="Ø"/>
            </a:pPr>
            <a:r>
              <a:rPr lang="en-US" sz="2200" b="1" dirty="0"/>
              <a:t>Department of Arts, Culture and History</a:t>
            </a:r>
          </a:p>
          <a:p>
            <a:pPr marL="342900" indent="-342900">
              <a:spcBef>
                <a:spcPct val="50000"/>
              </a:spcBef>
              <a:buFont typeface="Wingdings" pitchFamily="2" charset="2"/>
              <a:buChar char="Ø"/>
            </a:pPr>
            <a:r>
              <a:rPr lang="en-US" sz="2200" b="1" dirty="0"/>
              <a:t>Department of Environmental Protection</a:t>
            </a:r>
          </a:p>
          <a:p>
            <a:pPr marL="342900" indent="-342900">
              <a:spcBef>
                <a:spcPct val="50000"/>
              </a:spcBef>
              <a:buFont typeface="Wingdings" pitchFamily="2" charset="2"/>
              <a:buChar char="Ø"/>
            </a:pPr>
            <a:r>
              <a:rPr lang="en-US" sz="2200" b="1" dirty="0"/>
              <a:t>Department of Health and Human Resources</a:t>
            </a:r>
          </a:p>
          <a:p>
            <a:pPr marL="342900" indent="-342900">
              <a:spcBef>
                <a:spcPct val="50000"/>
              </a:spcBef>
              <a:buFont typeface="Wingdings" pitchFamily="2" charset="2"/>
              <a:buChar char="Ø"/>
            </a:pPr>
            <a:r>
              <a:rPr lang="en-US" sz="2200" b="1" dirty="0"/>
              <a:t>Department of Military Affairs and Public Safety</a:t>
            </a:r>
          </a:p>
          <a:p>
            <a:pPr marL="342900" indent="-342900">
              <a:spcBef>
                <a:spcPct val="50000"/>
              </a:spcBef>
              <a:buFont typeface="Wingdings" pitchFamily="2" charset="2"/>
              <a:buChar char="Ø"/>
            </a:pPr>
            <a:r>
              <a:rPr lang="en-US" sz="2200" b="1" dirty="0"/>
              <a:t>Department of Revenue</a:t>
            </a:r>
          </a:p>
          <a:p>
            <a:pPr marL="342900" indent="-342900">
              <a:spcBef>
                <a:spcPct val="50000"/>
              </a:spcBef>
              <a:buFont typeface="Wingdings" pitchFamily="2" charset="2"/>
              <a:buChar char="Ø"/>
            </a:pPr>
            <a:r>
              <a:rPr lang="en-US" sz="2200" b="1" dirty="0"/>
              <a:t>Department of Transportation</a:t>
            </a:r>
          </a:p>
          <a:p>
            <a:pPr marL="342900" indent="-342900">
              <a:spcBef>
                <a:spcPct val="50000"/>
              </a:spcBef>
              <a:buFont typeface="Wingdings" pitchFamily="2" charset="2"/>
              <a:buChar char="Ø"/>
            </a:pPr>
            <a:r>
              <a:rPr lang="en-US" sz="2200" b="1" dirty="0"/>
              <a:t>Department of Veterans’ Assistance</a:t>
            </a:r>
          </a:p>
          <a:p>
            <a:pPr>
              <a:spcBef>
                <a:spcPct val="50000"/>
              </a:spcBef>
            </a:pPr>
            <a:endParaRPr lang="en-US" sz="2200" dirty="0"/>
          </a:p>
          <a:p>
            <a:pPr algn="ctr">
              <a:spcBef>
                <a:spcPct val="50000"/>
              </a:spcBef>
            </a:pPr>
            <a:r>
              <a:rPr lang="en-US" sz="2200" dirty="0"/>
              <a:t>Each of these departments is headed by a secretary.</a:t>
            </a:r>
          </a:p>
        </p:txBody>
      </p:sp>
    </p:spTree>
    <p:extLst>
      <p:ext uri="{BB962C8B-B14F-4D97-AF65-F5344CB8AC3E}">
        <p14:creationId xmlns:p14="http://schemas.microsoft.com/office/powerpoint/2010/main" val="2972669209"/>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5489376"/>
            <a:ext cx="5701696" cy="106382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5489376"/>
            <a:ext cx="57016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solidFill>
                  <a:srgbClr val="DCE6F2"/>
                </a:solidFill>
              </a:rPr>
              <a:t>Section 1: </a:t>
            </a:r>
            <a:r>
              <a:rPr lang="en-US" altLang="en-US" sz="2000" b="1" dirty="0">
                <a:solidFill>
                  <a:srgbClr val="DCE6F2"/>
                </a:solidFill>
                <a:hlinkClick r:id="rId4" action="ppaction://hlinksldjump"/>
              </a:rPr>
              <a:t>A History of West Virginia Government</a:t>
            </a:r>
            <a:endParaRPr lang="en-US" altLang="en-US" sz="2000" b="1" dirty="0">
              <a:solidFill>
                <a:srgbClr val="DCE6F2"/>
              </a:solidFill>
            </a:endParaRPr>
          </a:p>
          <a:p>
            <a:pPr eaLnBrk="1" hangingPunct="1">
              <a:spcBef>
                <a:spcPct val="0"/>
              </a:spcBef>
              <a:buFontTx/>
              <a:buNone/>
            </a:pPr>
            <a:r>
              <a:rPr lang="en-US" altLang="en-US" sz="2000" b="1" dirty="0">
                <a:solidFill>
                  <a:srgbClr val="DCE6F2"/>
                </a:solidFill>
              </a:rPr>
              <a:t>Section 2: </a:t>
            </a:r>
            <a:r>
              <a:rPr lang="en-US" altLang="en-US" sz="2000" b="1" dirty="0">
                <a:solidFill>
                  <a:srgbClr val="DCE6F2"/>
                </a:solidFill>
                <a:hlinkClick r:id="rId5" action="ppaction://hlinksldjump"/>
              </a:rPr>
              <a:t>The Three Branches of State Government</a:t>
            </a:r>
            <a:endParaRPr lang="en-US" altLang="en-US" sz="2000" b="1" dirty="0">
              <a:solidFill>
                <a:srgbClr val="DCE6F2"/>
              </a:solidFill>
            </a:endParaRPr>
          </a:p>
          <a:p>
            <a:pPr eaLnBrk="1" hangingPunct="1">
              <a:spcBef>
                <a:spcPct val="0"/>
              </a:spcBef>
              <a:buFontTx/>
              <a:buNone/>
            </a:pPr>
            <a:r>
              <a:rPr lang="en-US" altLang="en-US" sz="2000" b="1" dirty="0">
                <a:solidFill>
                  <a:srgbClr val="DCE6F2"/>
                </a:solidFill>
              </a:rPr>
              <a:t>Section 3: </a:t>
            </a:r>
            <a:r>
              <a:rPr lang="en-US" altLang="en-US" sz="2000" b="1" dirty="0">
                <a:solidFill>
                  <a:srgbClr val="DCE6F2"/>
                </a:solidFill>
                <a:hlinkClick r:id="rId6" action="ppaction://hlinksldjump"/>
              </a:rPr>
              <a:t>County and Municipal Government</a:t>
            </a: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3" name="TextBox 2">
            <a:extLst>
              <a:ext uri="{FF2B5EF4-FFF2-40B4-BE49-F238E27FC236}">
                <a16:creationId xmlns:a16="http://schemas.microsoft.com/office/drawing/2014/main" id="{E9E2D2FB-398E-2BA5-7C5D-2974E293CA8D}"/>
              </a:ext>
            </a:extLst>
          </p:cNvPr>
          <p:cNvSpPr txBox="1"/>
          <p:nvPr/>
        </p:nvSpPr>
        <p:spPr>
          <a:xfrm>
            <a:off x="5486400" y="-2977"/>
            <a:ext cx="3657600" cy="307777"/>
          </a:xfrm>
          <a:prstGeom prst="rect">
            <a:avLst/>
          </a:prstGeom>
          <a:noFill/>
        </p:spPr>
        <p:txBody>
          <a:bodyPr wrap="square">
            <a:spAutoFit/>
          </a:bodyPr>
          <a:lstStyle/>
          <a:p>
            <a:r>
              <a:rPr lang="en-US" sz="1400" b="0" i="0" u="none" strike="noStrike" dirty="0">
                <a:solidFill>
                  <a:schemeClr val="bg1"/>
                </a:solidFill>
                <a:effectLst/>
                <a:latin typeface="+mn-lt"/>
              </a:rPr>
              <a:t> West Virginia State Capitol building, Charleston</a:t>
            </a:r>
            <a:endParaRPr lang="en-US" sz="1400" dirty="0">
              <a:solidFill>
                <a:schemeClr val="bg1"/>
              </a:solidFill>
              <a:latin typeface="+mn-lt"/>
            </a:endParaRPr>
          </a:p>
        </p:txBody>
      </p:sp>
    </p:spTree>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20</a:t>
            </a:fld>
            <a:endParaRPr lang="en-US" altLang="en-US" sz="1200">
              <a:solidFill>
                <a:srgbClr val="898989"/>
              </a:solidFill>
            </a:endParaRPr>
          </a:p>
        </p:txBody>
      </p:sp>
      <p:sp>
        <p:nvSpPr>
          <p:cNvPr id="2" name="Text Box 4">
            <a:extLst>
              <a:ext uri="{FF2B5EF4-FFF2-40B4-BE49-F238E27FC236}">
                <a16:creationId xmlns:a16="http://schemas.microsoft.com/office/drawing/2014/main" id="{CE7B48F0-3FDC-2CB1-A30E-40FAA43930EA}"/>
              </a:ext>
            </a:extLst>
          </p:cNvPr>
          <p:cNvSpPr txBox="1">
            <a:spLocks noChangeArrowheads="1"/>
          </p:cNvSpPr>
          <p:nvPr/>
        </p:nvSpPr>
        <p:spPr bwMode="auto">
          <a:xfrm>
            <a:off x="381000" y="90864"/>
            <a:ext cx="8382000" cy="1569660"/>
          </a:xfrm>
          <a:prstGeom prst="rect">
            <a:avLst/>
          </a:prstGeom>
          <a:noFill/>
          <a:ln w="9525">
            <a:noFill/>
            <a:miter lim="800000"/>
            <a:headEnd/>
            <a:tailEnd/>
          </a:ln>
          <a:effectLst/>
        </p:spPr>
        <p:txBody>
          <a:bodyPr>
            <a:spAutoFit/>
          </a:bodyPr>
          <a:lstStyle/>
          <a:p>
            <a:pPr marL="457200" indent="-457200">
              <a:spcBef>
                <a:spcPct val="50000"/>
              </a:spcBef>
              <a:buFont typeface="Wingdings" pitchFamily="2" charset="2"/>
              <a:buChar char="Ø"/>
            </a:pPr>
            <a:r>
              <a:rPr lang="en-US" sz="3200" dirty="0"/>
              <a:t>This chart provides a look at the organization of the executive branch of West Virginia’s government.</a:t>
            </a:r>
          </a:p>
        </p:txBody>
      </p:sp>
      <p:pic>
        <p:nvPicPr>
          <p:cNvPr id="3" name="Picture 2">
            <a:extLst>
              <a:ext uri="{FF2B5EF4-FFF2-40B4-BE49-F238E27FC236}">
                <a16:creationId xmlns:a16="http://schemas.microsoft.com/office/drawing/2014/main" id="{BE6B2257-111A-E07B-C5F4-E90DA9E0EE29}"/>
              </a:ext>
            </a:extLst>
          </p:cNvPr>
          <p:cNvPicPr/>
          <p:nvPr/>
        </p:nvPicPr>
        <p:blipFill rotWithShape="1">
          <a:blip r:embed="rId3" cstate="screen">
            <a:extLst>
              <a:ext uri="{28A0092B-C50C-407E-A947-70E740481C1C}">
                <a14:useLocalDpi xmlns:a14="http://schemas.microsoft.com/office/drawing/2010/main"/>
              </a:ext>
            </a:extLst>
          </a:blip>
          <a:srcRect l="15384" t="62378" r="8654" b="8719"/>
          <a:stretch/>
        </p:blipFill>
        <p:spPr bwMode="auto">
          <a:xfrm>
            <a:off x="914400" y="1660524"/>
            <a:ext cx="7315200" cy="4876799"/>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672022115"/>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304800"/>
            <a:ext cx="8229600" cy="5516563"/>
          </a:xfrm>
        </p:spPr>
        <p:txBody>
          <a:bodyPr/>
          <a:lstStyle/>
          <a:p>
            <a:pPr marL="0" indent="0" algn="ctr">
              <a:spcBef>
                <a:spcPct val="50000"/>
              </a:spcBef>
              <a:buNone/>
            </a:pPr>
            <a:r>
              <a:rPr lang="en-US" sz="4800" b="1" dirty="0"/>
              <a:t>JUDICIAL BRANCH</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21</a:t>
            </a:fld>
            <a:endParaRPr lang="en-US" altLang="en-US" sz="1200">
              <a:solidFill>
                <a:srgbClr val="898989"/>
              </a:solidFill>
            </a:endParaRPr>
          </a:p>
        </p:txBody>
      </p:sp>
      <p:pic>
        <p:nvPicPr>
          <p:cNvPr id="2" name="Picture 16" descr="WV_Ch06_Fig_15_Judicial Branch">
            <a:extLst>
              <a:ext uri="{FF2B5EF4-FFF2-40B4-BE49-F238E27FC236}">
                <a16:creationId xmlns:a16="http://schemas.microsoft.com/office/drawing/2014/main" id="{0ECEA015-823E-F0A8-6CDC-A7F0527D4D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95400"/>
            <a:ext cx="9144000" cy="5562600"/>
          </a:xfrm>
          <a:prstGeom prst="rect">
            <a:avLst/>
          </a:prstGeom>
          <a:noFill/>
        </p:spPr>
      </p:pic>
    </p:spTree>
    <p:extLst>
      <p:ext uri="{BB962C8B-B14F-4D97-AF65-F5344CB8AC3E}">
        <p14:creationId xmlns:p14="http://schemas.microsoft.com/office/powerpoint/2010/main" val="3259104158"/>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22</a:t>
            </a:fld>
            <a:endParaRPr lang="en-US" altLang="en-US" sz="1200">
              <a:solidFill>
                <a:srgbClr val="898989"/>
              </a:solidFill>
            </a:endParaRPr>
          </a:p>
        </p:txBody>
      </p:sp>
      <p:sp>
        <p:nvSpPr>
          <p:cNvPr id="4" name="Rectangle 4">
            <a:extLst>
              <a:ext uri="{FF2B5EF4-FFF2-40B4-BE49-F238E27FC236}">
                <a16:creationId xmlns:a16="http://schemas.microsoft.com/office/drawing/2014/main" id="{B78EFEB0-9252-DC0C-C5EE-08A822279BE2}"/>
              </a:ext>
            </a:extLst>
          </p:cNvPr>
          <p:cNvSpPr>
            <a:spLocks noChangeArrowheads="1"/>
          </p:cNvSpPr>
          <p:nvPr/>
        </p:nvSpPr>
        <p:spPr bwMode="auto">
          <a:xfrm>
            <a:off x="228600" y="228600"/>
            <a:ext cx="8686800" cy="701675"/>
          </a:xfrm>
          <a:prstGeom prst="rect">
            <a:avLst/>
          </a:prstGeom>
          <a:noFill/>
          <a:ln w="9525">
            <a:noFill/>
            <a:miter lim="800000"/>
            <a:headEnd/>
            <a:tailEnd/>
          </a:ln>
          <a:effectLst/>
        </p:spPr>
        <p:txBody>
          <a:bodyPr>
            <a:spAutoFit/>
          </a:bodyPr>
          <a:lstStyle/>
          <a:p>
            <a:pPr algn="ctr">
              <a:spcBef>
                <a:spcPct val="50000"/>
              </a:spcBef>
            </a:pPr>
            <a:r>
              <a:rPr lang="en-US" sz="4000" b="1" dirty="0"/>
              <a:t>WEST VIRGINIA SUPREME COURT</a:t>
            </a:r>
          </a:p>
        </p:txBody>
      </p:sp>
      <p:sp>
        <p:nvSpPr>
          <p:cNvPr id="5" name="Rectangle 6">
            <a:extLst>
              <a:ext uri="{FF2B5EF4-FFF2-40B4-BE49-F238E27FC236}">
                <a16:creationId xmlns:a16="http://schemas.microsoft.com/office/drawing/2014/main" id="{0AC10A4C-C764-1729-1D7C-AA6BA446F0CC}"/>
              </a:ext>
            </a:extLst>
          </p:cNvPr>
          <p:cNvSpPr>
            <a:spLocks noChangeArrowheads="1"/>
          </p:cNvSpPr>
          <p:nvPr/>
        </p:nvSpPr>
        <p:spPr bwMode="auto">
          <a:xfrm>
            <a:off x="457198" y="1097581"/>
            <a:ext cx="3810002" cy="4708981"/>
          </a:xfrm>
          <a:prstGeom prst="rect">
            <a:avLst/>
          </a:prstGeom>
          <a:noFill/>
          <a:ln w="9525">
            <a:noFill/>
            <a:miter lim="800000"/>
            <a:headEnd/>
            <a:tailEnd/>
          </a:ln>
          <a:effectLst/>
        </p:spPr>
        <p:txBody>
          <a:bodyPr wrap="square">
            <a:spAutoFit/>
          </a:bodyPr>
          <a:lstStyle/>
          <a:p>
            <a:pPr marL="342900" indent="-342900">
              <a:spcBef>
                <a:spcPct val="50000"/>
              </a:spcBef>
              <a:buFont typeface="Arial" panose="020B0604020202020204" pitchFamily="34" charset="0"/>
              <a:buChar char="•"/>
            </a:pPr>
            <a:r>
              <a:rPr lang="en-US" sz="2400" dirty="0"/>
              <a:t>The Court has five justices, one of whom serves as the chief justice.</a:t>
            </a:r>
          </a:p>
          <a:p>
            <a:pPr marL="342900" indent="-342900">
              <a:spcBef>
                <a:spcPct val="50000"/>
              </a:spcBef>
              <a:buFont typeface="Arial" panose="020B0604020202020204" pitchFamily="34" charset="0"/>
              <a:buChar char="•"/>
            </a:pPr>
            <a:r>
              <a:rPr lang="en-US" sz="2400" dirty="0"/>
              <a:t>A chief justice may serve from one to four years.</a:t>
            </a:r>
          </a:p>
          <a:p>
            <a:pPr marL="342900" indent="-342900">
              <a:spcBef>
                <a:spcPct val="50000"/>
              </a:spcBef>
              <a:buFont typeface="Arial" panose="020B0604020202020204" pitchFamily="34" charset="0"/>
              <a:buChar char="•"/>
            </a:pPr>
            <a:r>
              <a:rPr lang="en-US" sz="2400" dirty="0"/>
              <a:t>Justices are elected for twelve-year terms.</a:t>
            </a:r>
          </a:p>
          <a:p>
            <a:pPr marL="342900" indent="-342900">
              <a:spcBef>
                <a:spcPct val="50000"/>
              </a:spcBef>
              <a:buFont typeface="Arial" panose="020B0604020202020204" pitchFamily="34" charset="0"/>
              <a:buChar char="•"/>
            </a:pPr>
            <a:r>
              <a:rPr lang="en-US" sz="2400" dirty="0"/>
              <a:t>The Court has two terms each year:  January to July and September into December.</a:t>
            </a:r>
          </a:p>
        </p:txBody>
      </p:sp>
      <p:pic>
        <p:nvPicPr>
          <p:cNvPr id="5122" name="Picture 2">
            <a:extLst>
              <a:ext uri="{FF2B5EF4-FFF2-40B4-BE49-F238E27FC236}">
                <a16:creationId xmlns:a16="http://schemas.microsoft.com/office/drawing/2014/main" id="{7FD3B2C4-C028-479D-FE76-C91B5432B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097" y="1858963"/>
            <a:ext cx="4114206" cy="274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41941"/>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23</a:t>
            </a:fld>
            <a:endParaRPr lang="en-US" altLang="en-US" sz="1200">
              <a:solidFill>
                <a:srgbClr val="898989"/>
              </a:solidFill>
            </a:endParaRPr>
          </a:p>
        </p:txBody>
      </p:sp>
      <p:sp>
        <p:nvSpPr>
          <p:cNvPr id="2" name="Text Box 4">
            <a:extLst>
              <a:ext uri="{FF2B5EF4-FFF2-40B4-BE49-F238E27FC236}">
                <a16:creationId xmlns:a16="http://schemas.microsoft.com/office/drawing/2014/main" id="{54FDC648-7D4E-9BF1-1ABE-FF944654B24F}"/>
              </a:ext>
            </a:extLst>
          </p:cNvPr>
          <p:cNvSpPr txBox="1">
            <a:spLocks noChangeArrowheads="1"/>
          </p:cNvSpPr>
          <p:nvPr/>
        </p:nvSpPr>
        <p:spPr bwMode="auto">
          <a:xfrm>
            <a:off x="381000" y="533400"/>
            <a:ext cx="8382000" cy="4955203"/>
          </a:xfrm>
          <a:prstGeom prst="rect">
            <a:avLst/>
          </a:prstGeom>
          <a:noFill/>
          <a:ln w="9525">
            <a:noFill/>
            <a:miter lim="800000"/>
            <a:headEnd/>
            <a:tailEnd/>
          </a:ln>
          <a:effectLst/>
        </p:spPr>
        <p:txBody>
          <a:bodyPr wrap="square">
            <a:spAutoFit/>
          </a:bodyPr>
          <a:lstStyle/>
          <a:p>
            <a:pPr marL="457200" indent="-457200">
              <a:spcBef>
                <a:spcPct val="50000"/>
              </a:spcBef>
              <a:buFont typeface="Wingdings" pitchFamily="2" charset="2"/>
              <a:buChar char="Ø"/>
            </a:pPr>
            <a:r>
              <a:rPr lang="en-US" sz="3600" b="1" dirty="0"/>
              <a:t>THE SUPREME COURT</a:t>
            </a:r>
          </a:p>
          <a:p>
            <a:pPr marL="914400" lvl="1" indent="-457200">
              <a:spcBef>
                <a:spcPct val="50000"/>
              </a:spcBef>
              <a:buFont typeface="Arial" panose="020B0604020202020204" pitchFamily="34" charset="0"/>
              <a:buChar char="•"/>
            </a:pPr>
            <a:r>
              <a:rPr lang="en-US" sz="2800" dirty="0"/>
              <a:t>has appellate and original jurisdiction.  Most of the court’s cases are appealed from circuit or magistrate courts.</a:t>
            </a:r>
          </a:p>
          <a:p>
            <a:pPr marL="914400" lvl="1" indent="-457200">
              <a:spcBef>
                <a:spcPct val="50000"/>
              </a:spcBef>
              <a:buFont typeface="Arial" panose="020B0604020202020204" pitchFamily="34" charset="0"/>
              <a:buChar char="•"/>
            </a:pPr>
            <a:r>
              <a:rPr lang="en-US" sz="2800" dirty="0"/>
              <a:t>has no witnesses, testimony, or juries. The justices  hear oral arguments and review printed materials.</a:t>
            </a:r>
          </a:p>
          <a:p>
            <a:pPr marL="914400" lvl="1" indent="-457200">
              <a:spcBef>
                <a:spcPct val="50000"/>
              </a:spcBef>
              <a:buFont typeface="Arial" panose="020B0604020202020204" pitchFamily="34" charset="0"/>
              <a:buChar char="•"/>
            </a:pPr>
            <a:r>
              <a:rPr lang="en-US" sz="2800" dirty="0"/>
              <a:t>has the power of judicial review.</a:t>
            </a:r>
          </a:p>
          <a:p>
            <a:pPr marL="914400" lvl="1" indent="-457200">
              <a:spcBef>
                <a:spcPct val="50000"/>
              </a:spcBef>
              <a:buFont typeface="Arial" panose="020B0604020202020204" pitchFamily="34" charset="0"/>
              <a:buChar char="•"/>
            </a:pPr>
            <a:r>
              <a:rPr lang="en-US" sz="2800" dirty="0"/>
              <a:t>Most of the decisions of the Supreme Court are final.</a:t>
            </a:r>
          </a:p>
        </p:txBody>
      </p:sp>
    </p:spTree>
    <p:extLst>
      <p:ext uri="{BB962C8B-B14F-4D97-AF65-F5344CB8AC3E}">
        <p14:creationId xmlns:p14="http://schemas.microsoft.com/office/powerpoint/2010/main" val="564740380"/>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24</a:t>
            </a:fld>
            <a:endParaRPr lang="en-US" altLang="en-US" sz="1200">
              <a:solidFill>
                <a:srgbClr val="898989"/>
              </a:solidFill>
            </a:endParaRPr>
          </a:p>
        </p:txBody>
      </p:sp>
      <p:sp>
        <p:nvSpPr>
          <p:cNvPr id="3" name="Text Box 4">
            <a:extLst>
              <a:ext uri="{FF2B5EF4-FFF2-40B4-BE49-F238E27FC236}">
                <a16:creationId xmlns:a16="http://schemas.microsoft.com/office/drawing/2014/main" id="{08B01A88-C4ED-1D75-9789-10555825A92F}"/>
              </a:ext>
            </a:extLst>
          </p:cNvPr>
          <p:cNvSpPr txBox="1">
            <a:spLocks noChangeArrowheads="1"/>
          </p:cNvSpPr>
          <p:nvPr/>
        </p:nvSpPr>
        <p:spPr bwMode="auto">
          <a:xfrm>
            <a:off x="457200" y="304800"/>
            <a:ext cx="8229600" cy="5816977"/>
          </a:xfrm>
          <a:prstGeom prst="rect">
            <a:avLst/>
          </a:prstGeom>
          <a:noFill/>
          <a:ln w="9525">
            <a:noFill/>
            <a:miter lim="800000"/>
            <a:headEnd/>
            <a:tailEnd/>
          </a:ln>
          <a:effectLst/>
        </p:spPr>
        <p:txBody>
          <a:bodyPr wrap="square">
            <a:spAutoFit/>
          </a:bodyPr>
          <a:lstStyle/>
          <a:p>
            <a:pPr algn="ctr">
              <a:spcBef>
                <a:spcPct val="50000"/>
              </a:spcBef>
            </a:pPr>
            <a:r>
              <a:rPr lang="en-US" sz="3600" b="1" dirty="0"/>
              <a:t>OTHER STATE COURTS</a:t>
            </a:r>
          </a:p>
          <a:p>
            <a:pPr marL="457200" indent="-457200">
              <a:spcBef>
                <a:spcPct val="50000"/>
              </a:spcBef>
              <a:buFont typeface="Wingdings" pitchFamily="2" charset="2"/>
              <a:buChar char="Ø"/>
            </a:pPr>
            <a:r>
              <a:rPr lang="en-US" sz="2800" b="1" dirty="0"/>
              <a:t>CIRCUIT COURTS</a:t>
            </a:r>
          </a:p>
          <a:p>
            <a:pPr marL="800100" lvl="1" indent="-342900">
              <a:spcBef>
                <a:spcPct val="50000"/>
              </a:spcBef>
              <a:buFont typeface="Arial" panose="020B0604020202020204" pitchFamily="34" charset="0"/>
              <a:buChar char="•"/>
            </a:pPr>
            <a:r>
              <a:rPr lang="en-US" sz="2400" dirty="0"/>
              <a:t>Trial Court</a:t>
            </a:r>
          </a:p>
          <a:p>
            <a:pPr marL="800100" lvl="1" indent="-342900">
              <a:spcBef>
                <a:spcPct val="50000"/>
              </a:spcBef>
              <a:buFont typeface="Arial" panose="020B0604020202020204" pitchFamily="34" charset="0"/>
              <a:buChar char="•"/>
            </a:pPr>
            <a:r>
              <a:rPr lang="en-US" sz="2400" dirty="0"/>
              <a:t>31 circuits; 74 judges</a:t>
            </a:r>
          </a:p>
          <a:p>
            <a:pPr marL="800100" lvl="1" indent="-342900">
              <a:spcBef>
                <a:spcPct val="50000"/>
              </a:spcBef>
              <a:buFont typeface="Arial" panose="020B0604020202020204" pitchFamily="34" charset="0"/>
              <a:buChar char="•"/>
            </a:pPr>
            <a:r>
              <a:rPr lang="en-US" sz="2400" dirty="0"/>
              <a:t>Judges elected to eight-year terms</a:t>
            </a:r>
          </a:p>
          <a:p>
            <a:pPr marL="800100" lvl="1" indent="-342900">
              <a:spcBef>
                <a:spcPct val="50000"/>
              </a:spcBef>
              <a:buFont typeface="Arial" panose="020B0604020202020204" pitchFamily="34" charset="0"/>
              <a:buChar char="•"/>
            </a:pPr>
            <a:r>
              <a:rPr lang="en-US" sz="2400" dirty="0"/>
              <a:t>Hear all felony and some misdemeanor cases</a:t>
            </a:r>
            <a:endParaRPr lang="en-US" sz="2000" dirty="0"/>
          </a:p>
          <a:p>
            <a:pPr marL="457200" indent="-457200">
              <a:spcBef>
                <a:spcPct val="50000"/>
              </a:spcBef>
              <a:buFont typeface="Wingdings" pitchFamily="2" charset="2"/>
              <a:buChar char="Ø"/>
            </a:pPr>
            <a:r>
              <a:rPr lang="en-US" sz="2800" b="1" dirty="0"/>
              <a:t>MAGISTRATE COURTS</a:t>
            </a:r>
          </a:p>
          <a:p>
            <a:pPr marL="800100" lvl="1" indent="-342900">
              <a:spcBef>
                <a:spcPct val="50000"/>
              </a:spcBef>
              <a:buFont typeface="Arial" panose="020B0604020202020204" pitchFamily="34" charset="0"/>
              <a:buChar char="•"/>
            </a:pPr>
            <a:r>
              <a:rPr lang="en-US" sz="2400" dirty="0"/>
              <a:t>158 magistrates</a:t>
            </a:r>
          </a:p>
          <a:p>
            <a:pPr marL="800100" lvl="1" indent="-342900">
              <a:spcBef>
                <a:spcPct val="50000"/>
              </a:spcBef>
              <a:buFont typeface="Arial" panose="020B0604020202020204" pitchFamily="34" charset="0"/>
              <a:buChar char="•"/>
            </a:pPr>
            <a:r>
              <a:rPr lang="en-US" sz="2400" dirty="0"/>
              <a:t>At least 2 in every county</a:t>
            </a:r>
          </a:p>
          <a:p>
            <a:pPr marL="800100" lvl="1" indent="-342900">
              <a:spcBef>
                <a:spcPct val="50000"/>
              </a:spcBef>
              <a:buFont typeface="Arial" panose="020B0604020202020204" pitchFamily="34" charset="0"/>
              <a:buChar char="•"/>
            </a:pPr>
            <a:r>
              <a:rPr lang="en-US" sz="2400" dirty="0"/>
              <a:t>Magistrates elected to four-year terms</a:t>
            </a:r>
          </a:p>
        </p:txBody>
      </p:sp>
      <p:sp>
        <p:nvSpPr>
          <p:cNvPr id="4" name="TextBox 3">
            <a:extLst>
              <a:ext uri="{FF2B5EF4-FFF2-40B4-BE49-F238E27FC236}">
                <a16:creationId xmlns:a16="http://schemas.microsoft.com/office/drawing/2014/main" id="{19612025-FEF0-EDDF-7AAC-3405B7277E3D}"/>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1268285621"/>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3:</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County and Municipal Government</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25</a:t>
            </a:fld>
            <a:endParaRPr lang="en-US" altLang="en-US" sz="1200">
              <a:solidFill>
                <a:srgbClr val="898989"/>
              </a:solidFill>
            </a:endParaRPr>
          </a:p>
        </p:txBody>
      </p:sp>
    </p:spTree>
    <p:extLst>
      <p:ext uri="{BB962C8B-B14F-4D97-AF65-F5344CB8AC3E}">
        <p14:creationId xmlns:p14="http://schemas.microsoft.com/office/powerpoint/2010/main" val="3741708810"/>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6">
            <a:extLst>
              <a:ext uri="{FF2B5EF4-FFF2-40B4-BE49-F238E27FC236}">
                <a16:creationId xmlns:a16="http://schemas.microsoft.com/office/drawing/2014/main" id="{4A31C155-FD4D-3B4C-9A99-4177B99691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351A80D-F389-4A44-818E-EF4E8B33BFD4}" type="slidenum">
              <a:rPr lang="en-US" altLang="en-US" sz="1200" smtClean="0">
                <a:solidFill>
                  <a:srgbClr val="898989"/>
                </a:solidFill>
              </a:rPr>
              <a:pPr>
                <a:spcBef>
                  <a:spcPct val="0"/>
                </a:spcBef>
                <a:buFontTx/>
                <a:buNone/>
              </a:pPr>
              <a:t>26</a:t>
            </a:fld>
            <a:endParaRPr lang="en-US" altLang="en-US" sz="1200">
              <a:solidFill>
                <a:srgbClr val="898989"/>
              </a:solidFill>
            </a:endParaRPr>
          </a:p>
        </p:txBody>
      </p:sp>
      <p:sp>
        <p:nvSpPr>
          <p:cNvPr id="4" name="Text Box 2">
            <a:extLst>
              <a:ext uri="{FF2B5EF4-FFF2-40B4-BE49-F238E27FC236}">
                <a16:creationId xmlns:a16="http://schemas.microsoft.com/office/drawing/2014/main" id="{821860A1-98C3-B051-67D8-E4C0F28B3CEC}"/>
              </a:ext>
            </a:extLst>
          </p:cNvPr>
          <p:cNvSpPr txBox="1">
            <a:spLocks noChangeArrowheads="1"/>
          </p:cNvSpPr>
          <p:nvPr/>
        </p:nvSpPr>
        <p:spPr bwMode="auto">
          <a:xfrm>
            <a:off x="419100" y="205422"/>
            <a:ext cx="8305800" cy="1477328"/>
          </a:xfrm>
          <a:prstGeom prst="rect">
            <a:avLst/>
          </a:prstGeom>
          <a:noFill/>
          <a:ln w="9525">
            <a:noFill/>
            <a:miter lim="800000"/>
            <a:headEnd/>
            <a:tailEnd/>
          </a:ln>
          <a:effectLst/>
        </p:spPr>
        <p:txBody>
          <a:bodyPr>
            <a:spAutoFit/>
          </a:bodyPr>
          <a:lstStyle/>
          <a:p>
            <a:pPr marL="342900" indent="-342900">
              <a:spcBef>
                <a:spcPct val="50000"/>
              </a:spcBef>
              <a:buFont typeface="Wingdings" pitchFamily="2" charset="2"/>
              <a:buChar char="Ø"/>
            </a:pPr>
            <a:r>
              <a:rPr lang="en-US" sz="2000" dirty="0"/>
              <a:t>West Virginia’s Constitution provides for the establishment of governments for counties, municipalities, and boards of education.</a:t>
            </a:r>
          </a:p>
          <a:p>
            <a:pPr marL="342900" indent="-342900">
              <a:spcBef>
                <a:spcPct val="50000"/>
              </a:spcBef>
              <a:buFont typeface="Wingdings" pitchFamily="2" charset="2"/>
              <a:buChar char="Ø"/>
            </a:pPr>
            <a:r>
              <a:rPr lang="en-US" sz="2000" dirty="0"/>
              <a:t>There are over </a:t>
            </a:r>
            <a:r>
              <a:rPr lang="en-US" sz="2000" b="1" dirty="0"/>
              <a:t>3,000 counties </a:t>
            </a:r>
            <a:r>
              <a:rPr lang="en-US" sz="2000" dirty="0"/>
              <a:t>in the United States; </a:t>
            </a:r>
            <a:r>
              <a:rPr lang="en-US" sz="2000" b="1" dirty="0"/>
              <a:t>55</a:t>
            </a:r>
            <a:r>
              <a:rPr lang="en-US" sz="2000" dirty="0"/>
              <a:t> of those counties are located in </a:t>
            </a:r>
            <a:r>
              <a:rPr lang="en-US" sz="2000" b="1" dirty="0"/>
              <a:t>West Virginia</a:t>
            </a:r>
            <a:r>
              <a:rPr lang="en-US" sz="2000" dirty="0"/>
              <a:t>.</a:t>
            </a:r>
          </a:p>
        </p:txBody>
      </p:sp>
      <p:pic>
        <p:nvPicPr>
          <p:cNvPr id="7" name="Picture 3" descr="WV_Ch06_Map_17_CountSeatColor">
            <a:extLst>
              <a:ext uri="{FF2B5EF4-FFF2-40B4-BE49-F238E27FC236}">
                <a16:creationId xmlns:a16="http://schemas.microsoft.com/office/drawing/2014/main" id="{27623D66-FA90-3495-BC7F-1CD7422EF4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682750"/>
            <a:ext cx="6400800" cy="5175250"/>
          </a:xfrm>
          <a:prstGeom prst="rect">
            <a:avLst/>
          </a:prstGeom>
          <a:noFill/>
        </p:spPr>
      </p:pic>
    </p:spTree>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Slide Number Placeholder 6">
            <a:extLst>
              <a:ext uri="{FF2B5EF4-FFF2-40B4-BE49-F238E27FC236}">
                <a16:creationId xmlns:a16="http://schemas.microsoft.com/office/drawing/2014/main" id="{0CD2E6E6-9C0A-4442-8D79-9909BED89A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C0893C0-C468-0B4A-8D00-1EE8D39A10C3}" type="slidenum">
              <a:rPr lang="en-US" altLang="en-US" sz="1200" smtClean="0">
                <a:solidFill>
                  <a:srgbClr val="898989"/>
                </a:solidFill>
              </a:rPr>
              <a:pPr>
                <a:spcBef>
                  <a:spcPct val="0"/>
                </a:spcBef>
                <a:buFontTx/>
                <a:buNone/>
              </a:pPr>
              <a:t>27</a:t>
            </a:fld>
            <a:endParaRPr lang="en-US" altLang="en-US" sz="1200">
              <a:solidFill>
                <a:srgbClr val="898989"/>
              </a:solidFill>
            </a:endParaRPr>
          </a:p>
        </p:txBody>
      </p:sp>
      <p:sp>
        <p:nvSpPr>
          <p:cNvPr id="4" name="Rectangle 4">
            <a:extLst>
              <a:ext uri="{FF2B5EF4-FFF2-40B4-BE49-F238E27FC236}">
                <a16:creationId xmlns:a16="http://schemas.microsoft.com/office/drawing/2014/main" id="{742EAEAC-6C1E-3AE5-107B-92C34E96FD13}"/>
              </a:ext>
            </a:extLst>
          </p:cNvPr>
          <p:cNvSpPr>
            <a:spLocks noChangeArrowheads="1"/>
          </p:cNvSpPr>
          <p:nvPr/>
        </p:nvSpPr>
        <p:spPr bwMode="auto">
          <a:xfrm>
            <a:off x="193675" y="152400"/>
            <a:ext cx="8756650" cy="1200329"/>
          </a:xfrm>
          <a:prstGeom prst="rect">
            <a:avLst/>
          </a:prstGeom>
          <a:noFill/>
          <a:ln w="9525">
            <a:noFill/>
            <a:miter lim="800000"/>
            <a:headEnd/>
            <a:tailEnd/>
          </a:ln>
          <a:effectLst/>
        </p:spPr>
        <p:txBody>
          <a:bodyPr>
            <a:spAutoFit/>
          </a:bodyPr>
          <a:lstStyle/>
          <a:p>
            <a:pPr algn="ctr">
              <a:spcBef>
                <a:spcPct val="50000"/>
              </a:spcBef>
            </a:pPr>
            <a:r>
              <a:rPr lang="en-US" sz="3600" b="1" dirty="0"/>
              <a:t>SERVICES PROVIDED BY</a:t>
            </a:r>
            <a:br>
              <a:rPr lang="en-US" sz="3600" b="1" dirty="0"/>
            </a:br>
            <a:r>
              <a:rPr lang="en-US" sz="3600" b="1" dirty="0"/>
              <a:t>COUNTY GOVERNMENTS</a:t>
            </a:r>
          </a:p>
        </p:txBody>
      </p:sp>
      <p:sp>
        <p:nvSpPr>
          <p:cNvPr id="7" name="Rectangle 6">
            <a:extLst>
              <a:ext uri="{FF2B5EF4-FFF2-40B4-BE49-F238E27FC236}">
                <a16:creationId xmlns:a16="http://schemas.microsoft.com/office/drawing/2014/main" id="{5E740771-F587-D759-0869-B9F61DF8A685}"/>
              </a:ext>
            </a:extLst>
          </p:cNvPr>
          <p:cNvSpPr>
            <a:spLocks noChangeArrowheads="1"/>
          </p:cNvSpPr>
          <p:nvPr/>
        </p:nvSpPr>
        <p:spPr bwMode="auto">
          <a:xfrm>
            <a:off x="2876550" y="1396771"/>
            <a:ext cx="3397250" cy="4708981"/>
          </a:xfrm>
          <a:prstGeom prst="rect">
            <a:avLst/>
          </a:prstGeom>
          <a:noFill/>
          <a:ln w="9525">
            <a:noFill/>
            <a:miter lim="800000"/>
            <a:headEnd/>
            <a:tailEnd/>
          </a:ln>
          <a:effectLst/>
        </p:spPr>
        <p:txBody>
          <a:bodyPr>
            <a:spAutoFit/>
          </a:bodyPr>
          <a:lstStyle/>
          <a:p>
            <a:pPr marL="285750" indent="-285750">
              <a:buFont typeface="Arial" panose="020B0604020202020204" pitchFamily="34" charset="0"/>
              <a:buChar char="•"/>
            </a:pPr>
            <a:r>
              <a:rPr lang="en-US" sz="2000" dirty="0"/>
              <a:t>Building and maintaining water and sewage systems</a:t>
            </a:r>
          </a:p>
          <a:p>
            <a:pPr marL="285750" indent="-285750">
              <a:buFont typeface="Arial" panose="020B0604020202020204" pitchFamily="34" charset="0"/>
              <a:buChar char="•"/>
            </a:pPr>
            <a:r>
              <a:rPr lang="en-US" sz="2000" dirty="0"/>
              <a:t>Fire Protection</a:t>
            </a:r>
          </a:p>
          <a:p>
            <a:pPr marL="285750" indent="-285750">
              <a:buFont typeface="Arial" panose="020B0604020202020204" pitchFamily="34" charset="0"/>
              <a:buChar char="•"/>
            </a:pPr>
            <a:r>
              <a:rPr lang="en-US" sz="2000" dirty="0"/>
              <a:t>Building and maintaining libraries</a:t>
            </a:r>
          </a:p>
          <a:p>
            <a:pPr marL="285750" indent="-285750">
              <a:buFont typeface="Arial" panose="020B0604020202020204" pitchFamily="34" charset="0"/>
              <a:buChar char="•"/>
            </a:pPr>
            <a:r>
              <a:rPr lang="en-US" sz="2000" dirty="0"/>
              <a:t>Providing emergency services, e.g., law enforcement, fire protection, medical emergencies</a:t>
            </a:r>
          </a:p>
          <a:p>
            <a:pPr marL="285750" indent="-285750">
              <a:buFont typeface="Arial" panose="020B0604020202020204" pitchFamily="34" charset="0"/>
              <a:buChar char="•"/>
            </a:pPr>
            <a:r>
              <a:rPr lang="en-US" sz="2000" dirty="0"/>
              <a:t>Providing recreational opportunities, e.g., swimming pools, parks</a:t>
            </a:r>
          </a:p>
          <a:p>
            <a:pPr marL="285750" indent="-285750">
              <a:buFont typeface="Arial" panose="020B0604020202020204" pitchFamily="34" charset="0"/>
              <a:buChar char="•"/>
            </a:pPr>
            <a:endParaRPr lang="en-US" sz="2000" dirty="0"/>
          </a:p>
          <a:p>
            <a:endParaRPr lang="en-US" sz="2000" dirty="0"/>
          </a:p>
        </p:txBody>
      </p:sp>
      <p:pic>
        <p:nvPicPr>
          <p:cNvPr id="11" name="Picture 11" descr="MCj01521570000[1]">
            <a:extLst>
              <a:ext uri="{FF2B5EF4-FFF2-40B4-BE49-F238E27FC236}">
                <a16:creationId xmlns:a16="http://schemas.microsoft.com/office/drawing/2014/main" id="{BC321EDA-1917-5E01-C033-FF1D7696F2B1}"/>
              </a:ext>
            </a:extLst>
          </p:cNvPr>
          <p:cNvPicPr>
            <a:picLocks noChangeAspect="1" noChangeArrowheads="1"/>
          </p:cNvPicPr>
          <p:nvPr/>
        </p:nvPicPr>
        <p:blipFill>
          <a:blip r:embed="rId3"/>
          <a:srcRect/>
          <a:stretch>
            <a:fillRect/>
          </a:stretch>
        </p:blipFill>
        <p:spPr bwMode="auto">
          <a:xfrm>
            <a:off x="457200" y="1476375"/>
            <a:ext cx="2184400" cy="2181225"/>
          </a:xfrm>
          <a:prstGeom prst="rect">
            <a:avLst/>
          </a:prstGeom>
          <a:noFill/>
        </p:spPr>
      </p:pic>
      <p:pic>
        <p:nvPicPr>
          <p:cNvPr id="12" name="Picture 13" descr="MCj02899600000[1]">
            <a:extLst>
              <a:ext uri="{FF2B5EF4-FFF2-40B4-BE49-F238E27FC236}">
                <a16:creationId xmlns:a16="http://schemas.microsoft.com/office/drawing/2014/main" id="{EDA5C9DD-6118-B507-8159-2C5D41EEF77A}"/>
              </a:ext>
            </a:extLst>
          </p:cNvPr>
          <p:cNvPicPr>
            <a:picLocks noChangeAspect="1" noChangeArrowheads="1"/>
          </p:cNvPicPr>
          <p:nvPr/>
        </p:nvPicPr>
        <p:blipFill>
          <a:blip r:embed="rId4"/>
          <a:srcRect/>
          <a:stretch>
            <a:fillRect/>
          </a:stretch>
        </p:blipFill>
        <p:spPr bwMode="auto">
          <a:xfrm>
            <a:off x="6290975" y="1457325"/>
            <a:ext cx="2586324" cy="2124075"/>
          </a:xfrm>
          <a:prstGeom prst="rect">
            <a:avLst/>
          </a:prstGeom>
          <a:noFill/>
        </p:spPr>
      </p:pic>
      <p:pic>
        <p:nvPicPr>
          <p:cNvPr id="14" name="Picture 16" descr="MCj02311080000[1]">
            <a:extLst>
              <a:ext uri="{FF2B5EF4-FFF2-40B4-BE49-F238E27FC236}">
                <a16:creationId xmlns:a16="http://schemas.microsoft.com/office/drawing/2014/main" id="{D9A1DE74-A967-DD50-E498-FC8FE3C9C6E3}"/>
              </a:ext>
            </a:extLst>
          </p:cNvPr>
          <p:cNvPicPr>
            <a:picLocks noChangeAspect="1" noChangeArrowheads="1"/>
          </p:cNvPicPr>
          <p:nvPr/>
        </p:nvPicPr>
        <p:blipFill>
          <a:blip r:embed="rId5"/>
          <a:srcRect/>
          <a:stretch>
            <a:fillRect/>
          </a:stretch>
        </p:blipFill>
        <p:spPr bwMode="auto">
          <a:xfrm>
            <a:off x="6369050" y="3819525"/>
            <a:ext cx="2286000" cy="2200275"/>
          </a:xfrm>
          <a:prstGeom prst="rect">
            <a:avLst/>
          </a:prstGeom>
          <a:noFill/>
        </p:spPr>
      </p:pic>
      <p:pic>
        <p:nvPicPr>
          <p:cNvPr id="15" name="Picture 2" descr="https://upload.wikimedia.org/wikipedia/commons/thumb/4/4f/LFB_Pump_Ladder.jpg/288px-LFB_Pump_Ladder.jpg">
            <a:extLst>
              <a:ext uri="{FF2B5EF4-FFF2-40B4-BE49-F238E27FC236}">
                <a16:creationId xmlns:a16="http://schemas.microsoft.com/office/drawing/2014/main" id="{A8CAB089-A2D2-8A11-CF40-6DE3E1B9D8B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0350" y="4191000"/>
            <a:ext cx="2547619" cy="138880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6">
            <a:extLst>
              <a:ext uri="{FF2B5EF4-FFF2-40B4-BE49-F238E27FC236}">
                <a16:creationId xmlns:a16="http://schemas.microsoft.com/office/drawing/2014/main" id="{51D19049-4266-7F4F-A84B-26117EB157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331180D-A525-834B-8832-38ED1386742C}" type="slidenum">
              <a:rPr lang="en-US" altLang="en-US" sz="1200" smtClean="0">
                <a:solidFill>
                  <a:srgbClr val="898989"/>
                </a:solidFill>
              </a:rPr>
              <a:pPr>
                <a:spcBef>
                  <a:spcPct val="0"/>
                </a:spcBef>
                <a:buFontTx/>
                <a:buNone/>
              </a:pPr>
              <a:t>28</a:t>
            </a:fld>
            <a:endParaRPr lang="en-US" altLang="en-US" sz="1200">
              <a:solidFill>
                <a:srgbClr val="898989"/>
              </a:solidFill>
            </a:endParaRPr>
          </a:p>
        </p:txBody>
      </p:sp>
      <p:sp>
        <p:nvSpPr>
          <p:cNvPr id="7" name="Text Box 2">
            <a:extLst>
              <a:ext uri="{FF2B5EF4-FFF2-40B4-BE49-F238E27FC236}">
                <a16:creationId xmlns:a16="http://schemas.microsoft.com/office/drawing/2014/main" id="{B34AAA1E-4337-ACBA-05BB-AF176AC26A9C}"/>
              </a:ext>
            </a:extLst>
          </p:cNvPr>
          <p:cNvSpPr txBox="1">
            <a:spLocks noChangeArrowheads="1"/>
          </p:cNvSpPr>
          <p:nvPr/>
        </p:nvSpPr>
        <p:spPr bwMode="auto">
          <a:xfrm>
            <a:off x="533400" y="382012"/>
            <a:ext cx="8077200" cy="6093976"/>
          </a:xfrm>
          <a:prstGeom prst="rect">
            <a:avLst/>
          </a:prstGeom>
          <a:noFill/>
          <a:ln w="9525">
            <a:noFill/>
            <a:miter lim="800000"/>
            <a:headEnd/>
            <a:tailEnd/>
          </a:ln>
          <a:effectLst/>
        </p:spPr>
        <p:txBody>
          <a:bodyPr wrap="square">
            <a:spAutoFit/>
          </a:bodyPr>
          <a:lstStyle/>
          <a:p>
            <a:pPr marL="342900" indent="-342900">
              <a:spcBef>
                <a:spcPct val="50000"/>
              </a:spcBef>
              <a:buFont typeface="Wingdings" pitchFamily="2" charset="2"/>
              <a:buChar char="Ø"/>
            </a:pPr>
            <a:r>
              <a:rPr lang="en-US" sz="2400" b="1" dirty="0"/>
              <a:t>A County Commission presides over county government</a:t>
            </a:r>
            <a:r>
              <a:rPr lang="en-US" b="1" dirty="0"/>
              <a:t>.</a:t>
            </a:r>
          </a:p>
          <a:p>
            <a:pPr marL="800100" lvl="1" indent="-342900">
              <a:spcBef>
                <a:spcPct val="50000"/>
              </a:spcBef>
              <a:buFont typeface="Arial" panose="020B0604020202020204" pitchFamily="34" charset="0"/>
              <a:buChar char="•"/>
            </a:pPr>
            <a:r>
              <a:rPr lang="en-US" sz="2000" dirty="0"/>
              <a:t>Each county commission must have at least three members.</a:t>
            </a:r>
          </a:p>
          <a:p>
            <a:pPr marL="800100" lvl="1" indent="-342900">
              <a:spcBef>
                <a:spcPct val="50000"/>
              </a:spcBef>
              <a:buFont typeface="Arial" panose="020B0604020202020204" pitchFamily="34" charset="0"/>
              <a:buChar char="•"/>
            </a:pPr>
            <a:r>
              <a:rPr lang="en-US" sz="2000" dirty="0"/>
              <a:t>Commissioners are elected to six-year terms.</a:t>
            </a:r>
          </a:p>
          <a:p>
            <a:pPr marL="800100" lvl="1" indent="-342900">
              <a:spcBef>
                <a:spcPct val="50000"/>
              </a:spcBef>
              <a:buFont typeface="Arial" panose="020B0604020202020204" pitchFamily="34" charset="0"/>
              <a:buChar char="•"/>
            </a:pPr>
            <a:r>
              <a:rPr lang="en-US" sz="2000" dirty="0"/>
              <a:t>Commissioners must meet at least four times per year.</a:t>
            </a:r>
          </a:p>
          <a:p>
            <a:pPr>
              <a:spcBef>
                <a:spcPct val="50000"/>
              </a:spcBef>
            </a:pPr>
            <a:endParaRPr lang="en-US" sz="2000" dirty="0"/>
          </a:p>
          <a:p>
            <a:pPr>
              <a:spcBef>
                <a:spcPct val="50000"/>
              </a:spcBef>
            </a:pPr>
            <a:endParaRPr lang="en-US" sz="2000" dirty="0"/>
          </a:p>
          <a:p>
            <a:pPr algn="ctr">
              <a:spcBef>
                <a:spcPct val="50000"/>
              </a:spcBef>
            </a:pPr>
            <a:r>
              <a:rPr lang="en-US" sz="2400" b="1" dirty="0"/>
              <a:t>Other Elected County Officials</a:t>
            </a:r>
          </a:p>
          <a:p>
            <a:pPr marL="342900" indent="-342900">
              <a:spcBef>
                <a:spcPct val="50000"/>
              </a:spcBef>
              <a:buFont typeface="Wingdings" pitchFamily="2" charset="2"/>
              <a:buChar char="Ø"/>
            </a:pPr>
            <a:r>
              <a:rPr lang="en-US" sz="2000" b="1" dirty="0"/>
              <a:t>County Clerk: </a:t>
            </a:r>
            <a:r>
              <a:rPr lang="en-US" sz="2000" dirty="0"/>
              <a:t>keeps official records of county</a:t>
            </a:r>
          </a:p>
          <a:p>
            <a:pPr marL="342900" indent="-342900">
              <a:spcBef>
                <a:spcPct val="50000"/>
              </a:spcBef>
              <a:buFont typeface="Wingdings" pitchFamily="2" charset="2"/>
              <a:buChar char="Ø"/>
            </a:pPr>
            <a:r>
              <a:rPr lang="en-US" sz="2000" b="1" dirty="0"/>
              <a:t>Circuit Clerk: </a:t>
            </a:r>
            <a:r>
              <a:rPr lang="en-US" sz="2000" dirty="0"/>
              <a:t>keeps records of circuit court</a:t>
            </a:r>
          </a:p>
          <a:p>
            <a:pPr marL="342900" indent="-342900">
              <a:spcBef>
                <a:spcPct val="50000"/>
              </a:spcBef>
              <a:buFont typeface="Wingdings" pitchFamily="2" charset="2"/>
              <a:buChar char="Ø"/>
            </a:pPr>
            <a:r>
              <a:rPr lang="en-US" sz="2000" b="1" dirty="0"/>
              <a:t>Sheriff: </a:t>
            </a:r>
            <a:r>
              <a:rPr lang="en-US" sz="2000" dirty="0"/>
              <a:t>enforces the law and collects taxes</a:t>
            </a:r>
          </a:p>
          <a:p>
            <a:pPr marL="342900" indent="-342900">
              <a:spcBef>
                <a:spcPct val="50000"/>
              </a:spcBef>
              <a:buFont typeface="Wingdings" pitchFamily="2" charset="2"/>
              <a:buChar char="Ø"/>
            </a:pPr>
            <a:r>
              <a:rPr lang="en-US" sz="2000" b="1" dirty="0"/>
              <a:t>Assessor:</a:t>
            </a:r>
            <a:r>
              <a:rPr lang="en-US" sz="2000" dirty="0"/>
              <a:t> determines value of property for tax purposes</a:t>
            </a:r>
          </a:p>
          <a:p>
            <a:pPr marL="342900" indent="-342900">
              <a:spcBef>
                <a:spcPct val="50000"/>
              </a:spcBef>
              <a:buFont typeface="Wingdings" pitchFamily="2" charset="2"/>
              <a:buChar char="Ø"/>
            </a:pPr>
            <a:r>
              <a:rPr lang="en-US" sz="2000" b="1" dirty="0"/>
              <a:t>Prosecuting Attorney:</a:t>
            </a:r>
            <a:r>
              <a:rPr lang="en-US" sz="2000" dirty="0"/>
              <a:t> represents county in court; pursues wrongdoers</a:t>
            </a:r>
          </a:p>
          <a:p>
            <a:pPr>
              <a:spcBef>
                <a:spcPct val="50000"/>
              </a:spcBef>
            </a:pPr>
            <a:endParaRPr lang="en-US" sz="2000" dirty="0"/>
          </a:p>
        </p:txBody>
      </p:sp>
    </p:spTree>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Slide Number Placeholder 6">
            <a:extLst>
              <a:ext uri="{FF2B5EF4-FFF2-40B4-BE49-F238E27FC236}">
                <a16:creationId xmlns:a16="http://schemas.microsoft.com/office/drawing/2014/main" id="{CB7D74FD-7DD5-9C41-AB60-7FC284108C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86EC753-2FD2-6943-B6A5-840F31BF698D}" type="slidenum">
              <a:rPr lang="en-US" altLang="en-US" sz="1200" smtClean="0">
                <a:solidFill>
                  <a:srgbClr val="898989"/>
                </a:solidFill>
              </a:rPr>
              <a:pPr>
                <a:spcBef>
                  <a:spcPct val="0"/>
                </a:spcBef>
                <a:buFontTx/>
                <a:buNone/>
              </a:pPr>
              <a:t>29</a:t>
            </a:fld>
            <a:endParaRPr lang="en-US" altLang="en-US" sz="1200">
              <a:solidFill>
                <a:srgbClr val="898989"/>
              </a:solidFill>
            </a:endParaRPr>
          </a:p>
        </p:txBody>
      </p:sp>
      <p:sp>
        <p:nvSpPr>
          <p:cNvPr id="4" name="Rectangle 4">
            <a:extLst>
              <a:ext uri="{FF2B5EF4-FFF2-40B4-BE49-F238E27FC236}">
                <a16:creationId xmlns:a16="http://schemas.microsoft.com/office/drawing/2014/main" id="{15E855AA-E610-0327-133A-F057F37CD2BA}"/>
              </a:ext>
            </a:extLst>
          </p:cNvPr>
          <p:cNvSpPr>
            <a:spLocks noChangeArrowheads="1"/>
          </p:cNvSpPr>
          <p:nvPr/>
        </p:nvSpPr>
        <p:spPr bwMode="auto">
          <a:xfrm>
            <a:off x="419100" y="225365"/>
            <a:ext cx="8305800" cy="1066800"/>
          </a:xfrm>
          <a:prstGeom prst="rect">
            <a:avLst/>
          </a:prstGeom>
          <a:noFill/>
          <a:ln w="9525">
            <a:noFill/>
            <a:miter lim="800000"/>
            <a:headEnd/>
            <a:tailEnd/>
          </a:ln>
          <a:effectLst/>
        </p:spPr>
        <p:txBody>
          <a:bodyPr>
            <a:spAutoFit/>
          </a:bodyPr>
          <a:lstStyle/>
          <a:p>
            <a:pPr marL="457200" indent="-457200">
              <a:spcBef>
                <a:spcPct val="50000"/>
              </a:spcBef>
              <a:buFont typeface="Wingdings" pitchFamily="2" charset="2"/>
              <a:buChar char="Ø"/>
            </a:pPr>
            <a:r>
              <a:rPr lang="en-US" sz="3200" dirty="0"/>
              <a:t>Counties have executive, legislative, and judicial duties.</a:t>
            </a:r>
          </a:p>
        </p:txBody>
      </p:sp>
      <p:sp>
        <p:nvSpPr>
          <p:cNvPr id="6" name="Rectangle 5">
            <a:extLst>
              <a:ext uri="{FF2B5EF4-FFF2-40B4-BE49-F238E27FC236}">
                <a16:creationId xmlns:a16="http://schemas.microsoft.com/office/drawing/2014/main" id="{D56CF864-B136-7987-C51C-8A493E5E6C12}"/>
              </a:ext>
            </a:extLst>
          </p:cNvPr>
          <p:cNvSpPr>
            <a:spLocks noChangeArrowheads="1"/>
          </p:cNvSpPr>
          <p:nvPr/>
        </p:nvSpPr>
        <p:spPr bwMode="auto">
          <a:xfrm>
            <a:off x="209550" y="1600200"/>
            <a:ext cx="8724900" cy="4524315"/>
          </a:xfrm>
          <a:prstGeom prst="rect">
            <a:avLst/>
          </a:prstGeom>
          <a:noFill/>
          <a:ln w="9525">
            <a:noFill/>
            <a:miter lim="800000"/>
            <a:headEnd/>
            <a:tailEnd/>
          </a:ln>
          <a:effectLst/>
        </p:spPr>
        <p:txBody>
          <a:bodyPr wrap="square" numCol="3">
            <a:spAutoFit/>
          </a:bodyPr>
          <a:lstStyle/>
          <a:p>
            <a:pPr algn="ctr"/>
            <a:r>
              <a:rPr lang="en-US" sz="2800" b="1" dirty="0"/>
              <a:t>EXECUTIVE</a:t>
            </a:r>
            <a:br>
              <a:rPr lang="en-US" sz="2800" b="1" dirty="0"/>
            </a:br>
            <a:endParaRPr lang="en-US" sz="2800" b="1" dirty="0"/>
          </a:p>
          <a:p>
            <a:pPr marL="342900" indent="-342900">
              <a:buFont typeface="Arial" panose="020B0604020202020204" pitchFamily="34" charset="0"/>
              <a:buChar char="•"/>
            </a:pPr>
            <a:r>
              <a:rPr lang="en-US" sz="2400" dirty="0"/>
              <a:t>Collect taxes</a:t>
            </a:r>
          </a:p>
          <a:p>
            <a:pPr marL="342900" indent="-342900">
              <a:buFont typeface="Arial" panose="020B0604020202020204" pitchFamily="34" charset="0"/>
              <a:buChar char="•"/>
            </a:pPr>
            <a:r>
              <a:rPr lang="en-US" sz="2400" dirty="0"/>
              <a:t>Enforce county ordinances</a:t>
            </a:r>
          </a:p>
          <a:p>
            <a:pPr marL="342900" indent="-342900">
              <a:buFont typeface="Arial" panose="020B0604020202020204" pitchFamily="34" charset="0"/>
              <a:buChar char="•"/>
            </a:pPr>
            <a:r>
              <a:rPr lang="en-US" sz="2400" dirty="0"/>
              <a:t>Conduct elections</a:t>
            </a:r>
          </a:p>
          <a:p>
            <a:pPr marL="342900" indent="-342900">
              <a:buFont typeface="Arial" panose="020B0604020202020204" pitchFamily="34" charset="0"/>
              <a:buChar char="•"/>
            </a:pPr>
            <a:r>
              <a:rPr lang="en-US" sz="2400" dirty="0"/>
              <a:t>Keep records</a:t>
            </a:r>
          </a:p>
          <a:p>
            <a:pPr algn="ctr"/>
            <a:endParaRPr lang="en-US" sz="2800" b="1" dirty="0"/>
          </a:p>
          <a:p>
            <a:pPr algn="ctr"/>
            <a:endParaRPr lang="en-US" sz="2800" b="1" dirty="0"/>
          </a:p>
          <a:p>
            <a:pPr algn="ctr"/>
            <a:endParaRPr lang="en-US" sz="2800" b="1" dirty="0"/>
          </a:p>
          <a:p>
            <a:pPr algn="ctr"/>
            <a:endParaRPr lang="en-US" sz="2800" b="1" dirty="0"/>
          </a:p>
          <a:p>
            <a:pPr algn="ctr"/>
            <a:r>
              <a:rPr lang="en-US" sz="2800" b="1" dirty="0"/>
              <a:t>LEGISLATIVE</a:t>
            </a:r>
          </a:p>
          <a:p>
            <a:endParaRPr lang="en-US" sz="2800" dirty="0"/>
          </a:p>
          <a:p>
            <a:pPr marL="342900" indent="-342900">
              <a:buFont typeface="Arial" panose="020B0604020202020204" pitchFamily="34" charset="0"/>
              <a:buChar char="•"/>
            </a:pPr>
            <a:r>
              <a:rPr lang="en-US" sz="2400" dirty="0"/>
              <a:t>Regulate the use </a:t>
            </a:r>
            <a:br>
              <a:rPr lang="en-US" sz="2400" dirty="0"/>
            </a:br>
            <a:r>
              <a:rPr lang="en-US" sz="2400" dirty="0"/>
              <a:t>of property</a:t>
            </a:r>
          </a:p>
          <a:p>
            <a:pPr marL="342900" indent="-342900">
              <a:buFont typeface="Arial" panose="020B0604020202020204" pitchFamily="34" charset="0"/>
              <a:buChar char="•"/>
            </a:pPr>
            <a:r>
              <a:rPr lang="en-US" sz="2400" dirty="0"/>
              <a:t>Levy taxes</a:t>
            </a:r>
          </a:p>
          <a:p>
            <a:pPr marL="342900" indent="-342900">
              <a:buFont typeface="Arial" panose="020B0604020202020204" pitchFamily="34" charset="0"/>
              <a:buChar char="•"/>
            </a:pPr>
            <a:r>
              <a:rPr lang="en-US" sz="2400" dirty="0"/>
              <a:t>Issue bonds</a:t>
            </a:r>
          </a:p>
          <a:p>
            <a:pPr marL="342900" indent="-342900">
              <a:buFont typeface="Arial" panose="020B0604020202020204" pitchFamily="34" charset="0"/>
              <a:buChar char="•"/>
            </a:pPr>
            <a:r>
              <a:rPr lang="en-US" sz="2400" dirty="0"/>
              <a:t>Set requirements for business licenses</a:t>
            </a:r>
          </a:p>
          <a:p>
            <a:pPr marL="342900" indent="-342900">
              <a:buFont typeface="Arial" panose="020B0604020202020204" pitchFamily="34" charset="0"/>
              <a:buChar char="•"/>
            </a:pPr>
            <a:r>
              <a:rPr lang="en-US" sz="2400" dirty="0"/>
              <a:t>Spend money for county purposes</a:t>
            </a:r>
          </a:p>
          <a:p>
            <a:pPr algn="ctr"/>
            <a:r>
              <a:rPr lang="en-US" sz="2800" b="1" dirty="0"/>
              <a:t>JUDICIAL</a:t>
            </a:r>
          </a:p>
          <a:p>
            <a:pPr algn="ctr"/>
            <a:endParaRPr lang="en-US" sz="2800" dirty="0"/>
          </a:p>
          <a:p>
            <a:pPr marL="342900" indent="-342900">
              <a:buFont typeface="Arial" panose="020B0604020202020204" pitchFamily="34" charset="0"/>
              <a:buChar char="•"/>
            </a:pPr>
            <a:r>
              <a:rPr lang="en-US" sz="2400" dirty="0"/>
              <a:t>Hear appeals on </a:t>
            </a:r>
            <a:br>
              <a:rPr lang="en-US" sz="2400" dirty="0"/>
            </a:br>
            <a:r>
              <a:rPr lang="en-US" sz="2400" dirty="0"/>
              <a:t>tax assessments, employee complaints, and zoning decisions</a:t>
            </a:r>
          </a:p>
          <a:p>
            <a:pPr marL="342900" indent="-342900">
              <a:buFont typeface="Arial" panose="020B0604020202020204" pitchFamily="34" charset="0"/>
              <a:buChar char="•"/>
            </a:pPr>
            <a:r>
              <a:rPr lang="en-US" sz="2400" dirty="0"/>
              <a:t>Prosecute cases in circuit courts</a:t>
            </a:r>
          </a:p>
        </p:txBody>
      </p:sp>
    </p:spTree>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1:</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A History of West Virginia Government</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6">
            <a:extLst>
              <a:ext uri="{FF2B5EF4-FFF2-40B4-BE49-F238E27FC236}">
                <a16:creationId xmlns:a16="http://schemas.microsoft.com/office/drawing/2014/main" id="{ABD0E86A-09BF-7B44-9B6E-96B1EF94FA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68728DE-1F59-FC45-8932-AF53DAF41EAB}" type="slidenum">
              <a:rPr lang="en-US" altLang="en-US" sz="1200" smtClean="0">
                <a:solidFill>
                  <a:srgbClr val="898989"/>
                </a:solidFill>
              </a:rPr>
              <a:pPr>
                <a:spcBef>
                  <a:spcPct val="0"/>
                </a:spcBef>
                <a:buFontTx/>
                <a:buNone/>
              </a:pPr>
              <a:t>30</a:t>
            </a:fld>
            <a:endParaRPr lang="en-US" altLang="en-US" sz="1200">
              <a:solidFill>
                <a:srgbClr val="898989"/>
              </a:solidFill>
            </a:endParaRPr>
          </a:p>
        </p:txBody>
      </p:sp>
      <p:sp>
        <p:nvSpPr>
          <p:cNvPr id="4" name="Text Box 2">
            <a:extLst>
              <a:ext uri="{FF2B5EF4-FFF2-40B4-BE49-F238E27FC236}">
                <a16:creationId xmlns:a16="http://schemas.microsoft.com/office/drawing/2014/main" id="{A682DF0B-0D22-2AC5-FC56-E4D74639F3A8}"/>
              </a:ext>
            </a:extLst>
          </p:cNvPr>
          <p:cNvSpPr txBox="1">
            <a:spLocks noChangeArrowheads="1"/>
          </p:cNvSpPr>
          <p:nvPr/>
        </p:nvSpPr>
        <p:spPr bwMode="auto">
          <a:xfrm>
            <a:off x="342900" y="533400"/>
            <a:ext cx="8458200" cy="4124206"/>
          </a:xfrm>
          <a:prstGeom prst="rect">
            <a:avLst/>
          </a:prstGeom>
          <a:noFill/>
          <a:ln w="9525">
            <a:noFill/>
            <a:miter lim="800000"/>
            <a:headEnd/>
            <a:tailEnd/>
          </a:ln>
          <a:effectLst/>
        </p:spPr>
        <p:txBody>
          <a:bodyPr wrap="square">
            <a:spAutoFit/>
          </a:bodyPr>
          <a:lstStyle/>
          <a:p>
            <a:pPr algn="ctr">
              <a:spcBef>
                <a:spcPct val="50000"/>
              </a:spcBef>
            </a:pPr>
            <a:r>
              <a:rPr lang="en-US" sz="4000" b="1" dirty="0"/>
              <a:t>MUNICIPAL GOVERNMENT</a:t>
            </a:r>
          </a:p>
          <a:p>
            <a:pPr algn="ctr">
              <a:spcBef>
                <a:spcPct val="50000"/>
              </a:spcBef>
            </a:pPr>
            <a:endParaRPr lang="en-US" sz="800" b="1" dirty="0"/>
          </a:p>
          <a:p>
            <a:pPr marL="342900" indent="-342900">
              <a:spcBef>
                <a:spcPct val="50000"/>
              </a:spcBef>
              <a:buFont typeface="Wingdings" pitchFamily="2" charset="2"/>
              <a:buChar char="Ø"/>
            </a:pPr>
            <a:r>
              <a:rPr lang="en-US" sz="2400" dirty="0"/>
              <a:t>Depending on its size, a municipality may be classified as a city, town or village.</a:t>
            </a:r>
          </a:p>
          <a:p>
            <a:pPr marL="800100" lvl="1" indent="-342900">
              <a:spcBef>
                <a:spcPct val="50000"/>
              </a:spcBef>
              <a:buFont typeface="Arial" panose="020B0604020202020204" pitchFamily="34" charset="0"/>
              <a:buChar char="•"/>
            </a:pPr>
            <a:r>
              <a:rPr lang="en-US" sz="2000" b="1" dirty="0"/>
              <a:t>CLASS I CITIES </a:t>
            </a:r>
            <a:r>
              <a:rPr lang="en-US" sz="2000" dirty="0"/>
              <a:t>have a population of at least 50,000</a:t>
            </a:r>
          </a:p>
          <a:p>
            <a:pPr marL="800100" lvl="1" indent="-342900">
              <a:spcBef>
                <a:spcPct val="50000"/>
              </a:spcBef>
              <a:buFont typeface="Arial" panose="020B0604020202020204" pitchFamily="34" charset="0"/>
              <a:buChar char="•"/>
            </a:pPr>
            <a:r>
              <a:rPr lang="en-US" sz="2000" b="1" dirty="0"/>
              <a:t>CLASS II CITIES </a:t>
            </a:r>
            <a:r>
              <a:rPr lang="en-US" sz="2000" dirty="0"/>
              <a:t>have a population between 10,000 and 50,000</a:t>
            </a:r>
          </a:p>
          <a:p>
            <a:pPr marL="800100" lvl="1" indent="-342900">
              <a:spcBef>
                <a:spcPct val="50000"/>
              </a:spcBef>
              <a:buFont typeface="Arial" panose="020B0604020202020204" pitchFamily="34" charset="0"/>
              <a:buChar char="•"/>
            </a:pPr>
            <a:r>
              <a:rPr lang="en-US" sz="2000" b="1" dirty="0"/>
              <a:t>CLASS III CITIES </a:t>
            </a:r>
            <a:r>
              <a:rPr lang="en-US" sz="2000" dirty="0"/>
              <a:t>have a population between 2,000 and 10,000</a:t>
            </a:r>
          </a:p>
          <a:p>
            <a:pPr lvl="1">
              <a:spcBef>
                <a:spcPct val="50000"/>
              </a:spcBef>
            </a:pPr>
            <a:endParaRPr lang="en-US" sz="2000" dirty="0"/>
          </a:p>
          <a:p>
            <a:pPr lvl="1" algn="ctr">
              <a:spcBef>
                <a:spcPct val="50000"/>
              </a:spcBef>
            </a:pPr>
            <a:r>
              <a:rPr lang="en-US" sz="2000" dirty="0"/>
              <a:t>-Municipalities of less than 2,000 are classified as towns or villages.</a:t>
            </a:r>
          </a:p>
        </p:txBody>
      </p:sp>
    </p:spTree>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31</a:t>
            </a:fld>
            <a:endParaRPr lang="en-US" altLang="en-US" sz="1200">
              <a:solidFill>
                <a:srgbClr val="898989"/>
              </a:solidFill>
            </a:endParaRPr>
          </a:p>
        </p:txBody>
      </p:sp>
      <p:sp>
        <p:nvSpPr>
          <p:cNvPr id="5" name="Rectangle 6">
            <a:extLst>
              <a:ext uri="{FF2B5EF4-FFF2-40B4-BE49-F238E27FC236}">
                <a16:creationId xmlns:a16="http://schemas.microsoft.com/office/drawing/2014/main" id="{F66ECFA6-4EB2-5658-424C-101B52A3EE0E}"/>
              </a:ext>
            </a:extLst>
          </p:cNvPr>
          <p:cNvSpPr>
            <a:spLocks noChangeArrowheads="1"/>
          </p:cNvSpPr>
          <p:nvPr/>
        </p:nvSpPr>
        <p:spPr bwMode="auto">
          <a:xfrm>
            <a:off x="883652" y="204170"/>
            <a:ext cx="7376696" cy="1077218"/>
          </a:xfrm>
          <a:prstGeom prst="rect">
            <a:avLst/>
          </a:prstGeom>
          <a:noFill/>
          <a:ln w="9525">
            <a:noFill/>
            <a:miter lim="800000"/>
            <a:headEnd/>
            <a:tailEnd/>
          </a:ln>
          <a:effectLst/>
        </p:spPr>
        <p:txBody>
          <a:bodyPr wrap="square">
            <a:spAutoFit/>
          </a:bodyPr>
          <a:lstStyle/>
          <a:p>
            <a:pPr algn="ctr"/>
            <a:r>
              <a:rPr lang="en-US" sz="3200" b="1" dirty="0"/>
              <a:t>WEST VIRGINIA’S LARGEST CITIES</a:t>
            </a:r>
          </a:p>
          <a:p>
            <a:pPr algn="ctr"/>
            <a:r>
              <a:rPr lang="en-US" sz="3200" b="1" dirty="0"/>
              <a:t>BY POPULATION </a:t>
            </a:r>
          </a:p>
        </p:txBody>
      </p:sp>
      <p:pic>
        <p:nvPicPr>
          <p:cNvPr id="6" name="Picture 7" descr="WV Map with counties">
            <a:extLst>
              <a:ext uri="{FF2B5EF4-FFF2-40B4-BE49-F238E27FC236}">
                <a16:creationId xmlns:a16="http://schemas.microsoft.com/office/drawing/2014/main" id="{D23E710D-2DD2-9714-E278-9A08272C0998}"/>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5694" b="96273" l="6030" r="93878">
                        <a14:foregroundMark x1="24397" y1="42133" x2="24397" y2="42133"/>
                        <a14:foregroundMark x1="24397" y1="42133" x2="28200" y2="50104"/>
                        <a14:foregroundMark x1="28200" y1="50104" x2="34323" y2="56108"/>
                        <a14:foregroundMark x1="34323" y1="56108" x2="34323" y2="56211"/>
                        <a14:foregroundMark x1="30427" y1="39545" x2="38126" y2="59213"/>
                        <a14:foregroundMark x1="41837" y1="5797" x2="41837" y2="9420"/>
                        <a14:foregroundMark x1="41651" y1="12215" x2="41837" y2="35507"/>
                        <a14:foregroundMark x1="41837" y1="35507" x2="39147" y2="42340"/>
                        <a14:foregroundMark x1="39147" y1="34369" x2="33302" y2="39959"/>
                        <a14:foregroundMark x1="46939" y1="31263" x2="55102" y2="31781"/>
                        <a14:foregroundMark x1="55102" y1="31781" x2="56957" y2="40580"/>
                        <a14:foregroundMark x1="56957" y1="40580" x2="46289" y2="36542"/>
                        <a14:foregroundMark x1="46289" y1="36542" x2="45826" y2="47101"/>
                        <a14:foregroundMark x1="45826" y1="47101" x2="52319" y2="48861"/>
                        <a14:foregroundMark x1="40074" y1="32402" x2="49722" y2="33437"/>
                        <a14:foregroundMark x1="49722" y1="33437" x2="58071" y2="37060"/>
                        <a14:foregroundMark x1="58071" y1="37060" x2="59369" y2="38716"/>
                        <a14:foregroundMark x1="52968" y1="39752" x2="51763" y2="48758"/>
                        <a14:foregroundMark x1="51763" y1="48758" x2="60575" y2="45756"/>
                        <a14:foregroundMark x1="60575" y1="45756" x2="83024" y2="34679"/>
                        <a14:foregroundMark x1="83024" y1="34679" x2="91095" y2="35197"/>
                        <a14:foregroundMark x1="91095" y1="35197" x2="94063" y2="41097"/>
                        <a14:foregroundMark x1="76438" y1="42961" x2="63451" y2="55383"/>
                        <a14:foregroundMark x1="63451" y1="55383" x2="53896" y2="57143"/>
                        <a14:foregroundMark x1="53896" y1="57143" x2="51299" y2="65631"/>
                        <a14:foregroundMark x1="51299" y1="65631" x2="35807" y2="87992"/>
                        <a14:foregroundMark x1="35807" y1="87992" x2="28386" y2="91304"/>
                        <a14:foregroundMark x1="28386" y1="91304" x2="13173" y2="81573"/>
                        <a14:foregroundMark x1="13173" y1="81573" x2="7978" y2="73395"/>
                        <a14:foregroundMark x1="7978" y1="73395" x2="12616" y2="63147"/>
                        <a14:foregroundMark x1="12616" y1="63147" x2="24212" y2="49896"/>
                        <a14:foregroundMark x1="8071" y1="65735" x2="6122" y2="72671"/>
                        <a14:foregroundMark x1="12709" y1="56832" x2="19109" y2="59627"/>
                        <a14:foregroundMark x1="18553" y1="85197" x2="23933" y2="92547"/>
                        <a14:foregroundMark x1="23933" y1="92547" x2="31540" y2="90787"/>
                        <a14:foregroundMark x1="19944" y1="76812" x2="27922" y2="56315"/>
                        <a14:foregroundMark x1="27922" y1="56315" x2="35807" y2="49275"/>
                        <a14:foregroundMark x1="35807" y1="49275" x2="43228" y2="53313"/>
                        <a14:foregroundMark x1="43228" y1="53313" x2="43692" y2="63043"/>
                        <a14:foregroundMark x1="43692" y1="63043" x2="37291" y2="68841"/>
                        <a14:foregroundMark x1="37291" y1="68841" x2="28108" y2="71739"/>
                        <a14:foregroundMark x1="28108" y1="71739" x2="24768" y2="62629"/>
                        <a14:foregroundMark x1="24768" y1="62629" x2="34045" y2="54658"/>
                        <a14:foregroundMark x1="34045" y1="54658" x2="41744" y2="58282"/>
                        <a14:foregroundMark x1="41744" y1="58282" x2="42022" y2="58592"/>
                        <a14:foregroundMark x1="20686" y1="96273" x2="21707" y2="96066"/>
                      </a14:backgroundRemoval>
                    </a14:imgEffect>
                  </a14:imgLayer>
                </a14:imgProps>
              </a:ext>
              <a:ext uri="{28A0092B-C50C-407E-A947-70E740481C1C}">
                <a14:useLocalDpi xmlns:a14="http://schemas.microsoft.com/office/drawing/2010/main"/>
              </a:ext>
            </a:extLst>
          </a:blip>
          <a:srcRect/>
          <a:stretch>
            <a:fillRect/>
          </a:stretch>
        </p:blipFill>
        <p:spPr bwMode="auto">
          <a:xfrm>
            <a:off x="2123182" y="1277779"/>
            <a:ext cx="5960331" cy="5346682"/>
          </a:xfrm>
          <a:prstGeom prst="rect">
            <a:avLst/>
          </a:prstGeom>
          <a:noFill/>
        </p:spPr>
      </p:pic>
      <p:sp>
        <p:nvSpPr>
          <p:cNvPr id="7" name="Rectangle 8">
            <a:extLst>
              <a:ext uri="{FF2B5EF4-FFF2-40B4-BE49-F238E27FC236}">
                <a16:creationId xmlns:a16="http://schemas.microsoft.com/office/drawing/2014/main" id="{7059F9B7-7633-E0C9-4E04-183E71C81196}"/>
              </a:ext>
            </a:extLst>
          </p:cNvPr>
          <p:cNvSpPr>
            <a:spLocks noChangeArrowheads="1"/>
          </p:cNvSpPr>
          <p:nvPr/>
        </p:nvSpPr>
        <p:spPr bwMode="auto">
          <a:xfrm>
            <a:off x="1152895" y="3782908"/>
            <a:ext cx="1374573" cy="400110"/>
          </a:xfrm>
          <a:prstGeom prst="rect">
            <a:avLst/>
          </a:prstGeom>
          <a:noFill/>
          <a:ln w="9525">
            <a:noFill/>
            <a:miter lim="800000"/>
            <a:headEnd/>
            <a:tailEnd/>
          </a:ln>
          <a:effectLst/>
        </p:spPr>
        <p:txBody>
          <a:bodyPr wrap="square">
            <a:spAutoFit/>
          </a:bodyPr>
          <a:lstStyle/>
          <a:p>
            <a:r>
              <a:rPr lang="en-US" sz="2000" dirty="0"/>
              <a:t>Charleston</a:t>
            </a:r>
          </a:p>
        </p:txBody>
      </p:sp>
      <p:sp>
        <p:nvSpPr>
          <p:cNvPr id="8" name="Rectangle 9">
            <a:extLst>
              <a:ext uri="{FF2B5EF4-FFF2-40B4-BE49-F238E27FC236}">
                <a16:creationId xmlns:a16="http://schemas.microsoft.com/office/drawing/2014/main" id="{1523D84C-370B-CDBA-9AEF-1197137BDD3D}"/>
              </a:ext>
            </a:extLst>
          </p:cNvPr>
          <p:cNvSpPr>
            <a:spLocks noChangeArrowheads="1"/>
          </p:cNvSpPr>
          <p:nvPr/>
        </p:nvSpPr>
        <p:spPr bwMode="auto">
          <a:xfrm>
            <a:off x="667752" y="4268051"/>
            <a:ext cx="1400562" cy="400110"/>
          </a:xfrm>
          <a:prstGeom prst="rect">
            <a:avLst/>
          </a:prstGeom>
          <a:noFill/>
          <a:ln w="9525">
            <a:noFill/>
            <a:miter lim="800000"/>
            <a:headEnd/>
            <a:tailEnd/>
          </a:ln>
          <a:effectLst/>
        </p:spPr>
        <p:txBody>
          <a:bodyPr wrap="square">
            <a:spAutoFit/>
          </a:bodyPr>
          <a:lstStyle/>
          <a:p>
            <a:r>
              <a:rPr lang="en-US" sz="2000" dirty="0"/>
              <a:t>Huntington</a:t>
            </a:r>
          </a:p>
        </p:txBody>
      </p:sp>
      <p:sp>
        <p:nvSpPr>
          <p:cNvPr id="9" name="Rectangle 10">
            <a:extLst>
              <a:ext uri="{FF2B5EF4-FFF2-40B4-BE49-F238E27FC236}">
                <a16:creationId xmlns:a16="http://schemas.microsoft.com/office/drawing/2014/main" id="{96FDC0AD-000B-A891-3542-66DA15C845D1}"/>
              </a:ext>
            </a:extLst>
          </p:cNvPr>
          <p:cNvSpPr>
            <a:spLocks noChangeArrowheads="1"/>
          </p:cNvSpPr>
          <p:nvPr/>
        </p:nvSpPr>
        <p:spPr bwMode="auto">
          <a:xfrm>
            <a:off x="1776651" y="3020540"/>
            <a:ext cx="1391899" cy="369332"/>
          </a:xfrm>
          <a:prstGeom prst="rect">
            <a:avLst/>
          </a:prstGeom>
          <a:noFill/>
          <a:ln w="9525">
            <a:noFill/>
            <a:miter lim="800000"/>
            <a:headEnd/>
            <a:tailEnd/>
          </a:ln>
          <a:effectLst/>
        </p:spPr>
        <p:txBody>
          <a:bodyPr wrap="square">
            <a:spAutoFit/>
          </a:bodyPr>
          <a:lstStyle/>
          <a:p>
            <a:r>
              <a:rPr lang="en-US" dirty="0"/>
              <a:t>Parkersburg</a:t>
            </a:r>
          </a:p>
        </p:txBody>
      </p:sp>
      <p:sp>
        <p:nvSpPr>
          <p:cNvPr id="10" name="Rectangle 11">
            <a:extLst>
              <a:ext uri="{FF2B5EF4-FFF2-40B4-BE49-F238E27FC236}">
                <a16:creationId xmlns:a16="http://schemas.microsoft.com/office/drawing/2014/main" id="{92A76865-C309-F0D3-DC02-FB1F55194AE8}"/>
              </a:ext>
            </a:extLst>
          </p:cNvPr>
          <p:cNvSpPr>
            <a:spLocks noChangeArrowheads="1"/>
          </p:cNvSpPr>
          <p:nvPr/>
        </p:nvSpPr>
        <p:spPr bwMode="auto">
          <a:xfrm>
            <a:off x="3024162" y="1888539"/>
            <a:ext cx="1194088" cy="400110"/>
          </a:xfrm>
          <a:prstGeom prst="rect">
            <a:avLst/>
          </a:prstGeom>
          <a:noFill/>
          <a:ln w="9525">
            <a:noFill/>
            <a:miter lim="800000"/>
            <a:headEnd/>
            <a:tailEnd/>
          </a:ln>
          <a:effectLst/>
        </p:spPr>
        <p:txBody>
          <a:bodyPr wrap="square">
            <a:spAutoFit/>
          </a:bodyPr>
          <a:lstStyle/>
          <a:p>
            <a:r>
              <a:rPr lang="en-US" sz="2000" dirty="0"/>
              <a:t>Wheeling</a:t>
            </a:r>
          </a:p>
        </p:txBody>
      </p:sp>
      <p:sp>
        <p:nvSpPr>
          <p:cNvPr id="11" name="Rectangle 12">
            <a:extLst>
              <a:ext uri="{FF2B5EF4-FFF2-40B4-BE49-F238E27FC236}">
                <a16:creationId xmlns:a16="http://schemas.microsoft.com/office/drawing/2014/main" id="{EC9E1937-DC4D-B973-5EAD-364BA2CFEC33}"/>
              </a:ext>
            </a:extLst>
          </p:cNvPr>
          <p:cNvSpPr>
            <a:spLocks noChangeArrowheads="1"/>
          </p:cNvSpPr>
          <p:nvPr/>
        </p:nvSpPr>
        <p:spPr bwMode="auto">
          <a:xfrm>
            <a:off x="5295383" y="2323146"/>
            <a:ext cx="1540619" cy="400110"/>
          </a:xfrm>
          <a:prstGeom prst="rect">
            <a:avLst/>
          </a:prstGeom>
          <a:noFill/>
          <a:ln w="9525">
            <a:noFill/>
            <a:miter lim="800000"/>
            <a:headEnd/>
            <a:tailEnd/>
          </a:ln>
          <a:effectLst/>
        </p:spPr>
        <p:txBody>
          <a:bodyPr wrap="square">
            <a:spAutoFit/>
          </a:bodyPr>
          <a:lstStyle/>
          <a:p>
            <a:r>
              <a:rPr lang="en-US" sz="2000" dirty="0"/>
              <a:t>Morgantown</a:t>
            </a:r>
          </a:p>
        </p:txBody>
      </p:sp>
      <p:sp>
        <p:nvSpPr>
          <p:cNvPr id="12" name="Rectangle 13">
            <a:extLst>
              <a:ext uri="{FF2B5EF4-FFF2-40B4-BE49-F238E27FC236}">
                <a16:creationId xmlns:a16="http://schemas.microsoft.com/office/drawing/2014/main" id="{829AB248-2CFF-55B5-646C-4A99B0F96C75}"/>
              </a:ext>
            </a:extLst>
          </p:cNvPr>
          <p:cNvSpPr>
            <a:spLocks noChangeArrowheads="1"/>
          </p:cNvSpPr>
          <p:nvPr/>
        </p:nvSpPr>
        <p:spPr bwMode="auto">
          <a:xfrm>
            <a:off x="5103347" y="1495804"/>
            <a:ext cx="1178205" cy="400110"/>
          </a:xfrm>
          <a:prstGeom prst="rect">
            <a:avLst/>
          </a:prstGeom>
          <a:noFill/>
          <a:ln w="9525">
            <a:noFill/>
            <a:miter lim="800000"/>
            <a:headEnd/>
            <a:tailEnd/>
          </a:ln>
          <a:effectLst/>
        </p:spPr>
        <p:txBody>
          <a:bodyPr wrap="square">
            <a:spAutoFit/>
          </a:bodyPr>
          <a:lstStyle/>
          <a:p>
            <a:r>
              <a:rPr lang="en-US" sz="2000" dirty="0"/>
              <a:t>Weirton</a:t>
            </a:r>
          </a:p>
        </p:txBody>
      </p:sp>
      <p:sp>
        <p:nvSpPr>
          <p:cNvPr id="13" name="Rectangle 14">
            <a:extLst>
              <a:ext uri="{FF2B5EF4-FFF2-40B4-BE49-F238E27FC236}">
                <a16:creationId xmlns:a16="http://schemas.microsoft.com/office/drawing/2014/main" id="{4A756AD9-782C-6C51-A7F6-B3981384974D}"/>
              </a:ext>
            </a:extLst>
          </p:cNvPr>
          <p:cNvSpPr>
            <a:spLocks noChangeArrowheads="1"/>
          </p:cNvSpPr>
          <p:nvPr/>
        </p:nvSpPr>
        <p:spPr bwMode="auto">
          <a:xfrm>
            <a:off x="6004328" y="2650907"/>
            <a:ext cx="1155103" cy="400110"/>
          </a:xfrm>
          <a:prstGeom prst="rect">
            <a:avLst/>
          </a:prstGeom>
          <a:noFill/>
          <a:ln w="9525">
            <a:noFill/>
            <a:miter lim="800000"/>
            <a:headEnd/>
            <a:tailEnd/>
          </a:ln>
          <a:effectLst/>
        </p:spPr>
        <p:txBody>
          <a:bodyPr wrap="square">
            <a:spAutoFit/>
          </a:bodyPr>
          <a:lstStyle/>
          <a:p>
            <a:r>
              <a:rPr lang="en-US" sz="2000" dirty="0"/>
              <a:t>Fairmont</a:t>
            </a:r>
          </a:p>
        </p:txBody>
      </p:sp>
      <p:sp>
        <p:nvSpPr>
          <p:cNvPr id="14" name="Rectangle 15">
            <a:extLst>
              <a:ext uri="{FF2B5EF4-FFF2-40B4-BE49-F238E27FC236}">
                <a16:creationId xmlns:a16="http://schemas.microsoft.com/office/drawing/2014/main" id="{4F34058A-8CF3-8D8F-E6FE-EC2DBF71605D}"/>
              </a:ext>
            </a:extLst>
          </p:cNvPr>
          <p:cNvSpPr>
            <a:spLocks noChangeArrowheads="1"/>
          </p:cNvSpPr>
          <p:nvPr/>
        </p:nvSpPr>
        <p:spPr bwMode="auto">
          <a:xfrm>
            <a:off x="5311266" y="5792787"/>
            <a:ext cx="1041037" cy="400110"/>
          </a:xfrm>
          <a:prstGeom prst="rect">
            <a:avLst/>
          </a:prstGeom>
          <a:noFill/>
          <a:ln w="9525">
            <a:noFill/>
            <a:miter lim="800000"/>
            <a:headEnd/>
            <a:tailEnd/>
          </a:ln>
          <a:effectLst/>
        </p:spPr>
        <p:txBody>
          <a:bodyPr wrap="square">
            <a:spAutoFit/>
          </a:bodyPr>
          <a:lstStyle/>
          <a:p>
            <a:r>
              <a:rPr lang="en-US" sz="2000" dirty="0"/>
              <a:t>Beckley</a:t>
            </a:r>
          </a:p>
        </p:txBody>
      </p:sp>
      <p:sp>
        <p:nvSpPr>
          <p:cNvPr id="15" name="Rectangle 16">
            <a:extLst>
              <a:ext uri="{FF2B5EF4-FFF2-40B4-BE49-F238E27FC236}">
                <a16:creationId xmlns:a16="http://schemas.microsoft.com/office/drawing/2014/main" id="{7DC83938-AF39-3E39-1455-802A91B06405}"/>
              </a:ext>
            </a:extLst>
          </p:cNvPr>
          <p:cNvSpPr>
            <a:spLocks noChangeArrowheads="1"/>
          </p:cNvSpPr>
          <p:nvPr/>
        </p:nvSpPr>
        <p:spPr bwMode="auto">
          <a:xfrm>
            <a:off x="6974614" y="3713602"/>
            <a:ext cx="1455430" cy="400110"/>
          </a:xfrm>
          <a:prstGeom prst="rect">
            <a:avLst/>
          </a:prstGeom>
          <a:noFill/>
          <a:ln w="9525">
            <a:noFill/>
            <a:miter lim="800000"/>
            <a:headEnd/>
            <a:tailEnd/>
          </a:ln>
          <a:effectLst/>
        </p:spPr>
        <p:txBody>
          <a:bodyPr>
            <a:spAutoFit/>
          </a:bodyPr>
          <a:lstStyle/>
          <a:p>
            <a:r>
              <a:rPr lang="en-US" sz="2000" dirty="0"/>
              <a:t>Clarksburg</a:t>
            </a:r>
          </a:p>
        </p:txBody>
      </p:sp>
      <p:sp>
        <p:nvSpPr>
          <p:cNvPr id="16" name="Rectangle 17">
            <a:extLst>
              <a:ext uri="{FF2B5EF4-FFF2-40B4-BE49-F238E27FC236}">
                <a16:creationId xmlns:a16="http://schemas.microsoft.com/office/drawing/2014/main" id="{E344D9E3-A0F7-4DA2-8055-2E47C3FCAB31}"/>
              </a:ext>
            </a:extLst>
          </p:cNvPr>
          <p:cNvSpPr>
            <a:spLocks noChangeArrowheads="1"/>
          </p:cNvSpPr>
          <p:nvPr/>
        </p:nvSpPr>
        <p:spPr bwMode="auto">
          <a:xfrm>
            <a:off x="6974614" y="2396784"/>
            <a:ext cx="1474763" cy="400110"/>
          </a:xfrm>
          <a:prstGeom prst="rect">
            <a:avLst/>
          </a:prstGeom>
          <a:noFill/>
          <a:ln w="9525">
            <a:noFill/>
            <a:miter lim="800000"/>
            <a:headEnd/>
            <a:tailEnd/>
          </a:ln>
          <a:effectLst/>
        </p:spPr>
        <p:txBody>
          <a:bodyPr wrap="none">
            <a:spAutoFit/>
          </a:bodyPr>
          <a:lstStyle/>
          <a:p>
            <a:r>
              <a:rPr lang="en-US" sz="2000" dirty="0"/>
              <a:t>Martinsburg</a:t>
            </a:r>
          </a:p>
        </p:txBody>
      </p:sp>
      <p:sp>
        <p:nvSpPr>
          <p:cNvPr id="17" name="Line 18">
            <a:extLst>
              <a:ext uri="{FF2B5EF4-FFF2-40B4-BE49-F238E27FC236}">
                <a16:creationId xmlns:a16="http://schemas.microsoft.com/office/drawing/2014/main" id="{9BB34DEC-D3DF-8A58-0977-0E3268CCABA6}"/>
              </a:ext>
            </a:extLst>
          </p:cNvPr>
          <p:cNvSpPr>
            <a:spLocks noChangeShapeType="1"/>
          </p:cNvSpPr>
          <p:nvPr/>
        </p:nvSpPr>
        <p:spPr bwMode="auto">
          <a:xfrm>
            <a:off x="2053876" y="4545276"/>
            <a:ext cx="554449" cy="138612"/>
          </a:xfrm>
          <a:prstGeom prst="line">
            <a:avLst/>
          </a:prstGeom>
          <a:noFill/>
          <a:ln w="57150">
            <a:solidFill>
              <a:srgbClr val="CC3300"/>
            </a:solidFill>
            <a:round/>
            <a:headEnd/>
            <a:tailEnd type="triangle" w="med" len="med"/>
          </a:ln>
          <a:effectLst/>
        </p:spPr>
        <p:txBody>
          <a:bodyPr/>
          <a:lstStyle/>
          <a:p>
            <a:endParaRPr lang="en-US"/>
          </a:p>
        </p:txBody>
      </p:sp>
      <p:sp>
        <p:nvSpPr>
          <p:cNvPr id="18" name="Line 20">
            <a:extLst>
              <a:ext uri="{FF2B5EF4-FFF2-40B4-BE49-F238E27FC236}">
                <a16:creationId xmlns:a16="http://schemas.microsoft.com/office/drawing/2014/main" id="{53BB36D4-B1B6-91B7-454B-A005B84862E2}"/>
              </a:ext>
            </a:extLst>
          </p:cNvPr>
          <p:cNvSpPr>
            <a:spLocks noChangeShapeType="1"/>
          </p:cNvSpPr>
          <p:nvPr/>
        </p:nvSpPr>
        <p:spPr bwMode="auto">
          <a:xfrm>
            <a:off x="2608325" y="3990826"/>
            <a:ext cx="900980" cy="831674"/>
          </a:xfrm>
          <a:prstGeom prst="line">
            <a:avLst/>
          </a:prstGeom>
          <a:noFill/>
          <a:ln w="57150">
            <a:solidFill>
              <a:srgbClr val="CC3300"/>
            </a:solidFill>
            <a:round/>
            <a:headEnd/>
            <a:tailEnd type="triangle" w="med" len="med"/>
          </a:ln>
          <a:effectLst/>
        </p:spPr>
        <p:txBody>
          <a:bodyPr/>
          <a:lstStyle/>
          <a:p>
            <a:endParaRPr lang="en-US"/>
          </a:p>
        </p:txBody>
      </p:sp>
      <p:sp>
        <p:nvSpPr>
          <p:cNvPr id="19" name="Line 21">
            <a:extLst>
              <a:ext uri="{FF2B5EF4-FFF2-40B4-BE49-F238E27FC236}">
                <a16:creationId xmlns:a16="http://schemas.microsoft.com/office/drawing/2014/main" id="{8500ECDC-CD7F-AD18-1AE0-5B69F4DFD340}"/>
              </a:ext>
            </a:extLst>
          </p:cNvPr>
          <p:cNvSpPr>
            <a:spLocks noChangeShapeType="1"/>
          </p:cNvSpPr>
          <p:nvPr/>
        </p:nvSpPr>
        <p:spPr bwMode="auto">
          <a:xfrm>
            <a:off x="3093468" y="3228459"/>
            <a:ext cx="415837" cy="207919"/>
          </a:xfrm>
          <a:prstGeom prst="line">
            <a:avLst/>
          </a:prstGeom>
          <a:noFill/>
          <a:ln w="57150">
            <a:solidFill>
              <a:srgbClr val="CC3300"/>
            </a:solidFill>
            <a:round/>
            <a:headEnd/>
            <a:tailEnd type="triangle" w="med" len="med"/>
          </a:ln>
          <a:effectLst/>
        </p:spPr>
        <p:txBody>
          <a:bodyPr/>
          <a:lstStyle/>
          <a:p>
            <a:endParaRPr lang="en-US"/>
          </a:p>
        </p:txBody>
      </p:sp>
      <p:sp>
        <p:nvSpPr>
          <p:cNvPr id="20" name="Line 22">
            <a:extLst>
              <a:ext uri="{FF2B5EF4-FFF2-40B4-BE49-F238E27FC236}">
                <a16:creationId xmlns:a16="http://schemas.microsoft.com/office/drawing/2014/main" id="{7471363B-AD93-1002-858A-684FA33D6BBD}"/>
              </a:ext>
            </a:extLst>
          </p:cNvPr>
          <p:cNvSpPr>
            <a:spLocks noChangeShapeType="1"/>
          </p:cNvSpPr>
          <p:nvPr/>
        </p:nvSpPr>
        <p:spPr bwMode="auto">
          <a:xfrm flipH="1">
            <a:off x="5241960" y="2674009"/>
            <a:ext cx="485143" cy="207919"/>
          </a:xfrm>
          <a:prstGeom prst="line">
            <a:avLst/>
          </a:prstGeom>
          <a:noFill/>
          <a:ln w="57150">
            <a:solidFill>
              <a:srgbClr val="CC3300"/>
            </a:solidFill>
            <a:round/>
            <a:headEnd/>
            <a:tailEnd type="triangle" w="med" len="med"/>
          </a:ln>
          <a:effectLst/>
        </p:spPr>
        <p:txBody>
          <a:bodyPr/>
          <a:lstStyle/>
          <a:p>
            <a:endParaRPr lang="en-US" dirty="0"/>
          </a:p>
        </p:txBody>
      </p:sp>
      <p:sp>
        <p:nvSpPr>
          <p:cNvPr id="21" name="Line 23">
            <a:extLst>
              <a:ext uri="{FF2B5EF4-FFF2-40B4-BE49-F238E27FC236}">
                <a16:creationId xmlns:a16="http://schemas.microsoft.com/office/drawing/2014/main" id="{44850D83-30F7-754C-0E07-DF0F82BF532F}"/>
              </a:ext>
            </a:extLst>
          </p:cNvPr>
          <p:cNvSpPr>
            <a:spLocks noChangeShapeType="1"/>
          </p:cNvSpPr>
          <p:nvPr/>
        </p:nvSpPr>
        <p:spPr bwMode="auto">
          <a:xfrm>
            <a:off x="4202367" y="2119560"/>
            <a:ext cx="346531" cy="138612"/>
          </a:xfrm>
          <a:prstGeom prst="line">
            <a:avLst/>
          </a:prstGeom>
          <a:noFill/>
          <a:ln w="57150">
            <a:solidFill>
              <a:srgbClr val="CC3300"/>
            </a:solidFill>
            <a:round/>
            <a:headEnd/>
            <a:tailEnd type="triangle" w="med" len="med"/>
          </a:ln>
          <a:effectLst/>
        </p:spPr>
        <p:txBody>
          <a:bodyPr/>
          <a:lstStyle/>
          <a:p>
            <a:endParaRPr lang="en-US"/>
          </a:p>
        </p:txBody>
      </p:sp>
      <p:sp>
        <p:nvSpPr>
          <p:cNvPr id="22" name="Line 24">
            <a:extLst>
              <a:ext uri="{FF2B5EF4-FFF2-40B4-BE49-F238E27FC236}">
                <a16:creationId xmlns:a16="http://schemas.microsoft.com/office/drawing/2014/main" id="{69C0F878-4729-8E79-3104-74959E4575D0}"/>
              </a:ext>
            </a:extLst>
          </p:cNvPr>
          <p:cNvSpPr>
            <a:spLocks noChangeShapeType="1"/>
          </p:cNvSpPr>
          <p:nvPr/>
        </p:nvSpPr>
        <p:spPr bwMode="auto">
          <a:xfrm flipH="1">
            <a:off x="4687510" y="1703723"/>
            <a:ext cx="415837" cy="138612"/>
          </a:xfrm>
          <a:prstGeom prst="line">
            <a:avLst/>
          </a:prstGeom>
          <a:noFill/>
          <a:ln w="57150">
            <a:solidFill>
              <a:srgbClr val="CC3300"/>
            </a:solidFill>
            <a:round/>
            <a:headEnd/>
            <a:tailEnd type="triangle" w="med" len="med"/>
          </a:ln>
          <a:effectLst/>
        </p:spPr>
        <p:txBody>
          <a:bodyPr/>
          <a:lstStyle/>
          <a:p>
            <a:endParaRPr lang="en-US"/>
          </a:p>
        </p:txBody>
      </p:sp>
      <p:sp>
        <p:nvSpPr>
          <p:cNvPr id="23" name="Line 25">
            <a:extLst>
              <a:ext uri="{FF2B5EF4-FFF2-40B4-BE49-F238E27FC236}">
                <a16:creationId xmlns:a16="http://schemas.microsoft.com/office/drawing/2014/main" id="{663BAD13-2784-E80B-0772-8E9F56B544F7}"/>
              </a:ext>
            </a:extLst>
          </p:cNvPr>
          <p:cNvSpPr>
            <a:spLocks noChangeShapeType="1"/>
          </p:cNvSpPr>
          <p:nvPr/>
        </p:nvSpPr>
        <p:spPr bwMode="auto">
          <a:xfrm flipH="1">
            <a:off x="7529064" y="2743315"/>
            <a:ext cx="277225" cy="415837"/>
          </a:xfrm>
          <a:prstGeom prst="line">
            <a:avLst/>
          </a:prstGeom>
          <a:noFill/>
          <a:ln w="57150">
            <a:solidFill>
              <a:srgbClr val="CC3300"/>
            </a:solidFill>
            <a:round/>
            <a:headEnd/>
            <a:tailEnd type="triangle" w="med" len="med"/>
          </a:ln>
          <a:effectLst/>
        </p:spPr>
        <p:txBody>
          <a:bodyPr/>
          <a:lstStyle/>
          <a:p>
            <a:endParaRPr lang="en-US"/>
          </a:p>
        </p:txBody>
      </p:sp>
      <p:sp>
        <p:nvSpPr>
          <p:cNvPr id="24" name="Line 26">
            <a:extLst>
              <a:ext uri="{FF2B5EF4-FFF2-40B4-BE49-F238E27FC236}">
                <a16:creationId xmlns:a16="http://schemas.microsoft.com/office/drawing/2014/main" id="{F662389C-E215-FE07-01C9-0A6F87A94432}"/>
              </a:ext>
            </a:extLst>
          </p:cNvPr>
          <p:cNvSpPr>
            <a:spLocks noChangeShapeType="1"/>
          </p:cNvSpPr>
          <p:nvPr/>
        </p:nvSpPr>
        <p:spPr bwMode="auto">
          <a:xfrm flipH="1" flipV="1">
            <a:off x="3786530" y="5584868"/>
            <a:ext cx="1524736" cy="346531"/>
          </a:xfrm>
          <a:prstGeom prst="line">
            <a:avLst/>
          </a:prstGeom>
          <a:noFill/>
          <a:ln w="57150">
            <a:solidFill>
              <a:srgbClr val="CC3300"/>
            </a:solidFill>
            <a:round/>
            <a:headEnd/>
            <a:tailEnd type="triangle" w="med" len="med"/>
          </a:ln>
          <a:effectLst/>
        </p:spPr>
        <p:txBody>
          <a:bodyPr/>
          <a:lstStyle/>
          <a:p>
            <a:endParaRPr lang="en-US"/>
          </a:p>
        </p:txBody>
      </p:sp>
      <p:sp>
        <p:nvSpPr>
          <p:cNvPr id="25" name="Line 27">
            <a:extLst>
              <a:ext uri="{FF2B5EF4-FFF2-40B4-BE49-F238E27FC236}">
                <a16:creationId xmlns:a16="http://schemas.microsoft.com/office/drawing/2014/main" id="{7ABF803E-14B0-94EF-3AE2-31F78F606AB4}"/>
              </a:ext>
            </a:extLst>
          </p:cNvPr>
          <p:cNvSpPr>
            <a:spLocks noChangeShapeType="1"/>
          </p:cNvSpPr>
          <p:nvPr/>
        </p:nvSpPr>
        <p:spPr bwMode="auto">
          <a:xfrm flipH="1" flipV="1">
            <a:off x="4826123" y="3436377"/>
            <a:ext cx="2148492" cy="415837"/>
          </a:xfrm>
          <a:prstGeom prst="line">
            <a:avLst/>
          </a:prstGeom>
          <a:noFill/>
          <a:ln w="57150">
            <a:solidFill>
              <a:srgbClr val="CC3300"/>
            </a:solidFill>
            <a:round/>
            <a:headEnd/>
            <a:tailEnd type="triangle" w="med" len="med"/>
          </a:ln>
          <a:effectLst/>
        </p:spPr>
        <p:txBody>
          <a:bodyPr/>
          <a:lstStyle/>
          <a:p>
            <a:endParaRPr lang="en-US"/>
          </a:p>
        </p:txBody>
      </p:sp>
      <p:sp>
        <p:nvSpPr>
          <p:cNvPr id="26" name="Line 28">
            <a:extLst>
              <a:ext uri="{FF2B5EF4-FFF2-40B4-BE49-F238E27FC236}">
                <a16:creationId xmlns:a16="http://schemas.microsoft.com/office/drawing/2014/main" id="{3939E02A-16ED-5B82-3493-D6FCC98CB4CE}"/>
              </a:ext>
            </a:extLst>
          </p:cNvPr>
          <p:cNvSpPr>
            <a:spLocks noChangeShapeType="1"/>
          </p:cNvSpPr>
          <p:nvPr/>
        </p:nvSpPr>
        <p:spPr bwMode="auto">
          <a:xfrm flipH="1">
            <a:off x="5034041" y="2881928"/>
            <a:ext cx="1039593" cy="277225"/>
          </a:xfrm>
          <a:prstGeom prst="line">
            <a:avLst/>
          </a:prstGeom>
          <a:noFill/>
          <a:ln w="57150">
            <a:solidFill>
              <a:srgbClr val="CC33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2074860352"/>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32</a:t>
            </a:fld>
            <a:endParaRPr lang="en-US" altLang="en-US" sz="1200">
              <a:solidFill>
                <a:srgbClr val="898989"/>
              </a:solidFill>
            </a:endParaRPr>
          </a:p>
        </p:txBody>
      </p:sp>
      <p:sp>
        <p:nvSpPr>
          <p:cNvPr id="13" name="Rectangle 4">
            <a:extLst>
              <a:ext uri="{FF2B5EF4-FFF2-40B4-BE49-F238E27FC236}">
                <a16:creationId xmlns:a16="http://schemas.microsoft.com/office/drawing/2014/main" id="{91DC80CB-E994-CAD6-4C65-2789C6F31834}"/>
              </a:ext>
            </a:extLst>
          </p:cNvPr>
          <p:cNvSpPr>
            <a:spLocks noChangeArrowheads="1"/>
          </p:cNvSpPr>
          <p:nvPr/>
        </p:nvSpPr>
        <p:spPr bwMode="auto">
          <a:xfrm>
            <a:off x="152400" y="228600"/>
            <a:ext cx="8686800" cy="1077218"/>
          </a:xfrm>
          <a:prstGeom prst="rect">
            <a:avLst/>
          </a:prstGeom>
          <a:noFill/>
          <a:ln w="9525">
            <a:noFill/>
            <a:miter lim="800000"/>
            <a:headEnd/>
            <a:tailEnd/>
          </a:ln>
          <a:effectLst/>
        </p:spPr>
        <p:txBody>
          <a:bodyPr>
            <a:spAutoFit/>
          </a:bodyPr>
          <a:lstStyle/>
          <a:p>
            <a:pPr algn="ctr">
              <a:spcBef>
                <a:spcPct val="50000"/>
              </a:spcBef>
            </a:pPr>
            <a:r>
              <a:rPr lang="en-US" sz="3200" b="1" dirty="0"/>
              <a:t>THREE TYPES OF</a:t>
            </a:r>
            <a:br>
              <a:rPr lang="en-US" sz="3200" b="1" dirty="0"/>
            </a:br>
            <a:r>
              <a:rPr lang="en-US" sz="3200" b="1" dirty="0"/>
              <a:t>MUNICIPAL GOVERNMENT</a:t>
            </a:r>
          </a:p>
        </p:txBody>
      </p:sp>
      <p:sp>
        <p:nvSpPr>
          <p:cNvPr id="14" name="Rectangle 5">
            <a:extLst>
              <a:ext uri="{FF2B5EF4-FFF2-40B4-BE49-F238E27FC236}">
                <a16:creationId xmlns:a16="http://schemas.microsoft.com/office/drawing/2014/main" id="{2283E7A3-8EF1-1847-4DB3-55A52F93A595}"/>
              </a:ext>
            </a:extLst>
          </p:cNvPr>
          <p:cNvSpPr>
            <a:spLocks noChangeArrowheads="1"/>
          </p:cNvSpPr>
          <p:nvPr/>
        </p:nvSpPr>
        <p:spPr bwMode="auto">
          <a:xfrm>
            <a:off x="571500" y="1416536"/>
            <a:ext cx="8001000" cy="4939814"/>
          </a:xfrm>
          <a:prstGeom prst="rect">
            <a:avLst/>
          </a:prstGeom>
          <a:noFill/>
          <a:ln w="9525">
            <a:noFill/>
            <a:miter lim="800000"/>
            <a:headEnd/>
            <a:tailEnd/>
          </a:ln>
          <a:effectLst/>
        </p:spPr>
        <p:txBody>
          <a:bodyPr wrap="square">
            <a:spAutoFit/>
          </a:bodyPr>
          <a:lstStyle/>
          <a:p>
            <a:pPr marL="342900" indent="-342900">
              <a:spcBef>
                <a:spcPct val="50000"/>
              </a:spcBef>
              <a:buFont typeface="Wingdings" pitchFamily="2" charset="2"/>
              <a:buChar char="Ø"/>
            </a:pPr>
            <a:r>
              <a:rPr lang="en-US" sz="2100" b="1" dirty="0"/>
              <a:t>Mayor-Council Form</a:t>
            </a:r>
            <a:endParaRPr lang="en-US" sz="2100" dirty="0"/>
          </a:p>
          <a:p>
            <a:pPr marL="800100" lvl="1" indent="-342900">
              <a:spcBef>
                <a:spcPct val="50000"/>
              </a:spcBef>
              <a:buFont typeface="Arial" panose="020B0604020202020204" pitchFamily="34" charset="0"/>
              <a:buChar char="•"/>
            </a:pPr>
            <a:r>
              <a:rPr lang="en-US" sz="2100" dirty="0"/>
              <a:t>The people elect both the mayor and the council members.</a:t>
            </a:r>
          </a:p>
          <a:p>
            <a:pPr marL="342900" indent="-342900">
              <a:spcBef>
                <a:spcPct val="50000"/>
              </a:spcBef>
              <a:buFont typeface="Wingdings" pitchFamily="2" charset="2"/>
              <a:buChar char="Ø"/>
            </a:pPr>
            <a:r>
              <a:rPr lang="en-US" sz="2100" b="1" dirty="0"/>
              <a:t>Commission Form</a:t>
            </a:r>
          </a:p>
          <a:p>
            <a:pPr marL="800100" lvl="1" indent="-342900">
              <a:spcBef>
                <a:spcPct val="50000"/>
              </a:spcBef>
              <a:buFont typeface="Arial" panose="020B0604020202020204" pitchFamily="34" charset="0"/>
              <a:buChar char="•"/>
            </a:pPr>
            <a:r>
              <a:rPr lang="en-US" sz="2100" dirty="0"/>
              <a:t>Voters elect individuals to specific administrative positions. In West Virginia, there must be either three or five commissioners.</a:t>
            </a:r>
          </a:p>
          <a:p>
            <a:pPr marL="342900" indent="-342900">
              <a:spcBef>
                <a:spcPct val="50000"/>
              </a:spcBef>
              <a:buFont typeface="Wingdings" pitchFamily="2" charset="2"/>
              <a:buChar char="Ø"/>
            </a:pPr>
            <a:r>
              <a:rPr lang="en-US" sz="2100" b="1" dirty="0"/>
              <a:t>Council-Manager Form</a:t>
            </a:r>
            <a:endParaRPr lang="en-US" sz="2100" dirty="0"/>
          </a:p>
          <a:p>
            <a:pPr marL="800100" lvl="1" indent="-342900">
              <a:spcBef>
                <a:spcPct val="50000"/>
              </a:spcBef>
              <a:buFont typeface="Arial" panose="020B0604020202020204" pitchFamily="34" charset="0"/>
              <a:buChar char="•"/>
            </a:pPr>
            <a:r>
              <a:rPr lang="en-US" sz="2100" dirty="0"/>
              <a:t>Elected city council members set policy and pass ordinances. There is a mayor who presides at council meetings. The mayor is either elected to the office or designated by a vote of the council members.</a:t>
            </a:r>
          </a:p>
          <a:p>
            <a:pPr marL="342900" indent="-342900">
              <a:spcBef>
                <a:spcPct val="50000"/>
              </a:spcBef>
              <a:buFont typeface="Wingdings" pitchFamily="2" charset="2"/>
              <a:buChar char="Ø"/>
            </a:pPr>
            <a:r>
              <a:rPr lang="en-US" sz="2100" dirty="0"/>
              <a:t>Municipalities of fewer than 2,000 residents </a:t>
            </a:r>
            <a:r>
              <a:rPr lang="en-US" sz="2100" b="1" dirty="0"/>
              <a:t>must</a:t>
            </a:r>
            <a:r>
              <a:rPr lang="en-US" sz="2100" dirty="0"/>
              <a:t> use the Mayor-Council form of government.</a:t>
            </a:r>
          </a:p>
        </p:txBody>
      </p:sp>
    </p:spTree>
    <p:extLst>
      <p:ext uri="{BB962C8B-B14F-4D97-AF65-F5344CB8AC3E}">
        <p14:creationId xmlns:p14="http://schemas.microsoft.com/office/powerpoint/2010/main" val="1143273086"/>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a:extLst>
              <a:ext uri="{FF2B5EF4-FFF2-40B4-BE49-F238E27FC236}">
                <a16:creationId xmlns:a16="http://schemas.microsoft.com/office/drawing/2014/main" id="{B8189D14-109C-8746-BC91-C3B1BAFB1D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41388C7-CB61-C649-889E-A31AD3575464}" type="slidenum">
              <a:rPr lang="en-US" altLang="en-US" sz="1200" smtClean="0">
                <a:solidFill>
                  <a:srgbClr val="898989"/>
                </a:solidFill>
              </a:rPr>
              <a:pPr>
                <a:spcBef>
                  <a:spcPct val="0"/>
                </a:spcBef>
                <a:buFontTx/>
                <a:buNone/>
              </a:pPr>
              <a:t>33</a:t>
            </a:fld>
            <a:endParaRPr lang="en-US" altLang="en-US" sz="1200">
              <a:solidFill>
                <a:srgbClr val="898989"/>
              </a:solidFill>
            </a:endParaRPr>
          </a:p>
        </p:txBody>
      </p:sp>
      <p:sp>
        <p:nvSpPr>
          <p:cNvPr id="7" name="Text Box 2">
            <a:extLst>
              <a:ext uri="{FF2B5EF4-FFF2-40B4-BE49-F238E27FC236}">
                <a16:creationId xmlns:a16="http://schemas.microsoft.com/office/drawing/2014/main" id="{E59E1AC2-7B30-4434-571A-15A1C83B3848}"/>
              </a:ext>
            </a:extLst>
          </p:cNvPr>
          <p:cNvSpPr txBox="1">
            <a:spLocks noChangeArrowheads="1"/>
          </p:cNvSpPr>
          <p:nvPr/>
        </p:nvSpPr>
        <p:spPr bwMode="auto">
          <a:xfrm>
            <a:off x="514350" y="400874"/>
            <a:ext cx="8115300" cy="5955476"/>
          </a:xfrm>
          <a:prstGeom prst="rect">
            <a:avLst/>
          </a:prstGeom>
          <a:noFill/>
          <a:ln w="9525">
            <a:noFill/>
            <a:miter lim="800000"/>
            <a:headEnd/>
            <a:tailEnd/>
          </a:ln>
          <a:effectLst/>
        </p:spPr>
        <p:txBody>
          <a:bodyPr wrap="square">
            <a:spAutoFit/>
          </a:bodyPr>
          <a:lstStyle/>
          <a:p>
            <a:pPr algn="ctr">
              <a:spcBef>
                <a:spcPct val="50000"/>
              </a:spcBef>
            </a:pPr>
            <a:r>
              <a:rPr lang="en-US" sz="4000" b="1" dirty="0"/>
              <a:t>BOARDS OF EDUCATION</a:t>
            </a:r>
          </a:p>
          <a:p>
            <a:pPr marL="342900" indent="-342900">
              <a:spcBef>
                <a:spcPct val="50000"/>
              </a:spcBef>
              <a:buFont typeface="Wingdings" pitchFamily="2" charset="2"/>
              <a:buChar char="Ø"/>
            </a:pPr>
            <a:r>
              <a:rPr lang="en-US" sz="2200" dirty="0"/>
              <a:t>The third example of local government is the board of education.</a:t>
            </a:r>
          </a:p>
          <a:p>
            <a:pPr marL="342900" indent="-342900">
              <a:spcBef>
                <a:spcPct val="50000"/>
              </a:spcBef>
              <a:buFont typeface="Wingdings" pitchFamily="2" charset="2"/>
              <a:buChar char="Ø"/>
            </a:pPr>
            <a:r>
              <a:rPr lang="en-US" sz="2200" dirty="0"/>
              <a:t>Each county has a Board of Education consisting of five members.</a:t>
            </a:r>
          </a:p>
          <a:p>
            <a:pPr marL="342900" indent="-342900">
              <a:spcBef>
                <a:spcPct val="50000"/>
              </a:spcBef>
              <a:buFont typeface="Wingdings" pitchFamily="2" charset="2"/>
              <a:buChar char="Ø"/>
            </a:pPr>
            <a:r>
              <a:rPr lang="en-US" sz="2200" dirty="0"/>
              <a:t>Board members are chosen in nonpartisan elections.</a:t>
            </a:r>
          </a:p>
          <a:p>
            <a:pPr marL="342900" indent="-342900">
              <a:spcBef>
                <a:spcPct val="50000"/>
              </a:spcBef>
              <a:buFont typeface="Wingdings" pitchFamily="2" charset="2"/>
              <a:buChar char="Ø"/>
            </a:pPr>
            <a:r>
              <a:rPr lang="en-US" sz="2200" dirty="0"/>
              <a:t>Board members set education policy, approve a budget, approve curriculum, and hire employees.</a:t>
            </a:r>
          </a:p>
          <a:p>
            <a:pPr marL="342900" indent="-342900">
              <a:spcBef>
                <a:spcPct val="50000"/>
              </a:spcBef>
              <a:buFont typeface="Wingdings" pitchFamily="2" charset="2"/>
              <a:buChar char="Ø"/>
            </a:pPr>
            <a:r>
              <a:rPr lang="en-US" sz="2200" dirty="0"/>
              <a:t>Board members hire the county superintendent to carry out the system’s goals.</a:t>
            </a:r>
          </a:p>
          <a:p>
            <a:pPr marL="342900" indent="-342900">
              <a:spcBef>
                <a:spcPct val="50000"/>
              </a:spcBef>
              <a:buFont typeface="Wingdings" pitchFamily="2" charset="2"/>
              <a:buChar char="Ø"/>
            </a:pPr>
            <a:r>
              <a:rPr lang="en-US" sz="2200" dirty="0"/>
              <a:t>County boards of education receive direction from the West Virginia Department of Education.</a:t>
            </a:r>
          </a:p>
          <a:p>
            <a:pPr marL="342900" indent="-342900">
              <a:spcBef>
                <a:spcPct val="50000"/>
              </a:spcBef>
              <a:buFont typeface="Wingdings" pitchFamily="2" charset="2"/>
              <a:buChar char="Ø"/>
            </a:pPr>
            <a:r>
              <a:rPr lang="en-US" sz="2200" dirty="0"/>
              <a:t>County boards of education receive funding from county property taxes, state funds, federal funds, and sometimes from special assessments.</a:t>
            </a:r>
          </a:p>
        </p:txBody>
      </p:sp>
    </p:spTree>
    <p:extLst>
      <p:ext uri="{BB962C8B-B14F-4D97-AF65-F5344CB8AC3E}">
        <p14:creationId xmlns:p14="http://schemas.microsoft.com/office/powerpoint/2010/main" val="3421772285"/>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34</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ForestWander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err="1">
                <a:solidFill>
                  <a:schemeClr val="bg1"/>
                </a:solidFill>
              </a:rPr>
              <a:t>formulanone</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Tom Long,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dirty="0">
                <a:solidFill>
                  <a:schemeClr val="bg1"/>
                </a:solidFill>
              </a:rPr>
              <a:t>, Wikimedia Commons</a:t>
            </a:r>
          </a:p>
        </p:txBody>
      </p:sp>
      <p:sp>
        <p:nvSpPr>
          <p:cNvPr id="5" name="TextBox 4">
            <a:extLst>
              <a:ext uri="{FF2B5EF4-FFF2-40B4-BE49-F238E27FC236}">
                <a16:creationId xmlns:a16="http://schemas.microsoft.com/office/drawing/2014/main" id="{9D8D4C8C-5410-8E8C-DF13-55099D1157E2}"/>
              </a:ext>
            </a:extLst>
          </p:cNvPr>
          <p:cNvSpPr txBox="1"/>
          <p:nvPr/>
        </p:nvSpPr>
        <p:spPr>
          <a:xfrm>
            <a:off x="5562601" y="0"/>
            <a:ext cx="3581400" cy="523220"/>
          </a:xfrm>
          <a:prstGeom prst="rect">
            <a:avLst/>
          </a:prstGeom>
          <a:noFill/>
        </p:spPr>
        <p:txBody>
          <a:bodyPr wrap="square" rtlCol="0">
            <a:spAutoFit/>
          </a:bodyPr>
          <a:lstStyle/>
          <a:p>
            <a:pPr algn="r"/>
            <a:r>
              <a:rPr lang="en-US" sz="1400" dirty="0">
                <a:solidFill>
                  <a:schemeClr val="bg1"/>
                </a:solidFill>
                <a:latin typeface="+mn-lt"/>
              </a:rPr>
              <a:t>Woodburn Hall, West Virginia University, Morgantown, West Virginia</a:t>
            </a:r>
          </a:p>
        </p:txBody>
      </p:sp>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r>
              <a:rPr lang="en-US" sz="3600" dirty="0"/>
              <a:t>West Virginia’s government is based on the same five principles as the federal government:</a:t>
            </a:r>
          </a:p>
          <a:p>
            <a:pPr lvl="1"/>
            <a:r>
              <a:rPr lang="en-US" sz="3200" dirty="0"/>
              <a:t>Sovereignty</a:t>
            </a:r>
          </a:p>
          <a:p>
            <a:pPr lvl="1"/>
            <a:r>
              <a:rPr lang="en-US" sz="3200" dirty="0"/>
              <a:t>Limited Government</a:t>
            </a:r>
          </a:p>
          <a:p>
            <a:pPr lvl="1"/>
            <a:r>
              <a:rPr lang="en-US" sz="3200" dirty="0"/>
              <a:t>Separation of Powers</a:t>
            </a:r>
          </a:p>
          <a:p>
            <a:pPr lvl="1"/>
            <a:r>
              <a:rPr lang="en-US" sz="3200" dirty="0"/>
              <a:t>Checks and Balances</a:t>
            </a:r>
          </a:p>
          <a:p>
            <a:pPr lvl="1"/>
            <a:r>
              <a:rPr lang="en-US" sz="3200" dirty="0"/>
              <a:t>Federalism</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Tree>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pPr>
              <a:spcBef>
                <a:spcPct val="50000"/>
              </a:spcBef>
            </a:pPr>
            <a:r>
              <a:rPr lang="en-US" sz="2800" dirty="0"/>
              <a:t>West Virginia has had two constitutions in its nearly 150 years of statehood. The present constitution, written in 1872, begins with a preamble stating its purpose.</a:t>
            </a:r>
          </a:p>
          <a:p>
            <a:pPr marL="0" indent="0" algn="ctr">
              <a:spcBef>
                <a:spcPct val="50000"/>
              </a:spcBef>
              <a:buNone/>
            </a:pPr>
            <a:r>
              <a:rPr lang="en-US" sz="2700" b="1" dirty="0"/>
              <a:t>Preamble to the West Virginia Constitution</a:t>
            </a:r>
          </a:p>
          <a:p>
            <a:pPr marL="0" indent="0" algn="ctr">
              <a:spcBef>
                <a:spcPct val="50000"/>
              </a:spcBef>
              <a:buNone/>
            </a:pPr>
            <a:r>
              <a:rPr lang="en-US" sz="2700" i="1" dirty="0"/>
              <a:t>Since through Divine Providence we enjoy the blessings of civil, political and religious liberty, we, the people of West Virginia, in and through the provisions of this Constitution, reaffirm our faith in and constant reliance upon God and seek diligently to promote, preserve and perpetuate good government in the State of West Virginia for the common welfare, freedom and security of ourselves and our posterity.</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Tree>
    <p:extLst>
      <p:ext uri="{BB962C8B-B14F-4D97-AF65-F5344CB8AC3E}">
        <p14:creationId xmlns:p14="http://schemas.microsoft.com/office/powerpoint/2010/main" val="2558741568"/>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1"/>
            <a:ext cx="8229600" cy="2482849"/>
          </a:xfrm>
        </p:spPr>
        <p:txBody>
          <a:bodyPr/>
          <a:lstStyle/>
          <a:p>
            <a:r>
              <a:rPr lang="en-US" sz="2800" dirty="0"/>
              <a:t>Since the people who wrote the West Virginia Constitution in 1872 could not anticipate what life would be like in the future, the amendment process provided the flexibility to make needed changes.</a:t>
            </a:r>
          </a:p>
          <a:p>
            <a:endParaRPr lang="en-US" sz="900" dirty="0"/>
          </a:p>
          <a:p>
            <a:endParaRPr lang="en-US" sz="900" dirty="0"/>
          </a:p>
          <a:p>
            <a:endParaRPr lang="en-US" sz="900" dirty="0"/>
          </a:p>
          <a:p>
            <a:pPr marL="0" indent="0" algn="ctr">
              <a:buNone/>
            </a:pPr>
            <a:r>
              <a:rPr lang="en-US" sz="2800" b="1" dirty="0"/>
              <a:t>West Virginia Constitution Amendment Process</a:t>
            </a:r>
          </a:p>
          <a:p>
            <a:endParaRPr lang="en-US" sz="2800" dirty="0"/>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
        <p:nvSpPr>
          <p:cNvPr id="2" name="Content Placeholder 2">
            <a:extLst>
              <a:ext uri="{FF2B5EF4-FFF2-40B4-BE49-F238E27FC236}">
                <a16:creationId xmlns:a16="http://schemas.microsoft.com/office/drawing/2014/main" id="{0759CB17-2BB4-4927-C805-978CCC984199}"/>
              </a:ext>
            </a:extLst>
          </p:cNvPr>
          <p:cNvSpPr txBox="1">
            <a:spLocks/>
          </p:cNvSpPr>
          <p:nvPr/>
        </p:nvSpPr>
        <p:spPr bwMode="auto">
          <a:xfrm>
            <a:off x="457200" y="3657600"/>
            <a:ext cx="3390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Ø"/>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Proposed by constitutional convention and approved by a majority of both houses of the Legislature and a majority of the voters</a:t>
            </a:r>
          </a:p>
        </p:txBody>
      </p:sp>
      <p:sp>
        <p:nvSpPr>
          <p:cNvPr id="5" name="Content Placeholder 2">
            <a:extLst>
              <a:ext uri="{FF2B5EF4-FFF2-40B4-BE49-F238E27FC236}">
                <a16:creationId xmlns:a16="http://schemas.microsoft.com/office/drawing/2014/main" id="{7FA5E829-A21F-4D8B-0F9A-5E188BE561E7}"/>
              </a:ext>
            </a:extLst>
          </p:cNvPr>
          <p:cNvSpPr txBox="1">
            <a:spLocks/>
          </p:cNvSpPr>
          <p:nvPr/>
        </p:nvSpPr>
        <p:spPr bwMode="auto">
          <a:xfrm>
            <a:off x="5295900" y="3657600"/>
            <a:ext cx="3390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Ø"/>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Proposed by two-thirds of members of both houses of the Legislature and approved by a majority of the voters in the state</a:t>
            </a:r>
          </a:p>
          <a:p>
            <a:endParaRPr lang="en-US" sz="2000" dirty="0"/>
          </a:p>
        </p:txBody>
      </p:sp>
      <p:sp>
        <p:nvSpPr>
          <p:cNvPr id="6" name="Content Placeholder 2">
            <a:extLst>
              <a:ext uri="{FF2B5EF4-FFF2-40B4-BE49-F238E27FC236}">
                <a16:creationId xmlns:a16="http://schemas.microsoft.com/office/drawing/2014/main" id="{D6B13F33-1413-7146-8E12-C2966F54E09F}"/>
              </a:ext>
            </a:extLst>
          </p:cNvPr>
          <p:cNvSpPr txBox="1">
            <a:spLocks/>
          </p:cNvSpPr>
          <p:nvPr/>
        </p:nvSpPr>
        <p:spPr bwMode="auto">
          <a:xfrm>
            <a:off x="4076699" y="4130097"/>
            <a:ext cx="9906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Ø"/>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t>OR</a:t>
            </a:r>
            <a:endParaRPr lang="en-US" sz="2000" b="1" dirty="0"/>
          </a:p>
        </p:txBody>
      </p:sp>
    </p:spTree>
    <p:extLst>
      <p:ext uri="{BB962C8B-B14F-4D97-AF65-F5344CB8AC3E}">
        <p14:creationId xmlns:p14="http://schemas.microsoft.com/office/powerpoint/2010/main" val="552968276"/>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0"/>
            <a:ext cx="8229600" cy="5516563"/>
          </a:xfrm>
        </p:spPr>
        <p:txBody>
          <a:bodyPr/>
          <a:lstStyle/>
          <a:p>
            <a:r>
              <a:rPr lang="en-US" sz="3600" dirty="0"/>
              <a:t>Amendments include:</a:t>
            </a:r>
          </a:p>
          <a:p>
            <a:pPr lvl="1"/>
            <a:r>
              <a:rPr lang="en-US" dirty="0"/>
              <a:t>Adding a preamble</a:t>
            </a:r>
          </a:p>
          <a:p>
            <a:pPr lvl="1"/>
            <a:r>
              <a:rPr lang="en-US" dirty="0"/>
              <a:t>Establishing a family court system</a:t>
            </a:r>
          </a:p>
          <a:p>
            <a:pPr lvl="1"/>
            <a:r>
              <a:rPr lang="en-US" dirty="0"/>
              <a:t>Allowing the governor to serve two consecutive terms</a:t>
            </a:r>
          </a:p>
          <a:p>
            <a:pPr lvl="1"/>
            <a:r>
              <a:rPr lang="en-US" dirty="0"/>
              <a:t>Providing better highways</a:t>
            </a:r>
          </a:p>
          <a:p>
            <a:pPr lvl="1"/>
            <a:r>
              <a:rPr lang="en-US" dirty="0"/>
              <a:t>Providing bonuses for veterans</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2" name="TextBox 1">
            <a:extLst>
              <a:ext uri="{FF2B5EF4-FFF2-40B4-BE49-F238E27FC236}">
                <a16:creationId xmlns:a16="http://schemas.microsoft.com/office/drawing/2014/main" id="{98350AAA-EC6B-F165-4C1F-17285E386E12}"/>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2605373211"/>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2:</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The Three Branches of State Government</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Tree>
    <p:extLst>
      <p:ext uri="{BB962C8B-B14F-4D97-AF65-F5344CB8AC3E}">
        <p14:creationId xmlns:p14="http://schemas.microsoft.com/office/powerpoint/2010/main" val="1446149060"/>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a:xfrm>
            <a:off x="457200" y="609601"/>
            <a:ext cx="8229600" cy="1371600"/>
          </a:xfrm>
        </p:spPr>
        <p:txBody>
          <a:bodyPr/>
          <a:lstStyle/>
          <a:p>
            <a:pPr marL="0" indent="0" algn="ctr">
              <a:buNone/>
            </a:pPr>
            <a:r>
              <a:rPr lang="en-US" sz="4000" b="1" dirty="0"/>
              <a:t>THE THREE BRANCHES OF</a:t>
            </a:r>
            <a:br>
              <a:rPr lang="en-US" sz="4000" b="1" dirty="0"/>
            </a:br>
            <a:r>
              <a:rPr lang="en-US" sz="4000" b="1" dirty="0"/>
              <a:t>STATE GOVERNMENT</a:t>
            </a: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2" name="Content Placeholder 2">
            <a:extLst>
              <a:ext uri="{FF2B5EF4-FFF2-40B4-BE49-F238E27FC236}">
                <a16:creationId xmlns:a16="http://schemas.microsoft.com/office/drawing/2014/main" id="{6C6831C2-FA00-6586-EC6D-C043DB9AC704}"/>
              </a:ext>
            </a:extLst>
          </p:cNvPr>
          <p:cNvSpPr txBox="1">
            <a:spLocks/>
          </p:cNvSpPr>
          <p:nvPr/>
        </p:nvSpPr>
        <p:spPr bwMode="auto">
          <a:xfrm>
            <a:off x="457200" y="2335876"/>
            <a:ext cx="8229600" cy="36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Ø"/>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dirty="0"/>
              <a:t>The Legislative Branch</a:t>
            </a:r>
          </a:p>
          <a:p>
            <a:pPr algn="ctr"/>
            <a:endParaRPr lang="en-US" sz="3600" dirty="0"/>
          </a:p>
          <a:p>
            <a:pPr algn="ctr"/>
            <a:r>
              <a:rPr lang="en-US" sz="3600" dirty="0"/>
              <a:t>The Executive Branch</a:t>
            </a:r>
          </a:p>
          <a:p>
            <a:pPr algn="ctr"/>
            <a:endParaRPr lang="en-US" sz="3600" dirty="0"/>
          </a:p>
          <a:p>
            <a:pPr algn="ctr"/>
            <a:r>
              <a:rPr lang="en-US" sz="3600" dirty="0"/>
              <a:t>The Judicial Branch</a:t>
            </a:r>
          </a:p>
        </p:txBody>
      </p:sp>
    </p:spTree>
    <p:extLst>
      <p:ext uri="{BB962C8B-B14F-4D97-AF65-F5344CB8AC3E}">
        <p14:creationId xmlns:p14="http://schemas.microsoft.com/office/powerpoint/2010/main" val="2795814323"/>
      </p:ext>
    </p:extLst>
  </p:cSld>
  <p:clrMapOvr>
    <a:masterClrMapping/>
  </p:clrMapOvr>
  <p:transition spd="med">
    <p:wipe dir="r"/>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4138</TotalTime>
  <Words>1546</Words>
  <Application>Microsoft Macintosh PowerPoint</Application>
  <PresentationFormat>On-screen Show (4:3)</PresentationFormat>
  <Paragraphs>258</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ＭＳ Ｐゴシック</vt:lpstr>
      <vt:lpstr>Arial</vt:lpstr>
      <vt:lpstr>Calibri</vt:lpstr>
      <vt:lpstr>Wingdings</vt:lpstr>
      <vt:lpstr>Office Theme</vt:lpstr>
      <vt:lpstr>PowerPoint Presentation</vt:lpstr>
      <vt:lpstr>PowerPoint Presentation</vt:lpstr>
      <vt:lpstr>Section 1: A History of West Virginia Government</vt:lpstr>
      <vt:lpstr>PowerPoint Presentation</vt:lpstr>
      <vt:lpstr>PowerPoint Presentation</vt:lpstr>
      <vt:lpstr>PowerPoint Presentation</vt:lpstr>
      <vt:lpstr>PowerPoint Presentation</vt:lpstr>
      <vt:lpstr>Section 2: The Three Branches of State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3: County and Municipal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Our Beautiful Home</dc:title>
  <dc:subject>©2025 Clairmont Press</dc:subject>
  <dc:creator/>
  <cp:keywords/>
  <dc:description>Study presentation to accompany student textbook. </dc:description>
  <cp:lastModifiedBy>Emmett Mullins</cp:lastModifiedBy>
  <cp:revision>433</cp:revision>
  <dcterms:created xsi:type="dcterms:W3CDTF">2010-06-02T19:20:05Z</dcterms:created>
  <dcterms:modified xsi:type="dcterms:W3CDTF">2025-06-29T22:27:45Z</dcterms:modified>
  <cp:category/>
</cp:coreProperties>
</file>