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85003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14: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Stars on the National Stage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First Truly Urban Places Develop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Essential Question:</a:t>
            </a:r>
          </a:p>
          <a:p>
            <a:pPr lvl="1"/>
            <a:r>
              <a:t>What were some of the effects of urbanization in North Carolina?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First Truly Urban Places Develop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398678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metropolitan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urban sprawl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urban renewal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franchise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Some North Carolina towns had become small cities by the end of the </a:t>
            </a:r>
            <a:r>
              <a:rPr sz="3600" dirty="0" smtClean="0"/>
              <a:t>1800s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Until the late 1900s, North Carolina had not become </a:t>
            </a:r>
            <a:r>
              <a:rPr sz="3600" dirty="0" smtClean="0"/>
              <a:t>metropolitan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A </a:t>
            </a:r>
            <a:r>
              <a:rPr sz="3600" b="1" i="1" dirty="0"/>
              <a:t>metropolitan</a:t>
            </a:r>
            <a:r>
              <a:rPr sz="3600" dirty="0"/>
              <a:t> area has </a:t>
            </a:r>
            <a:r>
              <a:rPr sz="3600" dirty="0" smtClean="0"/>
              <a:t>a</a:t>
            </a:r>
            <a:r>
              <a:rPr lang="en-US" sz="3600" dirty="0" smtClean="0"/>
              <a:t> large</a:t>
            </a:r>
            <a:r>
              <a:rPr sz="3600" dirty="0" smtClean="0"/>
              <a:t> </a:t>
            </a:r>
            <a:r>
              <a:rPr sz="3600" dirty="0"/>
              <a:t>concentration of people, jobs, services, and </a:t>
            </a:r>
            <a:r>
              <a:rPr sz="3600" dirty="0" smtClean="0"/>
              <a:t>entertainment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After 1970, more North Carolinians lived in metropolitan areas </a:t>
            </a:r>
            <a:r>
              <a:rPr sz="3600" dirty="0" smtClean="0"/>
              <a:t>th</a:t>
            </a:r>
            <a:r>
              <a:rPr lang="en-US" sz="3600" dirty="0" smtClean="0"/>
              <a:t>a</a:t>
            </a:r>
            <a:r>
              <a:rPr sz="3600" dirty="0" smtClean="0"/>
              <a:t>n </a:t>
            </a:r>
            <a:r>
              <a:rPr sz="3600" dirty="0"/>
              <a:t>anywhere else in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13806"/>
            <a:ext cx="8229600" cy="1143000"/>
          </a:xfrm>
          <a:prstGeom prst="rect">
            <a:avLst/>
          </a:prstGeom>
        </p:spPr>
        <p:txBody>
          <a:bodyPr/>
          <a:lstStyle>
            <a:lvl1pPr defTabSz="905255">
              <a:defRPr sz="4356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Metropolitan Areas in the State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56806"/>
            <a:ext cx="8229600" cy="53201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Charlotte was the first city to gain more than 100,000 </a:t>
            </a:r>
            <a:r>
              <a:rPr sz="2300" dirty="0" smtClean="0"/>
              <a:t>residents</a:t>
            </a:r>
            <a:r>
              <a:rPr lang="en-US" sz="2300" dirty="0" smtClean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Many cities grew very little, but the areas around them more than tripled in </a:t>
            </a:r>
            <a:r>
              <a:rPr sz="2300" dirty="0" smtClean="0"/>
              <a:t>size</a:t>
            </a:r>
            <a:r>
              <a:rPr lang="en-US" sz="2300" dirty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A new urban awareness had developed, and millions lived in the main urban centers of the </a:t>
            </a:r>
            <a:r>
              <a:rPr sz="2300" dirty="0" smtClean="0"/>
              <a:t>state</a:t>
            </a:r>
            <a:r>
              <a:rPr lang="en-US" sz="2300" dirty="0" smtClean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Cities spread outward from downtowns into farmland, building subdivisions and shopping centers, leading to </a:t>
            </a:r>
            <a:r>
              <a:rPr lang="en-US" sz="2300" dirty="0" smtClean="0"/>
              <a:t>an </a:t>
            </a:r>
            <a:r>
              <a:rPr sz="2300" b="1" i="1" dirty="0" smtClean="0"/>
              <a:t>urban sprawl</a:t>
            </a:r>
            <a:r>
              <a:rPr lang="en-US" sz="2300" dirty="0" smtClean="0"/>
              <a:t>, which is </a:t>
            </a:r>
            <a:r>
              <a:rPr sz="2300" dirty="0" smtClean="0"/>
              <a:t>unplanned</a:t>
            </a:r>
            <a:r>
              <a:rPr sz="2300" dirty="0"/>
              <a:t>, uncoordinated </a:t>
            </a:r>
            <a:r>
              <a:rPr sz="2300" dirty="0" smtClean="0"/>
              <a:t>development</a:t>
            </a:r>
            <a:r>
              <a:rPr lang="en-US" sz="2300" dirty="0" smtClean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Federal projects attempted </a:t>
            </a:r>
            <a:r>
              <a:rPr sz="2300" b="1" i="1" dirty="0"/>
              <a:t>urban </a:t>
            </a:r>
            <a:r>
              <a:rPr sz="2300" b="1" i="1" dirty="0" smtClean="0"/>
              <a:t>renewal</a:t>
            </a:r>
            <a:r>
              <a:rPr lang="en-US" sz="2300" dirty="0" smtClean="0"/>
              <a:t>, or a </a:t>
            </a:r>
            <a:r>
              <a:rPr sz="2300" dirty="0" smtClean="0"/>
              <a:t>replacement </a:t>
            </a:r>
            <a:r>
              <a:rPr sz="2300" dirty="0"/>
              <a:t>of run-down city </a:t>
            </a:r>
            <a:r>
              <a:rPr sz="2300" dirty="0" smtClean="0"/>
              <a:t>buildings</a:t>
            </a:r>
            <a:r>
              <a:rPr lang="en-US" sz="2300" dirty="0" smtClean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 smtClean="0"/>
              <a:t>New</a:t>
            </a:r>
            <a:r>
              <a:rPr lang="en-US" sz="2300" dirty="0" smtClean="0"/>
              <a:t> and</a:t>
            </a:r>
            <a:r>
              <a:rPr sz="2300" dirty="0" smtClean="0"/>
              <a:t> </a:t>
            </a:r>
            <a:r>
              <a:rPr sz="2300" dirty="0"/>
              <a:t>improved interstates contributed to urban </a:t>
            </a:r>
            <a:r>
              <a:rPr sz="2300" dirty="0" smtClean="0"/>
              <a:t>sprawl</a:t>
            </a:r>
            <a:r>
              <a:rPr lang="en-US" sz="2300" dirty="0" smtClean="0"/>
              <a:t>.</a:t>
            </a:r>
            <a:endParaRPr sz="2300" dirty="0"/>
          </a:p>
          <a:p>
            <a:pPr marL="571500" indent="-571500" defTabSz="68580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80808"/>
                </a:solidFill>
              </a:defRPr>
            </a:pPr>
            <a:r>
              <a:rPr sz="2300" dirty="0"/>
              <a:t>Fast food </a:t>
            </a:r>
            <a:r>
              <a:rPr sz="2300" b="1" i="1" dirty="0"/>
              <a:t>franchises</a:t>
            </a:r>
            <a:r>
              <a:rPr sz="2300" dirty="0"/>
              <a:t> appeared in the </a:t>
            </a:r>
            <a:r>
              <a:rPr sz="2300" dirty="0" smtClean="0"/>
              <a:t>1960s</a:t>
            </a:r>
            <a:r>
              <a:rPr lang="en-US" sz="2300" dirty="0"/>
              <a:t>.</a:t>
            </a:r>
            <a:endParaRPr sz="230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Effects on Small Towns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220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3414" indent="-713414" defTabSz="859536">
              <a:defRPr sz="3008"/>
            </a:pPr>
            <a:r>
              <a:rPr sz="3150" dirty="0"/>
              <a:t>Very small towns lost most of their businesses in less than 10 </a:t>
            </a:r>
            <a:r>
              <a:rPr sz="3150" dirty="0" smtClean="0"/>
              <a:t>years</a:t>
            </a:r>
            <a:r>
              <a:rPr lang="en-US" sz="3150" dirty="0" smtClean="0"/>
              <a:t>.</a:t>
            </a:r>
            <a:endParaRPr sz="3150" dirty="0"/>
          </a:p>
          <a:p>
            <a:pPr marL="713414" indent="-713414" defTabSz="859536">
              <a:defRPr sz="3008"/>
            </a:pPr>
            <a:r>
              <a:rPr sz="3150" dirty="0"/>
              <a:t>Small-town grocery stores were replaced with supermarket </a:t>
            </a:r>
            <a:r>
              <a:rPr sz="3150" dirty="0" smtClean="0"/>
              <a:t>chains</a:t>
            </a:r>
            <a:r>
              <a:rPr lang="en-US" sz="3150" dirty="0" smtClean="0"/>
              <a:t>.</a:t>
            </a:r>
            <a:endParaRPr sz="3150" dirty="0"/>
          </a:p>
          <a:p>
            <a:pPr marL="713414" indent="-713414" defTabSz="859536">
              <a:defRPr sz="3008"/>
            </a:pPr>
            <a:r>
              <a:rPr sz="3150" dirty="0"/>
              <a:t>In the country, crossroads stores closed when convenience stores opened </a:t>
            </a:r>
            <a:r>
              <a:rPr sz="3150" dirty="0" smtClean="0"/>
              <a:t>nearby</a:t>
            </a:r>
            <a:r>
              <a:rPr lang="en-US" sz="3150" dirty="0" smtClean="0"/>
              <a:t>.</a:t>
            </a:r>
            <a:endParaRPr sz="3150" dirty="0"/>
          </a:p>
          <a:p>
            <a:pPr marL="713414" indent="-713414" defTabSz="859536">
              <a:defRPr sz="3008"/>
            </a:pPr>
            <a:r>
              <a:rPr sz="3150" dirty="0"/>
              <a:t>As cars became available and paved roads were built all over the state, doctors stopped making house </a:t>
            </a:r>
            <a:r>
              <a:rPr sz="3150" dirty="0" smtClean="0"/>
              <a:t>calls</a:t>
            </a:r>
            <a:r>
              <a:rPr lang="en-US" sz="3150" dirty="0" smtClean="0"/>
              <a:t>.</a:t>
            </a:r>
            <a:endParaRPr sz="3150" dirty="0"/>
          </a:p>
          <a:p>
            <a:pPr marL="713414" indent="-713414" defTabSz="859536">
              <a:defRPr sz="3008"/>
            </a:pPr>
            <a:r>
              <a:rPr sz="3150" dirty="0"/>
              <a:t>Small town commerce also decreased because of the loss of so many </a:t>
            </a:r>
            <a:r>
              <a:rPr sz="3150" dirty="0" smtClean="0"/>
              <a:t>farms</a:t>
            </a:r>
            <a:r>
              <a:rPr lang="en-US" sz="3150" dirty="0" smtClean="0"/>
              <a:t>.</a:t>
            </a:r>
            <a:endParaRPr sz="315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474582" y="6031229"/>
            <a:ext cx="24813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New Technologies Alter the Industrial Economy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How did new technologies and companies come to North Carolina and how did they impact the state’s economy?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New Technologies Alter the Industrial Economy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662060"/>
            <a:ext cx="8229600" cy="4572000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What terms do I need to know? </a:t>
            </a:r>
          </a:p>
          <a:p>
            <a:pPr lvl="1"/>
            <a:r>
              <a:t>interstate banking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The stability of the big three industries gave way steadily at the end of the </a:t>
            </a:r>
            <a:r>
              <a:rPr sz="3600" dirty="0" smtClean="0"/>
              <a:t>1900s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As old forms of industry declines, new economic opportunities came to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While the number of farmers decreased dramatically, farms were larger and more productive because of better </a:t>
            </a:r>
            <a:r>
              <a:rPr sz="3600" dirty="0" smtClean="0"/>
              <a:t>technology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2201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Stop Signs Along Tobacco Road 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304800" y="1165014"/>
            <a:ext cx="8534400" cy="53119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70559" indent="-670559" defTabSz="804672">
              <a:lnSpc>
                <a:spcPct val="100000"/>
              </a:lnSpc>
              <a:spcBef>
                <a:spcPts val="0"/>
              </a:spcBef>
              <a:defRPr sz="3432"/>
            </a:pPr>
            <a:r>
              <a:rPr dirty="0"/>
              <a:t>North Carolina continued to make more cigarettes than any other state and grow most of the tobacco used to make </a:t>
            </a:r>
            <a:r>
              <a:rPr dirty="0" smtClean="0"/>
              <a:t>them</a:t>
            </a:r>
            <a:r>
              <a:rPr lang="en-US" dirty="0" smtClean="0"/>
              <a:t>.</a:t>
            </a:r>
            <a:endParaRPr dirty="0"/>
          </a:p>
          <a:p>
            <a:pPr marL="670559" indent="-670559" defTabSz="804672">
              <a:lnSpc>
                <a:spcPct val="100000"/>
              </a:lnSpc>
              <a:spcBef>
                <a:spcPts val="0"/>
              </a:spcBef>
              <a:defRPr sz="3432"/>
            </a:pPr>
            <a:r>
              <a:rPr dirty="0"/>
              <a:t>As fewer Americans smoked, the tobacco industry </a:t>
            </a:r>
            <a:r>
              <a:rPr dirty="0" smtClean="0"/>
              <a:t>shrank</a:t>
            </a:r>
            <a:r>
              <a:rPr lang="en-US" dirty="0" smtClean="0"/>
              <a:t>.</a:t>
            </a:r>
            <a:endParaRPr dirty="0"/>
          </a:p>
          <a:p>
            <a:pPr marL="1130808" lvl="2" indent="-670559" defTabSz="804672">
              <a:lnSpc>
                <a:spcPct val="100000"/>
              </a:lnSpc>
              <a:spcBef>
                <a:spcPts val="0"/>
              </a:spcBef>
              <a:defRPr sz="3432"/>
            </a:pPr>
            <a:r>
              <a:rPr dirty="0"/>
              <a:t>Profits decreased </a:t>
            </a:r>
            <a:r>
              <a:rPr dirty="0" smtClean="0"/>
              <a:t>significantly</a:t>
            </a:r>
            <a:r>
              <a:rPr lang="en-US" dirty="0" smtClean="0"/>
              <a:t>.</a:t>
            </a:r>
          </a:p>
          <a:p>
            <a:pPr marL="670559" indent="-670559" defTabSz="804672">
              <a:lnSpc>
                <a:spcPct val="100000"/>
              </a:lnSpc>
              <a:spcBef>
                <a:spcPts val="0"/>
              </a:spcBef>
              <a:defRPr sz="3432"/>
            </a:pPr>
            <a:r>
              <a:rPr dirty="0" smtClean="0"/>
              <a:t>Many </a:t>
            </a:r>
            <a:r>
              <a:rPr dirty="0"/>
              <a:t>small farmers left the business and leased their allotments, or used new technology to increase their </a:t>
            </a:r>
            <a:r>
              <a:rPr dirty="0" smtClean="0"/>
              <a:t>production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86384">
              <a:defRPr sz="3784"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Transitions in Textiles and Furniture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400" dirty="0" smtClean="0"/>
              <a:t>Textiles</a:t>
            </a:r>
            <a:r>
              <a:rPr lang="en-US" sz="3400" dirty="0" smtClean="0"/>
              <a:t> also</a:t>
            </a:r>
            <a:r>
              <a:rPr sz="3400" dirty="0" smtClean="0"/>
              <a:t> </a:t>
            </a:r>
            <a:r>
              <a:rPr sz="3400" dirty="0"/>
              <a:t>declined during this </a:t>
            </a:r>
            <a:r>
              <a:rPr sz="3400" dirty="0" smtClean="0"/>
              <a:t>period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As textiles declined, more workers were willing to join labor </a:t>
            </a:r>
            <a:r>
              <a:rPr sz="3400" dirty="0" smtClean="0"/>
              <a:t>unions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Furniture continued to do well into the 1990s when a new convention center for furniture opened in Las Vegas, </a:t>
            </a:r>
            <a:r>
              <a:rPr sz="3400" dirty="0" smtClean="0"/>
              <a:t>Nevada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Factories laid off workers and eventually closed as cheaper furniture from China was imported into the U.S</a:t>
            </a:r>
            <a:r>
              <a:rPr sz="3400" dirty="0" smtClean="0"/>
              <a:t>.</a:t>
            </a:r>
            <a:endParaRPr sz="34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7080423" cy="13621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7080423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The Republicans Restore Political Balance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The First Truly Urban Places Develop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New Technologies Alter the Industrial Economy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North Carolina Acts to Preserve Its Resources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86384">
              <a:defRPr sz="3784"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New Types of Products and Services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8235" indent="-698235" defTabSz="841247">
              <a:defRPr sz="2944"/>
            </a:pPr>
            <a:r>
              <a:rPr sz="3300" dirty="0"/>
              <a:t>Newer companies were successful in the 1980s and </a:t>
            </a:r>
            <a:r>
              <a:rPr sz="3300" dirty="0" smtClean="0"/>
              <a:t>1990s</a:t>
            </a:r>
            <a:r>
              <a:rPr lang="en-US" sz="3300" dirty="0" smtClean="0"/>
              <a:t>.</a:t>
            </a:r>
            <a:endParaRPr sz="3300" dirty="0"/>
          </a:p>
          <a:p>
            <a:pPr marL="698235" indent="-698235" defTabSz="841247">
              <a:defRPr sz="2944"/>
            </a:pPr>
            <a:r>
              <a:rPr sz="3300" dirty="0"/>
              <a:t>The Statistical Analysis System (SAS) was developed by </a:t>
            </a:r>
            <a:r>
              <a:rPr lang="en-US" sz="3300" dirty="0" smtClean="0"/>
              <a:t>two</a:t>
            </a:r>
            <a:r>
              <a:rPr sz="3300" dirty="0" smtClean="0"/>
              <a:t> </a:t>
            </a:r>
            <a:r>
              <a:rPr sz="3300" dirty="0"/>
              <a:t>NC State students in the 1970s and became part of the great economic success of Research Triangle Park (RTP</a:t>
            </a:r>
            <a:r>
              <a:rPr sz="3300" dirty="0" smtClean="0"/>
              <a:t>)</a:t>
            </a:r>
            <a:r>
              <a:rPr lang="en-US" sz="3300" dirty="0" smtClean="0"/>
              <a:t>.</a:t>
            </a:r>
            <a:endParaRPr sz="3300" dirty="0"/>
          </a:p>
          <a:p>
            <a:pPr marL="698235" indent="-698235" defTabSz="841247">
              <a:defRPr sz="2944"/>
            </a:pPr>
            <a:r>
              <a:rPr sz="3300" dirty="0"/>
              <a:t>Many technological innovations were developed in RTP that were used </a:t>
            </a:r>
            <a:r>
              <a:rPr sz="3300" dirty="0" smtClean="0"/>
              <a:t>worldwide</a:t>
            </a:r>
            <a:r>
              <a:rPr lang="en-US" sz="3300" dirty="0" smtClean="0"/>
              <a:t>.</a:t>
            </a:r>
            <a:endParaRPr sz="3300" dirty="0"/>
          </a:p>
          <a:p>
            <a:pPr marL="698235" indent="-698235" defTabSz="841247">
              <a:defRPr sz="2944"/>
            </a:pPr>
            <a:r>
              <a:rPr sz="3300" dirty="0"/>
              <a:t>After WWII, Krispy Kreme stores spread across the South and then the </a:t>
            </a:r>
            <a:r>
              <a:rPr sz="3300" dirty="0" smtClean="0"/>
              <a:t>nation</a:t>
            </a:r>
            <a:r>
              <a:rPr lang="en-US" sz="3300" dirty="0" smtClean="0"/>
              <a:t>.</a:t>
            </a:r>
            <a:endParaRPr sz="330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Rise of Interstate Banking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Banks in North Carolina have always been allowed to open branches in multiple towns, unlike many other </a:t>
            </a:r>
            <a:r>
              <a:rPr sz="2550" dirty="0" smtClean="0"/>
              <a:t>states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North Carolina National Bank (NCNB) opened in the </a:t>
            </a:r>
            <a:r>
              <a:rPr sz="2550" dirty="0" smtClean="0"/>
              <a:t>1960s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When the federal government loosened restrictions on </a:t>
            </a:r>
            <a:r>
              <a:rPr sz="2550" b="1" i="1" dirty="0"/>
              <a:t>interstate </a:t>
            </a:r>
            <a:r>
              <a:rPr sz="2550" b="1" i="1" dirty="0" smtClean="0"/>
              <a:t>banking</a:t>
            </a:r>
            <a:r>
              <a:rPr lang="en-US" sz="2550" dirty="0" smtClean="0"/>
              <a:t>, which is </a:t>
            </a:r>
            <a:r>
              <a:rPr sz="2550" dirty="0" smtClean="0"/>
              <a:t>allowing </a:t>
            </a:r>
            <a:r>
              <a:rPr sz="2550" dirty="0"/>
              <a:t>banks to have branches in other </a:t>
            </a:r>
            <a:r>
              <a:rPr sz="2550" dirty="0" smtClean="0"/>
              <a:t>states, </a:t>
            </a:r>
            <a:r>
              <a:rPr sz="2550" dirty="0"/>
              <a:t>NCNB bought banks in South Carolina, Georgia, Florida, and </a:t>
            </a:r>
            <a:r>
              <a:rPr sz="2550" dirty="0" smtClean="0"/>
              <a:t>Virginia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In 1991, NCNB changed its name to Nations Bank</a:t>
            </a:r>
            <a:r>
              <a:rPr sz="2550" dirty="0" smtClean="0"/>
              <a:t>,</a:t>
            </a:r>
            <a:r>
              <a:rPr lang="en-US" sz="2550" dirty="0"/>
              <a:t> </a:t>
            </a:r>
            <a:r>
              <a:rPr lang="en-US" sz="2550" dirty="0" smtClean="0"/>
              <a:t>then </a:t>
            </a:r>
            <a:r>
              <a:rPr sz="2550" dirty="0" smtClean="0"/>
              <a:t>merged </a:t>
            </a:r>
            <a:r>
              <a:rPr sz="2550" dirty="0"/>
              <a:t>with the giant Bank of America, </a:t>
            </a:r>
            <a:r>
              <a:rPr sz="2550" dirty="0" smtClean="0"/>
              <a:t>and</a:t>
            </a:r>
            <a:r>
              <a:rPr lang="en-US" sz="2550" dirty="0" smtClean="0"/>
              <a:t> then</a:t>
            </a:r>
            <a:r>
              <a:rPr sz="2550" dirty="0" smtClean="0"/>
              <a:t> </a:t>
            </a:r>
            <a:r>
              <a:rPr sz="2550" dirty="0"/>
              <a:t>Bank of </a:t>
            </a:r>
            <a:r>
              <a:rPr sz="2550" dirty="0" smtClean="0"/>
              <a:t>America</a:t>
            </a:r>
            <a:r>
              <a:rPr lang="en-US" sz="2550" dirty="0" smtClean="0"/>
              <a:t>’s</a:t>
            </a:r>
            <a:r>
              <a:rPr sz="2550" dirty="0" smtClean="0"/>
              <a:t> </a:t>
            </a:r>
            <a:r>
              <a:rPr sz="2550" dirty="0"/>
              <a:t>headquarters moved to </a:t>
            </a:r>
            <a:r>
              <a:rPr sz="2550" dirty="0" smtClean="0"/>
              <a:t>Charlotte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By the 1990s, Charlotte was the second-largest center of banking in the U.S. after New York </a:t>
            </a:r>
            <a:r>
              <a:rPr sz="2550" dirty="0" smtClean="0"/>
              <a:t>City</a:t>
            </a:r>
            <a:r>
              <a:rPr lang="en-US" sz="2550" dirty="0" smtClean="0"/>
              <a:t>.</a:t>
            </a:r>
            <a:endParaRPr sz="2550"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Business of NASCAR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50" dirty="0"/>
              <a:t>The industry with the most unexpected growth was stock car </a:t>
            </a:r>
            <a:r>
              <a:rPr sz="3250" dirty="0" smtClean="0"/>
              <a:t>racing</a:t>
            </a:r>
            <a:r>
              <a:rPr lang="en-US" sz="3250" dirty="0" smtClean="0"/>
              <a:t>.</a:t>
            </a:r>
            <a:endParaRPr sz="3250" dirty="0"/>
          </a:p>
          <a:p>
            <a:r>
              <a:rPr sz="3250" dirty="0" smtClean="0"/>
              <a:t>NASCAR</a:t>
            </a:r>
            <a:r>
              <a:rPr lang="en-US" sz="3250" dirty="0" smtClean="0"/>
              <a:t>, which stands for the </a:t>
            </a:r>
            <a:r>
              <a:rPr sz="3250" dirty="0" smtClean="0"/>
              <a:t>National </a:t>
            </a:r>
            <a:r>
              <a:rPr sz="3250" dirty="0"/>
              <a:t>Association of Stock Car Auto </a:t>
            </a:r>
            <a:r>
              <a:rPr sz="3250" dirty="0" smtClean="0"/>
              <a:t>Racing</a:t>
            </a:r>
            <a:r>
              <a:rPr lang="en-US" sz="3250" dirty="0" smtClean="0"/>
              <a:t>,</a:t>
            </a:r>
            <a:r>
              <a:rPr sz="3250" dirty="0" smtClean="0"/>
              <a:t> </a:t>
            </a:r>
            <a:r>
              <a:rPr sz="3250" dirty="0"/>
              <a:t>formed after </a:t>
            </a:r>
            <a:r>
              <a:rPr sz="3250" dirty="0" smtClean="0"/>
              <a:t>WWII</a:t>
            </a:r>
            <a:r>
              <a:rPr lang="en-US" sz="3250" dirty="0" smtClean="0"/>
              <a:t>.</a:t>
            </a:r>
            <a:endParaRPr sz="3250" dirty="0"/>
          </a:p>
          <a:p>
            <a:r>
              <a:rPr sz="3250" dirty="0"/>
              <a:t>By the 1960s, some of the best-known drivers were from North </a:t>
            </a:r>
            <a:r>
              <a:rPr sz="3250" dirty="0" smtClean="0"/>
              <a:t>Carolina</a:t>
            </a:r>
            <a:r>
              <a:rPr lang="en-US" sz="3250" dirty="0" smtClean="0"/>
              <a:t>.</a:t>
            </a:r>
            <a:endParaRPr sz="3250" dirty="0"/>
          </a:p>
          <a:p>
            <a:r>
              <a:rPr sz="3250" dirty="0"/>
              <a:t>NASCAR transitioned in the 1980s to a sport with a national following and developed its own “research triangle” in the area around </a:t>
            </a:r>
            <a:r>
              <a:rPr sz="3250" dirty="0" smtClean="0"/>
              <a:t>Charlotte</a:t>
            </a:r>
            <a:r>
              <a:rPr lang="en-US" sz="3250" dirty="0" smtClean="0"/>
              <a:t>.</a:t>
            </a:r>
            <a:endParaRPr sz="3250" dirty="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6474582" y="6031229"/>
            <a:ext cx="24813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North Carolina Acts to Preserve Its Resources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has North Carolina acted to protect its history and culture and what impact have those actions had on the state?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North Carolina Acts to Preserve Its Resources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dirty="0" smtClean="0"/>
              <a:t>historic preservation</a:t>
            </a:r>
            <a:endParaRPr lang="en-US" dirty="0" smtClean="0"/>
          </a:p>
          <a:p>
            <a:pPr lvl="2"/>
            <a:r>
              <a:rPr dirty="0" smtClean="0"/>
              <a:t>cultural renewal</a:t>
            </a:r>
            <a:endParaRPr lang="en-US" dirty="0" smtClean="0"/>
          </a:p>
          <a:p>
            <a:pPr lvl="2"/>
            <a:r>
              <a:rPr dirty="0" smtClean="0"/>
              <a:t>ridge law</a:t>
            </a:r>
            <a:endParaRPr lang="en-US" dirty="0" smtClean="0"/>
          </a:p>
          <a:p>
            <a:pPr lvl="2"/>
            <a:r>
              <a:rPr dirty="0" smtClean="0"/>
              <a:t>global </a:t>
            </a:r>
            <a:r>
              <a:rPr dirty="0"/>
              <a:t>warming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Changes and innovations after WWII put  a great strain on the resources of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Natural and man-made resources became scarce or </a:t>
            </a:r>
            <a:r>
              <a:rPr sz="3600" dirty="0" smtClean="0"/>
              <a:t>disappeared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Citizens worked to preserve, repair, and put to use many of the state’s treasures through the preservation movement during the 1970s and </a:t>
            </a:r>
            <a:r>
              <a:rPr sz="3600" dirty="0" smtClean="0"/>
              <a:t>1980s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Tourism and Attractions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250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As Americans gained more money after WWII, they were able to travel more 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In North Carolina, visitors frequented the Great Smoky Mountains National </a:t>
            </a:r>
            <a:r>
              <a:rPr sz="2900" dirty="0" smtClean="0"/>
              <a:t>Park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In 1961, the </a:t>
            </a:r>
            <a:r>
              <a:rPr sz="2900" i="1" dirty="0"/>
              <a:t>USS North Carolina</a:t>
            </a:r>
            <a:r>
              <a:rPr sz="2900" dirty="0"/>
              <a:t>, a WWII battleship, was salvaged and moored across from Wilmington for </a:t>
            </a:r>
            <a:r>
              <a:rPr sz="2900" dirty="0" smtClean="0"/>
              <a:t>visitors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In the 1960s, the Biltmore Estate was opened to the </a:t>
            </a:r>
            <a:r>
              <a:rPr sz="2900" dirty="0" smtClean="0"/>
              <a:t>public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The Cherokee Reservation opened The Museum of the Cherokee Indian in the </a:t>
            </a:r>
            <a:r>
              <a:rPr sz="2900" dirty="0" smtClean="0"/>
              <a:t>1960s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An unusual North Carolina attraction is the outdoor drama, which began in </a:t>
            </a:r>
            <a:r>
              <a:rPr sz="2900" dirty="0" smtClean="0"/>
              <a:t>1937</a:t>
            </a:r>
            <a:r>
              <a:rPr lang="en-US" sz="2900" dirty="0" smtClean="0"/>
              <a:t>.</a:t>
            </a:r>
            <a:endParaRPr sz="29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Historic Preservation and Cultural Renewal 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79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Urban renewal tore down whole neighborhoods and much of the state’s heritage was nearly </a:t>
            </a:r>
            <a:r>
              <a:rPr sz="2110" dirty="0" smtClean="0"/>
              <a:t>lost</a:t>
            </a:r>
            <a:r>
              <a:rPr lang="en-US" sz="2110" dirty="0" smtClean="0"/>
              <a:t>.</a:t>
            </a:r>
            <a:endParaRPr sz="211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In the 1960s, the state supported the creation of the Cape Hatteras National Seashore to preserve </a:t>
            </a:r>
            <a:r>
              <a:rPr sz="2110" dirty="0" smtClean="0"/>
              <a:t>beaches</a:t>
            </a:r>
            <a:r>
              <a:rPr lang="en-US" sz="2110" dirty="0" smtClean="0"/>
              <a:t>.</a:t>
            </a:r>
            <a:endParaRPr sz="211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In the 1970s, North Carolina pushed for federal laws protecting scenic </a:t>
            </a:r>
            <a:r>
              <a:rPr sz="2110" dirty="0" smtClean="0"/>
              <a:t>rivers</a:t>
            </a:r>
            <a:r>
              <a:rPr lang="en-US" sz="2110" dirty="0" smtClean="0"/>
              <a:t>.</a:t>
            </a:r>
            <a:endParaRPr sz="211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Old colonial communities worked to save landmark buildings and local history, which became known as </a:t>
            </a:r>
            <a:r>
              <a:rPr sz="2110" b="1" i="1" dirty="0"/>
              <a:t>historic </a:t>
            </a:r>
            <a:r>
              <a:rPr sz="2110" b="1" i="1" dirty="0" smtClean="0"/>
              <a:t>preservation</a:t>
            </a:r>
            <a:r>
              <a:rPr lang="en-US" sz="2110" dirty="0" smtClean="0"/>
              <a:t>.</a:t>
            </a:r>
            <a:endParaRPr sz="2110" b="1" i="1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Preservation North Carolina helped communities by buying and repairing structures with privately raised </a:t>
            </a:r>
            <a:r>
              <a:rPr sz="2110" dirty="0" smtClean="0"/>
              <a:t>funds</a:t>
            </a:r>
            <a:r>
              <a:rPr lang="en-US" sz="2110" dirty="0" smtClean="0"/>
              <a:t>.</a:t>
            </a:r>
            <a:endParaRPr sz="211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dirty="0"/>
              <a:t>North Carolina also became known for collecting and saving the smaller objects of the state’s history, like magazines, books, letters, photographs, and </a:t>
            </a:r>
            <a:r>
              <a:rPr sz="2110" dirty="0" smtClean="0"/>
              <a:t>quilts</a:t>
            </a:r>
            <a:r>
              <a:rPr lang="en-US" sz="2110" dirty="0" smtClean="0"/>
              <a:t>.</a:t>
            </a:r>
            <a:endParaRPr sz="211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110" b="1" i="1" dirty="0"/>
              <a:t>Cultural renewal </a:t>
            </a:r>
            <a:r>
              <a:rPr sz="2110" dirty="0"/>
              <a:t>means people finding out things about their past and continue to use them, as well as expanding awareness of music and art forms popular in different regions in the </a:t>
            </a:r>
            <a:r>
              <a:rPr sz="2110" dirty="0" smtClean="0"/>
              <a:t>past</a:t>
            </a:r>
            <a:r>
              <a:rPr lang="en-US" sz="2110" dirty="0" smtClean="0"/>
              <a:t>.</a:t>
            </a:r>
            <a:endParaRPr sz="211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Environmental Concerns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Real estate developers crowding into the mountains led to the </a:t>
            </a:r>
            <a:r>
              <a:rPr sz="2500" b="1" i="1" dirty="0"/>
              <a:t>ridge law</a:t>
            </a:r>
            <a:r>
              <a:rPr sz="2500" dirty="0"/>
              <a:t>, where no building could mar the basic shape of the top of a </a:t>
            </a:r>
            <a:r>
              <a:rPr sz="2500" dirty="0" smtClean="0"/>
              <a:t>mountain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In the Piedmont, the main concern was </a:t>
            </a:r>
            <a:r>
              <a:rPr sz="2500" dirty="0" smtClean="0"/>
              <a:t>the</a:t>
            </a:r>
            <a:r>
              <a:rPr lang="en-US" sz="2500" dirty="0" smtClean="0"/>
              <a:t> rising</a:t>
            </a:r>
            <a:r>
              <a:rPr sz="2500" dirty="0" smtClean="0"/>
              <a:t> </a:t>
            </a:r>
            <a:r>
              <a:rPr sz="2500" dirty="0"/>
              <a:t>level of ozone in the lower </a:t>
            </a:r>
            <a:r>
              <a:rPr sz="2500" dirty="0" smtClean="0"/>
              <a:t>atmosphere</a:t>
            </a:r>
            <a:r>
              <a:rPr lang="en-US" sz="2500" dirty="0" smtClean="0"/>
              <a:t>, called </a:t>
            </a:r>
            <a:r>
              <a:rPr lang="en-US" sz="2500" b="1" i="1" dirty="0" smtClean="0"/>
              <a:t>global warming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500" dirty="0" smtClean="0"/>
              <a:t>Water </a:t>
            </a:r>
            <a:r>
              <a:rPr sz="2500" dirty="0"/>
              <a:t>pollution was a lesser-known concern in the cities of the </a:t>
            </a:r>
            <a:r>
              <a:rPr sz="2500" dirty="0" smtClean="0"/>
              <a:t>Piedmont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Erosion became a problem where trees had been cut down and there was nothing to hold the soil, leading to more water </a:t>
            </a:r>
            <a:r>
              <a:rPr sz="2500" dirty="0" smtClean="0"/>
              <a:t>pollution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In the 1990s, water quality in the coastal sounds became a concern as the sounds filled with silt and pollutants, threatening the wildlife of the </a:t>
            </a:r>
            <a:r>
              <a:rPr sz="2500" dirty="0" smtClean="0"/>
              <a:t>wetlands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Another issue was loss of sand along the Outer Banks, resulting in beach </a:t>
            </a:r>
            <a:r>
              <a:rPr sz="2500" dirty="0" smtClean="0"/>
              <a:t>erosion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>
            <a:lvl1pPr defTabSz="859536">
              <a:defRPr sz="4136"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The Impact of Recent Hurricanes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6803" indent="-576803" defTabSz="694944">
              <a:spcBef>
                <a:spcPts val="500"/>
              </a:spcBef>
              <a:defRPr sz="2432"/>
            </a:pPr>
            <a:r>
              <a:rPr sz="2600" dirty="0"/>
              <a:t>Until the 1980s, there were not enough people living on the coast for hurricanes to have a widespread </a:t>
            </a:r>
            <a:r>
              <a:rPr sz="2600" dirty="0" smtClean="0"/>
              <a:t>impact</a:t>
            </a:r>
            <a:r>
              <a:rPr lang="en-US" sz="2600" dirty="0" smtClean="0"/>
              <a:t>.</a:t>
            </a:r>
            <a:endParaRPr sz="26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600" dirty="0"/>
              <a:t>In 1989, Hurricane Hugo hit Charleston, South </a:t>
            </a:r>
            <a:r>
              <a:rPr sz="2600" dirty="0" smtClean="0"/>
              <a:t>Carolina</a:t>
            </a:r>
            <a:r>
              <a:rPr lang="en-US" sz="2600" dirty="0" smtClean="0"/>
              <a:t> and</a:t>
            </a:r>
            <a:r>
              <a:rPr sz="2600" dirty="0" smtClean="0"/>
              <a:t> </a:t>
            </a:r>
            <a:r>
              <a:rPr sz="2600" dirty="0"/>
              <a:t>then moved to </a:t>
            </a:r>
            <a:r>
              <a:rPr sz="2600" dirty="0" smtClean="0"/>
              <a:t>Charlotte</a:t>
            </a:r>
            <a:r>
              <a:rPr lang="en-US" sz="2600" dirty="0" smtClean="0"/>
              <a:t>.</a:t>
            </a:r>
            <a:endParaRPr sz="26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600" dirty="0"/>
              <a:t>In 1996, Hurricane Fran </a:t>
            </a:r>
            <a:r>
              <a:rPr sz="2600" dirty="0" smtClean="0"/>
              <a:t>hit </a:t>
            </a:r>
            <a:r>
              <a:rPr sz="2600" dirty="0"/>
              <a:t>Cape Fear and the </a:t>
            </a:r>
            <a:r>
              <a:rPr sz="2600" dirty="0" smtClean="0"/>
              <a:t>Tidewater</a:t>
            </a:r>
            <a:r>
              <a:rPr lang="en-US" sz="2600" dirty="0" smtClean="0"/>
              <a:t>.</a:t>
            </a:r>
            <a:endParaRPr sz="26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lang="en-US" sz="2600" dirty="0" smtClean="0"/>
              <a:t>The year </a:t>
            </a:r>
            <a:r>
              <a:rPr sz="2600" dirty="0" smtClean="0"/>
              <a:t>1999 </a:t>
            </a:r>
            <a:r>
              <a:rPr sz="2600" dirty="0"/>
              <a:t>was the worst </a:t>
            </a:r>
            <a:r>
              <a:rPr sz="2600" dirty="0" smtClean="0"/>
              <a:t>year</a:t>
            </a:r>
            <a:r>
              <a:rPr lang="en-US" sz="2600" dirty="0" smtClean="0"/>
              <a:t> for weather.</a:t>
            </a:r>
          </a:p>
          <a:p>
            <a:pPr marL="1037052" lvl="2" indent="-576803" defTabSz="694944">
              <a:spcBef>
                <a:spcPts val="500"/>
              </a:spcBef>
              <a:defRPr sz="2432"/>
            </a:pPr>
            <a:r>
              <a:rPr lang="en-US" sz="2600" dirty="0"/>
              <a:t>A</a:t>
            </a:r>
            <a:r>
              <a:rPr sz="2600" dirty="0" smtClean="0"/>
              <a:t> </a:t>
            </a:r>
            <a:r>
              <a:rPr sz="2600" dirty="0"/>
              <a:t>drought damaged crops on the Coastal </a:t>
            </a:r>
            <a:r>
              <a:rPr sz="2600" dirty="0" smtClean="0"/>
              <a:t>Plain</a:t>
            </a:r>
            <a:r>
              <a:rPr lang="en-US" sz="2600" dirty="0" smtClean="0"/>
              <a:t>.</a:t>
            </a:r>
          </a:p>
          <a:p>
            <a:pPr marL="1037052" lvl="2" indent="-576803" defTabSz="694944">
              <a:spcBef>
                <a:spcPts val="500"/>
              </a:spcBef>
              <a:defRPr sz="2432"/>
            </a:pPr>
            <a:r>
              <a:rPr lang="en-US" sz="2600" dirty="0" smtClean="0"/>
              <a:t>After that,</a:t>
            </a:r>
            <a:r>
              <a:rPr sz="2600" dirty="0" smtClean="0"/>
              <a:t> </a:t>
            </a:r>
            <a:r>
              <a:rPr lang="en-US" sz="2600" dirty="0" smtClean="0"/>
              <a:t>three</a:t>
            </a:r>
            <a:r>
              <a:rPr sz="2600" dirty="0" smtClean="0"/>
              <a:t> </a:t>
            </a:r>
            <a:r>
              <a:rPr sz="2600" dirty="0"/>
              <a:t>hurricanes hit the state, the worst of which was Hurricane Floyd, causing the worst flooding in state </a:t>
            </a:r>
            <a:r>
              <a:rPr sz="2600" dirty="0" smtClean="0"/>
              <a:t>history</a:t>
            </a:r>
            <a:r>
              <a:rPr lang="en-US" sz="2600" dirty="0" smtClean="0"/>
              <a:t>.</a:t>
            </a:r>
            <a:endParaRPr sz="26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600" dirty="0"/>
              <a:t>Princeville, a town settled in 1865 by freedmen, was worst hit, with every house either destroyed or severely </a:t>
            </a:r>
            <a:r>
              <a:rPr sz="2600" dirty="0" smtClean="0"/>
              <a:t>damaged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474582" y="6031229"/>
            <a:ext cx="24813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Republicans Restore Political Balance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What impact did the growth of the Republican Party have on the politics of North Carolina and the development of the two-party system?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183" name="Shape 183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  <p:bldP spid="18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Republicans Restore Political Balance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Equal Rights Amendment (ERA)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subsidy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/>
          <a:lstStyle/>
          <a:p>
            <a:r>
              <a:rPr dirty="0"/>
              <a:t>North Carolina had its first Republican governor in 72 years in </a:t>
            </a:r>
            <a:r>
              <a:rPr dirty="0" smtClean="0"/>
              <a:t>1972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The 1972 election was a turning point for North Carolina in the 20th </a:t>
            </a:r>
            <a:r>
              <a:rPr dirty="0" smtClean="0"/>
              <a:t>century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In the 1970s, North Carolina helped the national Republican Party change the course of the federal </a:t>
            </a:r>
            <a:r>
              <a:rPr dirty="0" smtClean="0"/>
              <a:t>government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In the 1980s, North Carolina again had a two-party system as it had in the </a:t>
            </a:r>
            <a:r>
              <a:rPr dirty="0" smtClean="0"/>
              <a:t>1800s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Basis for the Rebound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590" dirty="0"/>
              <a:t>No Republican had won a statewide election since the early 1900s when white supremacist Democrats eliminated the black </a:t>
            </a:r>
            <a:r>
              <a:rPr sz="2590" dirty="0" smtClean="0"/>
              <a:t>vote</a:t>
            </a:r>
            <a:r>
              <a:rPr lang="en-US" sz="2590" dirty="0" smtClean="0"/>
              <a:t>.</a:t>
            </a:r>
            <a:endParaRPr sz="259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90" dirty="0"/>
              <a:t>Republicans made a comeback in the 1940s when post-war prosperity spread across the </a:t>
            </a:r>
            <a:r>
              <a:rPr sz="2590" dirty="0" smtClean="0"/>
              <a:t>state</a:t>
            </a:r>
            <a:r>
              <a:rPr lang="en-US" sz="2590" dirty="0" smtClean="0"/>
              <a:t>.</a:t>
            </a:r>
            <a:endParaRPr sz="259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90" dirty="0"/>
              <a:t>The civil rights movement of the 1960s led </a:t>
            </a:r>
            <a:r>
              <a:rPr sz="2590" dirty="0" smtClean="0"/>
              <a:t>to</a:t>
            </a:r>
            <a:r>
              <a:rPr lang="en-US" sz="2590" dirty="0" smtClean="0"/>
              <a:t> even</a:t>
            </a:r>
            <a:r>
              <a:rPr sz="2590" dirty="0" smtClean="0"/>
              <a:t> </a:t>
            </a:r>
            <a:r>
              <a:rPr sz="2590" dirty="0"/>
              <a:t>more Republican </a:t>
            </a:r>
            <a:r>
              <a:rPr sz="2590" dirty="0" smtClean="0"/>
              <a:t>votes</a:t>
            </a:r>
            <a:r>
              <a:rPr lang="en-US" sz="2590" dirty="0" smtClean="0"/>
              <a:t>.</a:t>
            </a:r>
            <a:endParaRPr sz="259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90" dirty="0"/>
              <a:t>Governor Jim Holshouser built up the Republican Party in the Mountains counties, </a:t>
            </a:r>
            <a:r>
              <a:rPr sz="2590" dirty="0" smtClean="0"/>
              <a:t>but</a:t>
            </a:r>
            <a:r>
              <a:rPr lang="en-US" sz="2590" dirty="0" smtClean="0"/>
              <a:t> he ended up</a:t>
            </a:r>
            <a:r>
              <a:rPr sz="2590" dirty="0" smtClean="0"/>
              <a:t> w</a:t>
            </a:r>
            <a:r>
              <a:rPr lang="en-US" sz="2590" dirty="0" smtClean="0"/>
              <a:t>inning</a:t>
            </a:r>
            <a:r>
              <a:rPr sz="2590" dirty="0" smtClean="0"/>
              <a:t> </a:t>
            </a:r>
            <a:r>
              <a:rPr sz="2590" dirty="0"/>
              <a:t>because of statewide support for President </a:t>
            </a:r>
            <a:r>
              <a:rPr sz="2590" dirty="0" smtClean="0"/>
              <a:t>Nixon</a:t>
            </a:r>
            <a:r>
              <a:rPr lang="en-US" sz="2590" dirty="0" smtClean="0"/>
              <a:t>.</a:t>
            </a:r>
            <a:endParaRPr sz="259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90" dirty="0"/>
              <a:t>Many North Carolinians supported turning back the liberal laws of the federal government in the 1960s, and the state refused to ratify the </a:t>
            </a:r>
            <a:r>
              <a:rPr sz="2590" b="1" i="1" dirty="0"/>
              <a:t>Equal Rights Amendment (ERA) </a:t>
            </a:r>
            <a:r>
              <a:rPr sz="2590" dirty="0"/>
              <a:t>to the U.S. </a:t>
            </a:r>
            <a:r>
              <a:rPr sz="2590" dirty="0" smtClean="0"/>
              <a:t>Constitution</a:t>
            </a:r>
            <a:r>
              <a:rPr lang="en-US" sz="2590" dirty="0" smtClean="0"/>
              <a:t>.</a:t>
            </a:r>
            <a:endParaRPr sz="259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“Senator No”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299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6803" indent="-576803" defTabSz="694944">
              <a:spcBef>
                <a:spcPts val="500"/>
              </a:spcBef>
              <a:defRPr sz="2432"/>
            </a:pPr>
            <a:r>
              <a:rPr sz="2500" dirty="0"/>
              <a:t>The Republican most benefitted by the change was Senator Jesse </a:t>
            </a:r>
            <a:r>
              <a:rPr sz="2500" dirty="0" smtClean="0"/>
              <a:t>Helms</a:t>
            </a:r>
            <a:r>
              <a:rPr lang="en-US" sz="2500" dirty="0" smtClean="0"/>
              <a:t>.</a:t>
            </a:r>
            <a:endParaRPr sz="25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500" dirty="0"/>
              <a:t>Helms was a commentator for a TV station in Raleigh, hinting that liberal </a:t>
            </a:r>
            <a:r>
              <a:rPr sz="2500" dirty="0" smtClean="0"/>
              <a:t>changes</a:t>
            </a:r>
            <a:r>
              <a:rPr lang="en-US" sz="2500" dirty="0"/>
              <a:t>,</a:t>
            </a:r>
            <a:r>
              <a:rPr sz="2500" dirty="0" smtClean="0"/>
              <a:t> like </a:t>
            </a:r>
            <a:r>
              <a:rPr sz="2500" dirty="0"/>
              <a:t>the civil rights </a:t>
            </a:r>
            <a:r>
              <a:rPr sz="2500" dirty="0" smtClean="0"/>
              <a:t>movement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might have communist </a:t>
            </a:r>
            <a:r>
              <a:rPr sz="2500" dirty="0" smtClean="0"/>
              <a:t>involvement</a:t>
            </a:r>
            <a:r>
              <a:rPr lang="en-US" sz="2500" dirty="0" smtClean="0"/>
              <a:t>.</a:t>
            </a:r>
            <a:endParaRPr sz="25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500" dirty="0"/>
              <a:t>He supported limited </a:t>
            </a:r>
            <a:r>
              <a:rPr sz="2500" dirty="0" smtClean="0"/>
              <a:t>government </a:t>
            </a:r>
            <a:r>
              <a:rPr sz="2500" dirty="0"/>
              <a:t>and gained the nickname “Senator No” since he voted against anything </a:t>
            </a:r>
            <a:r>
              <a:rPr sz="2500" dirty="0" smtClean="0"/>
              <a:t>liberal</a:t>
            </a:r>
            <a:r>
              <a:rPr lang="en-US" sz="2500" dirty="0" smtClean="0"/>
              <a:t>.</a:t>
            </a:r>
            <a:endParaRPr sz="25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lang="en-US" sz="2500" dirty="0" smtClean="0"/>
              <a:t>He b</a:t>
            </a:r>
            <a:r>
              <a:rPr sz="2500" dirty="0" smtClean="0"/>
              <a:t>ecame </a:t>
            </a:r>
            <a:r>
              <a:rPr sz="2500" dirty="0"/>
              <a:t>one of the most influential senators of the 20th </a:t>
            </a:r>
            <a:r>
              <a:rPr sz="2500" dirty="0" smtClean="0"/>
              <a:t>century</a:t>
            </a:r>
            <a:r>
              <a:rPr lang="en-US" sz="2500" dirty="0" smtClean="0"/>
              <a:t>.</a:t>
            </a:r>
            <a:endParaRPr sz="25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lang="en-US" sz="2500" dirty="0" smtClean="0"/>
              <a:t>Helms d</a:t>
            </a:r>
            <a:r>
              <a:rPr sz="2500" dirty="0" smtClean="0"/>
              <a:t>efended </a:t>
            </a:r>
            <a:r>
              <a:rPr sz="2500" b="1" i="1" dirty="0" smtClean="0"/>
              <a:t>subsidies</a:t>
            </a:r>
            <a:r>
              <a:rPr lang="en-US" sz="2500" dirty="0" smtClean="0"/>
              <a:t>, or </a:t>
            </a:r>
            <a:r>
              <a:rPr sz="2500" dirty="0" smtClean="0"/>
              <a:t>grants </a:t>
            </a:r>
            <a:r>
              <a:rPr sz="2500" dirty="0"/>
              <a:t>of </a:t>
            </a:r>
            <a:r>
              <a:rPr sz="2500" dirty="0" smtClean="0"/>
              <a:t>money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paid to North Carolinian tobacco </a:t>
            </a:r>
            <a:r>
              <a:rPr sz="2500" dirty="0" smtClean="0"/>
              <a:t>farmers</a:t>
            </a:r>
            <a:r>
              <a:rPr lang="en-US" sz="2500" dirty="0" smtClean="0"/>
              <a:t>.</a:t>
            </a:r>
            <a:endParaRPr sz="25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lang="en-US" sz="2500" dirty="0" smtClean="0"/>
              <a:t>Helms also </a:t>
            </a:r>
            <a:r>
              <a:rPr lang="en-US" sz="2500" dirty="0"/>
              <a:t>h</a:t>
            </a:r>
            <a:r>
              <a:rPr sz="2500" dirty="0" smtClean="0"/>
              <a:t>elped </a:t>
            </a:r>
            <a:r>
              <a:rPr sz="2500" dirty="0"/>
              <a:t>make the national Republican Party more conservative and was an early supporter of Ronald </a:t>
            </a:r>
            <a:r>
              <a:rPr sz="2500" dirty="0" smtClean="0"/>
              <a:t>Reagan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 Balance of Power in Raleigh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930" dirty="0"/>
              <a:t>Governor Holshouser moved North Carolina in a more conservative direction despite the Democratic majority in the </a:t>
            </a:r>
            <a:r>
              <a:rPr sz="2930" dirty="0" smtClean="0"/>
              <a:t>legislature</a:t>
            </a:r>
            <a:r>
              <a:rPr lang="en-US" sz="2930" dirty="0" smtClean="0"/>
              <a:t>.</a:t>
            </a:r>
            <a:endParaRPr sz="293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lang="en-US" sz="2930" dirty="0" smtClean="0"/>
              <a:t>He r</a:t>
            </a:r>
            <a:r>
              <a:rPr sz="2930" dirty="0" smtClean="0"/>
              <a:t>eorganized </a:t>
            </a:r>
            <a:r>
              <a:rPr sz="2930" dirty="0"/>
              <a:t>the state government based on amendments passed in </a:t>
            </a:r>
            <a:r>
              <a:rPr sz="2930" dirty="0" smtClean="0"/>
              <a:t>1971</a:t>
            </a:r>
            <a:r>
              <a:rPr lang="en-US" sz="2930" dirty="0" smtClean="0"/>
              <a:t>.</a:t>
            </a:r>
            <a:endParaRPr sz="293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30" dirty="0"/>
              <a:t>The governor could now name the head of a department, which allowed better </a:t>
            </a:r>
            <a:r>
              <a:rPr sz="2930" dirty="0" smtClean="0"/>
              <a:t>direction</a:t>
            </a:r>
            <a:r>
              <a:rPr lang="en-US" sz="2930" dirty="0" smtClean="0"/>
              <a:t>.</a:t>
            </a:r>
            <a:endParaRPr sz="293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30" dirty="0"/>
              <a:t>The office of the governor was built up over these years and the governor was now allowed to serve more than one </a:t>
            </a:r>
            <a:r>
              <a:rPr sz="2930" dirty="0" smtClean="0"/>
              <a:t>term</a:t>
            </a:r>
            <a:r>
              <a:rPr lang="en-US" sz="2930" dirty="0" smtClean="0"/>
              <a:t>.</a:t>
            </a:r>
            <a:endParaRPr sz="293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30" dirty="0"/>
              <a:t>State leaders tried many ways to provide better education to students and take care of disadvantaged citizens during this </a:t>
            </a:r>
            <a:r>
              <a:rPr sz="2930" dirty="0" smtClean="0"/>
              <a:t>period</a:t>
            </a:r>
            <a:r>
              <a:rPr lang="en-US" sz="2930" dirty="0" smtClean="0"/>
              <a:t>.</a:t>
            </a:r>
            <a:endParaRPr sz="293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77240">
              <a:defRPr sz="3740">
                <a:effectLst>
                  <a:outerShdw blurRad="32385" dist="3238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Changing Patterns of Representation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750" dirty="0"/>
              <a:t>In 1988, the Republican Party elected enough representatives to influence </a:t>
            </a:r>
            <a:r>
              <a:rPr sz="2750" dirty="0" smtClean="0"/>
              <a:t>legislation</a:t>
            </a:r>
            <a:r>
              <a:rPr lang="en-US" sz="2750" dirty="0" smtClean="0"/>
              <a:t>.</a:t>
            </a:r>
            <a:endParaRPr sz="275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50" dirty="0"/>
              <a:t>In 1991, Dan Blue became the first African American speaker of the House in state </a:t>
            </a:r>
            <a:r>
              <a:rPr sz="2750" dirty="0" smtClean="0"/>
              <a:t>history</a:t>
            </a:r>
            <a:r>
              <a:rPr lang="en-US" sz="2750" dirty="0" smtClean="0"/>
              <a:t>.</a:t>
            </a:r>
            <a:endParaRPr sz="275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50" dirty="0"/>
              <a:t>The number of women in the General Assembly increased from 1 in 1971 to 18 in </a:t>
            </a:r>
            <a:r>
              <a:rPr sz="2750" dirty="0" smtClean="0"/>
              <a:t>1990</a:t>
            </a:r>
            <a:r>
              <a:rPr lang="en-US" sz="2750" dirty="0" smtClean="0"/>
              <a:t>.</a:t>
            </a:r>
            <a:endParaRPr sz="275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50" dirty="0"/>
              <a:t>Most U.S. representatives from western North Carolina were Republicans, and eastern countries continued to elect more </a:t>
            </a:r>
            <a:r>
              <a:rPr sz="2750" dirty="0" smtClean="0"/>
              <a:t>Democrats</a:t>
            </a:r>
            <a:r>
              <a:rPr lang="en-US" sz="2750" dirty="0" smtClean="0"/>
              <a:t>.</a:t>
            </a:r>
            <a:endParaRPr sz="275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50" dirty="0"/>
              <a:t>The state was required to </a:t>
            </a:r>
            <a:r>
              <a:rPr sz="2750" dirty="0" smtClean="0"/>
              <a:t>create </a:t>
            </a:r>
            <a:r>
              <a:rPr sz="2750" dirty="0"/>
              <a:t>new Congressional districts where the majority of residents were minorities, which created a balance of political parties in </a:t>
            </a:r>
            <a:r>
              <a:rPr sz="2750" dirty="0" smtClean="0"/>
              <a:t>Congress</a:t>
            </a:r>
            <a:r>
              <a:rPr lang="en-US" sz="2750" dirty="0" smtClean="0"/>
              <a:t>.</a:t>
            </a:r>
            <a:endParaRPr sz="275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474582" y="6031229"/>
            <a:ext cx="24813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2110</Words>
  <Application>Microsoft Macintosh PowerPoint</Application>
  <PresentationFormat>On-screen Show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Section 1: The Republicans Restore Political Balance</vt:lpstr>
      <vt:lpstr>Section 1: The Republicans Restore Political Balance</vt:lpstr>
      <vt:lpstr>Introduction</vt:lpstr>
      <vt:lpstr>The Basis for the Rebound</vt:lpstr>
      <vt:lpstr>“Senator No”</vt:lpstr>
      <vt:lpstr>A Balance of Power in Raleigh</vt:lpstr>
      <vt:lpstr>Changing Patterns of Representation</vt:lpstr>
      <vt:lpstr>Section 2: The First Truly Urban Places Develop</vt:lpstr>
      <vt:lpstr>Section 2: The First Truly Urban Places Develop</vt:lpstr>
      <vt:lpstr>Introduction</vt:lpstr>
      <vt:lpstr>Metropolitan Areas in the State</vt:lpstr>
      <vt:lpstr>Effects on Small Towns</vt:lpstr>
      <vt:lpstr>Section 3: New Technologies Alter the Industrial Economy</vt:lpstr>
      <vt:lpstr>Section 3: New Technologies Alter the Industrial Economy</vt:lpstr>
      <vt:lpstr>Introduction</vt:lpstr>
      <vt:lpstr>Stop Signs Along Tobacco Road </vt:lpstr>
      <vt:lpstr>Transitions in Textiles and Furniture</vt:lpstr>
      <vt:lpstr>New Types of Products and Services</vt:lpstr>
      <vt:lpstr>The Rise of Interstate Banking</vt:lpstr>
      <vt:lpstr>The Business of NASCAR</vt:lpstr>
      <vt:lpstr>Section 4: North Carolina Acts to Preserve Its Resources</vt:lpstr>
      <vt:lpstr>Section 4: North Carolina Acts to Preserve Its Resources</vt:lpstr>
      <vt:lpstr>Introduction</vt:lpstr>
      <vt:lpstr>Tourism and Attractions</vt:lpstr>
      <vt:lpstr>Historic Preservation and Cultural Renewal </vt:lpstr>
      <vt:lpstr>Environmental Concerns</vt:lpstr>
      <vt:lpstr>The Impact of Recent Hurricanes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10</cp:revision>
  <dcterms:modified xsi:type="dcterms:W3CDTF">2017-03-26T00:54:23Z</dcterms:modified>
</cp:coreProperties>
</file>