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92" d="100"/>
          <a:sy n="92" d="100"/>
        </p:scale>
        <p:origin x="-157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5163909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4" name="Shape 14"/>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457200" algn="ctr">
              <a:lnSpc>
                <a:spcPct val="100000"/>
              </a:lnSpc>
              <a:buSzTx/>
              <a:buFontTx/>
              <a:buNone/>
              <a:defRPr>
                <a:solidFill>
                  <a:srgbClr val="FFFFFF"/>
                </a:solidFill>
              </a:defRPr>
            </a:lvl2pPr>
            <a:lvl3pPr marL="0" indent="914400" algn="ctr">
              <a:lnSpc>
                <a:spcPct val="100000"/>
              </a:lnSpc>
              <a:buSzTx/>
              <a:buFontTx/>
              <a:buNone/>
              <a:defRPr>
                <a:solidFill>
                  <a:srgbClr val="FFFFFF"/>
                </a:solidFill>
              </a:defRPr>
            </a:lvl3pPr>
            <a:lvl4pPr marL="0" indent="1371600" algn="ctr">
              <a:lnSpc>
                <a:spcPct val="100000"/>
              </a:lnSpc>
              <a:buSzTx/>
              <a:buFontTx/>
              <a:buNone/>
              <a:defRPr>
                <a:solidFill>
                  <a:srgbClr val="FFFFFF"/>
                </a:solidFill>
              </a:defRPr>
            </a:lvl4pPr>
            <a:lvl5pPr marL="0" indent="182880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8679100" y="6528117"/>
            <a:ext cx="312500" cy="29464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Title Text</a:t>
            </a:r>
          </a:p>
        </p:txBody>
      </p:sp>
      <p:sp>
        <p:nvSpPr>
          <p:cNvPr id="23" name="Shape 2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 name="Shape 31"/>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9" indent="-320039">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3" name="Shape 33"/>
          <p:cNvSpPr>
            <a:spLocks noGrp="1"/>
          </p:cNvSpPr>
          <p:nvPr>
            <p:ph type="title"/>
          </p:nvPr>
        </p:nvSpPr>
        <p:spPr>
          <a:prstGeom prst="rect">
            <a:avLst/>
          </a:prstGeom>
        </p:spPr>
        <p:txBody>
          <a:bodyPr/>
          <a:lstStyle/>
          <a:p>
            <a: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457200">
              <a:lnSpc>
                <a:spcPct val="100000"/>
              </a:lnSpc>
              <a:spcBef>
                <a:spcPts val="500"/>
              </a:spcBef>
              <a:buSzTx/>
              <a:buFontTx/>
              <a:buNone/>
              <a:defRPr sz="2400" b="1"/>
            </a:lvl2pPr>
            <a:lvl3pPr marL="0" indent="914400">
              <a:lnSpc>
                <a:spcPct val="100000"/>
              </a:lnSpc>
              <a:spcBef>
                <a:spcPts val="500"/>
              </a:spcBef>
              <a:buSzTx/>
              <a:buFontTx/>
              <a:buNone/>
              <a:defRPr sz="2400" b="1"/>
            </a:lvl3pPr>
            <a:lvl4pPr marL="0" indent="1371600">
              <a:lnSpc>
                <a:spcPct val="100000"/>
              </a:lnSpc>
              <a:spcBef>
                <a:spcPts val="500"/>
              </a:spcBef>
              <a:buSzTx/>
              <a:buFontTx/>
              <a:buNone/>
              <a:defRPr sz="2400" b="1"/>
            </a:lvl4pPr>
            <a:lvl5pPr marL="0" indent="182880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body" sz="quarter" idx="13"/>
          </p:nvPr>
        </p:nvSpPr>
        <p:spPr>
          <a:xfrm>
            <a:off x="4645025" y="1535112"/>
            <a:ext cx="4041775" cy="639763"/>
          </a:xfrm>
          <a:prstGeom prst="rect">
            <a:avLst/>
          </a:prstGeom>
        </p:spPr>
        <p:txBody>
          <a:bodyPr anchor="b"/>
          <a:lstStyle/>
          <a:p>
            <a:pPr marL="0" indent="0">
              <a:lnSpc>
                <a:spcPct val="100000"/>
              </a:lnSpc>
              <a:spcBef>
                <a:spcPts val="500"/>
              </a:spcBef>
              <a:buSzTx/>
              <a:buFontTx/>
              <a:buNone/>
              <a:defRPr sz="2400" b="1"/>
            </a:pPr>
            <a:endParaRP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3" name="image1.jpg"/>
          <p:cNvPicPr>
            <a:picLocks noChangeAspect="1"/>
          </p:cNvPicPr>
          <p:nvPr/>
        </p:nvPicPr>
        <p:blipFill>
          <a:blip r:embed="rId7">
            <a:extLst/>
          </a:blip>
          <a:stretch>
            <a:fillRect/>
          </a:stretch>
        </p:blipFill>
        <p:spPr>
          <a:xfrm rot="21039461">
            <a:off x="181366" y="6293596"/>
            <a:ext cx="609601" cy="406674"/>
          </a:xfrm>
          <a:prstGeom prst="rect">
            <a:avLst/>
          </a:prstGeom>
          <a:ln w="12700">
            <a:miter lim="400000"/>
          </a:ln>
        </p:spPr>
      </p:pic>
      <p:sp>
        <p:nvSpPr>
          <p:cNvPr id="4" name="Shape 4"/>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5" name="Shape 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526700" y="6528117"/>
            <a:ext cx="312500" cy="294641"/>
          </a:xfrm>
          <a:prstGeom prst="rect">
            <a:avLst/>
          </a:prstGeom>
          <a:ln w="12700">
            <a:miter lim="400000"/>
          </a:ln>
        </p:spPr>
        <p:txBody>
          <a:bodyPr wrap="none" lIns="45719" rIns="45719" anchor="ctr">
            <a:spAutoFit/>
          </a:bodyPr>
          <a:lstStyle>
            <a:lvl1pPr algn="r">
              <a:defRPr sz="1400" b="1">
                <a:solidFill>
                  <a:srgbClr val="FFFFFF"/>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xmlns:p14="http://schemas.microsoft.com/office/powerpoint/2010/mai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9.xml"/><Relationship Id="rId5" Type="http://schemas.openxmlformats.org/officeDocument/2006/relationships/slide" Target="slide20.xml"/><Relationship Id="rId6" Type="http://schemas.openxmlformats.org/officeDocument/2006/relationships/slide" Target="slide27.xml"/><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 Id="rId3"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 name="Shape 59"/>
          <p:cNvSpPr/>
          <p:nvPr/>
        </p:nvSpPr>
        <p:spPr>
          <a:xfrm>
            <a:off x="0" y="4955013"/>
            <a:ext cx="9141246" cy="1501141"/>
          </a:xfrm>
          <a:prstGeom prst="rect">
            <a:avLst/>
          </a:prstGeom>
          <a:solidFill>
            <a:srgbClr val="DCE6F2">
              <a:alpha val="18000"/>
            </a:srgbClr>
          </a:solidFill>
          <a:ln w="12700">
            <a:miter lim="400000"/>
          </a:ln>
          <a:extLst>
            <a:ext uri="{C572A759-6A51-4108-AA02-DFA0A04FC94B}">
              <ma14:wrappingTextBoxFlag xmlns:ma14="http://schemas.microsoft.com/office/mac/drawingml/2011/main" val="1"/>
            </a:ext>
          </a:extLst>
        </p:spPr>
        <p:txBody>
          <a:bodyPr lIns="45719" rIns="45719">
            <a:spAutoFit/>
          </a:bodyPr>
          <a:lstStyle/>
          <a:p>
            <a:pPr algn="r">
              <a:defRPr sz="3200">
                <a:solidFill>
                  <a:srgbClr val="FFFFFF"/>
                </a:solidFill>
                <a:effectLst>
                  <a:outerShdw blurRad="38100" dist="19050" dir="2700000" rotWithShape="0">
                    <a:srgbClr val="000000">
                      <a:alpha val="40000"/>
                    </a:srgbClr>
                  </a:outerShdw>
                </a:effectLst>
              </a:defRPr>
            </a:pPr>
            <a:r>
              <a:t>Chapter 13:</a:t>
            </a:r>
          </a:p>
          <a:p>
            <a:pPr algn="r">
              <a:defRPr sz="3200">
                <a:solidFill>
                  <a:srgbClr val="FFFFFF"/>
                </a:solidFill>
                <a:effectLst>
                  <a:outerShdw blurRad="38100" dist="19050" dir="2700000" rotWithShape="0">
                    <a:srgbClr val="000000">
                      <a:alpha val="40000"/>
                    </a:srgbClr>
                  </a:outerShdw>
                </a:effectLst>
              </a:defRPr>
            </a:pPr>
            <a:r>
              <a:t>World War II and Cold War</a:t>
            </a:r>
          </a:p>
          <a:p>
            <a:pPr algn="r">
              <a:defRPr sz="3200">
                <a:solidFill>
                  <a:srgbClr val="FFFFFF"/>
                </a:solidFill>
                <a:effectLst>
                  <a:outerShdw blurRad="38100" dist="19050" dir="2700000" rotWithShape="0">
                    <a:srgbClr val="000000">
                      <a:alpha val="40000"/>
                    </a:srgbClr>
                  </a:outerShdw>
                </a:effectLst>
              </a:defRPr>
            </a:pPr>
            <a:r>
              <a:t>STUDY PRESENTATION</a:t>
            </a:r>
          </a:p>
        </p:txBody>
      </p:sp>
      <p:sp>
        <p:nvSpPr>
          <p:cNvPr id="60" name="Shape 60"/>
          <p:cNvSpPr/>
          <p:nvPr/>
        </p:nvSpPr>
        <p:spPr>
          <a:xfrm>
            <a:off x="7543800" y="6545790"/>
            <a:ext cx="1600200"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t>© 2017 Clairmont Press</a:t>
            </a:r>
          </a:p>
        </p:txBody>
      </p:sp>
      <p:pic>
        <p:nvPicPr>
          <p:cNvPr id="62" name="image3.png"/>
          <p:cNvPicPr>
            <a:picLocks noChangeAspect="1"/>
          </p:cNvPicPr>
          <p:nvPr/>
        </p:nvPicPr>
        <p:blipFill>
          <a:blip r:embed="rId3">
            <a:extLst/>
          </a:blip>
          <a:stretch>
            <a:fillRect/>
          </a:stretch>
        </p:blipFill>
        <p:spPr>
          <a:xfrm rot="387911">
            <a:off x="7018669" y="239607"/>
            <a:ext cx="1638950" cy="1592897"/>
          </a:xfrm>
          <a:prstGeom prst="rect">
            <a:avLst/>
          </a:prstGeom>
          <a:ln w="12700">
            <a:miter lim="400000"/>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934199" cy="1768571"/>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xfrm>
            <a:off x="457200" y="0"/>
            <a:ext cx="8229600" cy="1143000"/>
          </a:xfrm>
          <a:prstGeom prst="rect">
            <a:avLst/>
          </a:prstGeom>
        </p:spPr>
        <p:txBody>
          <a:bodyPr>
            <a:normAutofit fontScale="90000"/>
          </a:bodyPr>
          <a:lstStyle>
            <a:lvl1pPr defTabSz="832104">
              <a:defRPr sz="3549">
                <a:effectLst>
                  <a:outerShdw blurRad="34671" dist="34671" dir="2700000" rotWithShape="0">
                    <a:srgbClr val="000000">
                      <a:alpha val="43137"/>
                    </a:srgbClr>
                  </a:outerShdw>
                </a:effectLst>
              </a:defRPr>
            </a:lvl1pPr>
          </a:lstStyle>
          <a:p>
            <a:r>
              <a:t>Section 2: Postwar Prosperity Spreads Across the State</a:t>
            </a:r>
          </a:p>
        </p:txBody>
      </p:sp>
      <p:sp>
        <p:nvSpPr>
          <p:cNvPr id="98" name="Shape 98"/>
          <p:cNvSpPr>
            <a:spLocks noGrp="1"/>
          </p:cNvSpPr>
          <p:nvPr>
            <p:ph type="body" idx="1"/>
          </p:nvPr>
        </p:nvSpPr>
        <p:spPr>
          <a:xfrm>
            <a:off x="457200" y="1601466"/>
            <a:ext cx="8229600" cy="4418334"/>
          </a:xfrm>
          <a:prstGeom prst="rect">
            <a:avLst/>
          </a:prstGeom>
        </p:spPr>
        <p:txBody>
          <a:bodyPr/>
          <a:lstStyle/>
          <a:p>
            <a:r>
              <a:rPr dirty="0"/>
              <a:t>What terms do I need to know? </a:t>
            </a:r>
          </a:p>
          <a:p>
            <a:pPr marL="742950" lvl="1" indent="-285750">
              <a:lnSpc>
                <a:spcPct val="100000"/>
              </a:lnSpc>
              <a:spcBef>
                <a:spcPts val="600"/>
              </a:spcBef>
              <a:buFont typeface="Arial"/>
              <a:defRPr sz="2800"/>
            </a:pPr>
            <a:r>
              <a:rPr dirty="0"/>
              <a:t>service industry</a:t>
            </a:r>
          </a:p>
          <a:p>
            <a:pPr marL="742950" lvl="1" indent="-285750">
              <a:lnSpc>
                <a:spcPct val="100000"/>
              </a:lnSpc>
              <a:spcBef>
                <a:spcPts val="600"/>
              </a:spcBef>
              <a:buFont typeface="Arial"/>
              <a:defRPr sz="2800"/>
            </a:pPr>
            <a:r>
              <a:rPr dirty="0"/>
              <a:t>shopping center</a:t>
            </a:r>
          </a:p>
          <a:p>
            <a:pPr marL="742950" lvl="1" indent="-285750">
              <a:lnSpc>
                <a:spcPct val="100000"/>
              </a:lnSpc>
              <a:spcBef>
                <a:spcPts val="600"/>
              </a:spcBef>
              <a:buFont typeface="Arial"/>
              <a:defRPr sz="2800"/>
            </a:pPr>
            <a:r>
              <a:rPr dirty="0"/>
              <a:t>Cold War</a:t>
            </a:r>
          </a:p>
        </p:txBody>
      </p:sp>
      <p:sp>
        <p:nvSpPr>
          <p:cNvPr id="99" name="Shape 99"/>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98">
                                            <p:bg/>
                                          </p:spTgt>
                                        </p:tgtEl>
                                        <p:attrNameLst>
                                          <p:attrName>style.visibility</p:attrName>
                                        </p:attrNameLst>
                                      </p:cBhvr>
                                      <p:to>
                                        <p:strVal val="visible"/>
                                      </p:to>
                                    </p:set>
                                    <p:anim calcmode="lin" valueType="num">
                                      <p:cBhvr>
                                        <p:cTn id="7" dur="500" fill="hold"/>
                                        <p:tgtEl>
                                          <p:spTgt spid="98">
                                            <p:bg/>
                                          </p:spTgt>
                                        </p:tgtEl>
                                        <p:attrNameLst>
                                          <p:attrName>ppt_x</p:attrName>
                                        </p:attrNameLst>
                                      </p:cBhvr>
                                      <p:tavLst>
                                        <p:tav tm="0">
                                          <p:val>
                                            <p:strVal val="0-#ppt_w/2"/>
                                          </p:val>
                                        </p:tav>
                                        <p:tav tm="100000">
                                          <p:val>
                                            <p:strVal val="#ppt_x"/>
                                          </p:val>
                                        </p:tav>
                                      </p:tavLst>
                                    </p:anim>
                                    <p:anim calcmode="lin" valueType="num">
                                      <p:cBhvr>
                                        <p:cTn id="8" dur="500" fill="hold"/>
                                        <p:tgtEl>
                                          <p:spTgt spid="98">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98">
                                            <p:txEl>
                                              <p:pRg st="0" end="0"/>
                                            </p:txEl>
                                          </p:spTgt>
                                        </p:tgtEl>
                                        <p:attrNameLst>
                                          <p:attrName>style.visibility</p:attrName>
                                        </p:attrNameLst>
                                      </p:cBhvr>
                                      <p:to>
                                        <p:strVal val="visible"/>
                                      </p:to>
                                    </p:set>
                                    <p:anim calcmode="lin" valueType="num">
                                      <p:cBhvr>
                                        <p:cTn id="11" dur="500" fill="hold"/>
                                        <p:tgtEl>
                                          <p:spTgt spid="98">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9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98">
                                            <p:txEl>
                                              <p:pRg st="1" end="1"/>
                                            </p:txEl>
                                          </p:spTgt>
                                        </p:tgtEl>
                                        <p:attrNameLst>
                                          <p:attrName>style.visibility</p:attrName>
                                        </p:attrNameLst>
                                      </p:cBhvr>
                                      <p:to>
                                        <p:strVal val="visible"/>
                                      </p:to>
                                    </p:set>
                                    <p:anim calcmode="lin" valueType="num">
                                      <p:cBhvr>
                                        <p:cTn id="15" dur="500" fill="hold"/>
                                        <p:tgtEl>
                                          <p:spTgt spid="98">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98">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98">
                                            <p:txEl>
                                              <p:pRg st="2" end="2"/>
                                            </p:txEl>
                                          </p:spTgt>
                                        </p:tgtEl>
                                        <p:attrNameLst>
                                          <p:attrName>style.visibility</p:attrName>
                                        </p:attrNameLst>
                                      </p:cBhvr>
                                      <p:to>
                                        <p:strVal val="visible"/>
                                      </p:to>
                                    </p:set>
                                    <p:anim calcmode="lin" valueType="num">
                                      <p:cBhvr>
                                        <p:cTn id="19" dur="500" fill="hold"/>
                                        <p:tgtEl>
                                          <p:spTgt spid="98">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98">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98">
                                            <p:txEl>
                                              <p:pRg st="3" end="3"/>
                                            </p:txEl>
                                          </p:spTgt>
                                        </p:tgtEl>
                                        <p:attrNameLst>
                                          <p:attrName>style.visibility</p:attrName>
                                        </p:attrNameLst>
                                      </p:cBhvr>
                                      <p:to>
                                        <p:strVal val="visible"/>
                                      </p:to>
                                    </p:set>
                                    <p:anim calcmode="lin" valueType="num">
                                      <p:cBhvr>
                                        <p:cTn id="23" dur="500" fill="hold"/>
                                        <p:tgtEl>
                                          <p:spTgt spid="98">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9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xfrm>
            <a:off x="457200" y="26130"/>
            <a:ext cx="8229600" cy="1143001"/>
          </a:xfrm>
          <a:prstGeom prst="rect">
            <a:avLst/>
          </a:prstGeom>
        </p:spPr>
        <p:txBody>
          <a:bodyPr/>
          <a:lstStyle/>
          <a:p>
            <a:r>
              <a:t>Introduction</a:t>
            </a:r>
          </a:p>
        </p:txBody>
      </p:sp>
      <p:sp>
        <p:nvSpPr>
          <p:cNvPr id="102" name="Shape 102"/>
          <p:cNvSpPr>
            <a:spLocks noGrp="1"/>
          </p:cNvSpPr>
          <p:nvPr>
            <p:ph type="body" idx="1"/>
          </p:nvPr>
        </p:nvSpPr>
        <p:spPr>
          <a:xfrm>
            <a:off x="457200" y="1169131"/>
            <a:ext cx="8229600" cy="5358985"/>
          </a:xfrm>
          <a:prstGeom prst="rect">
            <a:avLst/>
          </a:prstGeom>
        </p:spPr>
        <p:txBody>
          <a:bodyPr>
            <a:normAutofit/>
          </a:bodyPr>
          <a:lstStyle/>
          <a:p>
            <a:r>
              <a:rPr sz="3600" dirty="0"/>
              <a:t>In 1949, a rural family in North Carolina became the millionth rural family to have a telephone installed since the end of </a:t>
            </a:r>
            <a:r>
              <a:rPr sz="3600" dirty="0" smtClean="0"/>
              <a:t>WWII</a:t>
            </a:r>
            <a:r>
              <a:rPr lang="en-US" sz="3600" dirty="0" smtClean="0"/>
              <a:t>.</a:t>
            </a:r>
            <a:endParaRPr sz="3600" dirty="0"/>
          </a:p>
          <a:p>
            <a:r>
              <a:rPr sz="3600" dirty="0"/>
              <a:t>Almost half of the state’s rural roads were now </a:t>
            </a:r>
            <a:r>
              <a:rPr sz="3600" dirty="0" smtClean="0"/>
              <a:t>paved</a:t>
            </a:r>
            <a:r>
              <a:rPr lang="en-US" sz="3600" dirty="0" smtClean="0"/>
              <a:t>.</a:t>
            </a:r>
            <a:endParaRPr sz="3600" dirty="0"/>
          </a:p>
          <a:p>
            <a:r>
              <a:rPr sz="3600" dirty="0"/>
              <a:t>The Duke Power Company gained 144,000 new rural customers in the 5 years after the </a:t>
            </a:r>
            <a:r>
              <a:rPr sz="3600" dirty="0" smtClean="0"/>
              <a:t>war</a:t>
            </a:r>
            <a:r>
              <a:rPr lang="en-US" sz="3600" dirty="0" smtClean="0"/>
              <a:t>.</a:t>
            </a:r>
            <a:endParaRPr sz="3600" dirty="0"/>
          </a:p>
        </p:txBody>
      </p:sp>
      <p:sp>
        <p:nvSpPr>
          <p:cNvPr id="103" name="Shape 103"/>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02">
                                            <p:bg/>
                                          </p:spTgt>
                                        </p:tgtEl>
                                        <p:attrNameLst>
                                          <p:attrName>style.visibility</p:attrName>
                                        </p:attrNameLst>
                                      </p:cBhvr>
                                      <p:to>
                                        <p:strVal val="visible"/>
                                      </p:to>
                                    </p:set>
                                    <p:anim calcmode="lin" valueType="num">
                                      <p:cBhvr>
                                        <p:cTn id="7" dur="500" fill="hold"/>
                                        <p:tgtEl>
                                          <p:spTgt spid="102">
                                            <p:bg/>
                                          </p:spTgt>
                                        </p:tgtEl>
                                        <p:attrNameLst>
                                          <p:attrName>ppt_x</p:attrName>
                                        </p:attrNameLst>
                                      </p:cBhvr>
                                      <p:tavLst>
                                        <p:tav tm="0">
                                          <p:val>
                                            <p:strVal val="0-#ppt_w/2"/>
                                          </p:val>
                                        </p:tav>
                                        <p:tav tm="100000">
                                          <p:val>
                                            <p:strVal val="#ppt_x"/>
                                          </p:val>
                                        </p:tav>
                                      </p:tavLst>
                                    </p:anim>
                                    <p:anim calcmode="lin" valueType="num">
                                      <p:cBhvr>
                                        <p:cTn id="8" dur="500" fill="hold"/>
                                        <p:tgtEl>
                                          <p:spTgt spid="102">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02">
                                            <p:txEl>
                                              <p:pRg st="0" end="0"/>
                                            </p:txEl>
                                          </p:spTgt>
                                        </p:tgtEl>
                                        <p:attrNameLst>
                                          <p:attrName>style.visibility</p:attrName>
                                        </p:attrNameLst>
                                      </p:cBhvr>
                                      <p:to>
                                        <p:strVal val="visible"/>
                                      </p:to>
                                    </p:set>
                                    <p:anim calcmode="lin" valueType="num">
                                      <p:cBhvr>
                                        <p:cTn id="11" dur="500" fill="hold"/>
                                        <p:tgtEl>
                                          <p:spTgt spid="10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0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02">
                                            <p:txEl>
                                              <p:pRg st="1" end="1"/>
                                            </p:txEl>
                                          </p:spTgt>
                                        </p:tgtEl>
                                        <p:attrNameLst>
                                          <p:attrName>style.visibility</p:attrName>
                                        </p:attrNameLst>
                                      </p:cBhvr>
                                      <p:to>
                                        <p:strVal val="visible"/>
                                      </p:to>
                                    </p:set>
                                    <p:anim calcmode="lin" valueType="num">
                                      <p:cBhvr>
                                        <p:cTn id="16" dur="500" fill="hold"/>
                                        <p:tgtEl>
                                          <p:spTgt spid="102">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02">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02">
                                            <p:txEl>
                                              <p:pRg st="2" end="2"/>
                                            </p:txEl>
                                          </p:spTgt>
                                        </p:tgtEl>
                                        <p:attrNameLst>
                                          <p:attrName>style.visibility</p:attrName>
                                        </p:attrNameLst>
                                      </p:cBhvr>
                                      <p:to>
                                        <p:strVal val="visible"/>
                                      </p:to>
                                    </p:set>
                                    <p:anim calcmode="lin" valueType="num">
                                      <p:cBhvr>
                                        <p:cTn id="21" dur="500" fill="hold"/>
                                        <p:tgtEl>
                                          <p:spTgt spid="102">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0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xfrm>
            <a:off x="457200" y="27612"/>
            <a:ext cx="8229600" cy="1143000"/>
          </a:xfrm>
          <a:prstGeom prst="rect">
            <a:avLst/>
          </a:prstGeom>
        </p:spPr>
        <p:txBody>
          <a:bodyPr/>
          <a:lstStyle/>
          <a:p>
            <a:r>
              <a:rPr dirty="0"/>
              <a:t>The Postwar Economy</a:t>
            </a:r>
          </a:p>
        </p:txBody>
      </p:sp>
      <p:sp>
        <p:nvSpPr>
          <p:cNvPr id="106" name="Shape 106"/>
          <p:cNvSpPr>
            <a:spLocks noGrp="1"/>
          </p:cNvSpPr>
          <p:nvPr>
            <p:ph type="body" idx="1"/>
          </p:nvPr>
        </p:nvSpPr>
        <p:spPr>
          <a:xfrm>
            <a:off x="457200" y="1170612"/>
            <a:ext cx="8229600" cy="5357505"/>
          </a:xfrm>
          <a:prstGeom prst="rect">
            <a:avLst/>
          </a:prstGeom>
        </p:spPr>
        <p:txBody>
          <a:bodyPr>
            <a:normAutofit/>
          </a:bodyPr>
          <a:lstStyle/>
          <a:p>
            <a:pPr marL="762000" indent="-762000">
              <a:lnSpc>
                <a:spcPct val="90000"/>
              </a:lnSpc>
              <a:defRPr>
                <a:solidFill>
                  <a:srgbClr val="080808"/>
                </a:solidFill>
              </a:defRPr>
            </a:pPr>
            <a:r>
              <a:rPr sz="3600" dirty="0"/>
              <a:t>North Carolinians made more wooden and upholstered furniture than any other </a:t>
            </a:r>
            <a:r>
              <a:rPr sz="3600" dirty="0" smtClean="0"/>
              <a:t>state</a:t>
            </a:r>
            <a:r>
              <a:rPr lang="en-US" sz="3600" dirty="0" smtClean="0"/>
              <a:t>.</a:t>
            </a:r>
            <a:endParaRPr sz="3600" dirty="0"/>
          </a:p>
          <a:p>
            <a:pPr marL="762000" indent="-762000">
              <a:lnSpc>
                <a:spcPct val="90000"/>
              </a:lnSpc>
              <a:defRPr>
                <a:solidFill>
                  <a:srgbClr val="080808"/>
                </a:solidFill>
              </a:defRPr>
            </a:pPr>
            <a:r>
              <a:rPr sz="3600" dirty="0"/>
              <a:t>The state continued to make more than half the cigarettes produced in the U.S.</a:t>
            </a:r>
          </a:p>
          <a:p>
            <a:pPr marL="762000" indent="-762000">
              <a:lnSpc>
                <a:spcPct val="90000"/>
              </a:lnSpc>
              <a:defRPr>
                <a:solidFill>
                  <a:srgbClr val="080808"/>
                </a:solidFill>
              </a:defRPr>
            </a:pPr>
            <a:r>
              <a:rPr sz="3600" dirty="0"/>
              <a:t>For a few years after the war, the state produced more sweet potatoes and peanuts than any other </a:t>
            </a:r>
            <a:r>
              <a:rPr sz="3600" dirty="0" smtClean="0"/>
              <a:t>state</a:t>
            </a:r>
            <a:r>
              <a:rPr lang="en-US" sz="3600" dirty="0" smtClean="0"/>
              <a:t>.</a:t>
            </a:r>
            <a:endParaRPr sz="3600" dirty="0"/>
          </a:p>
        </p:txBody>
      </p:sp>
      <p:sp>
        <p:nvSpPr>
          <p:cNvPr id="107" name="Shape 107"/>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06">
                                            <p:bg/>
                                          </p:spTgt>
                                        </p:tgtEl>
                                        <p:attrNameLst>
                                          <p:attrName>style.visibility</p:attrName>
                                        </p:attrNameLst>
                                      </p:cBhvr>
                                      <p:to>
                                        <p:strVal val="visible"/>
                                      </p:to>
                                    </p:set>
                                    <p:anim calcmode="lin" valueType="num">
                                      <p:cBhvr>
                                        <p:cTn id="7" dur="500" fill="hold"/>
                                        <p:tgtEl>
                                          <p:spTgt spid="106">
                                            <p:bg/>
                                          </p:spTgt>
                                        </p:tgtEl>
                                        <p:attrNameLst>
                                          <p:attrName>ppt_x</p:attrName>
                                        </p:attrNameLst>
                                      </p:cBhvr>
                                      <p:tavLst>
                                        <p:tav tm="0">
                                          <p:val>
                                            <p:strVal val="0-#ppt_w/2"/>
                                          </p:val>
                                        </p:tav>
                                        <p:tav tm="100000">
                                          <p:val>
                                            <p:strVal val="#ppt_x"/>
                                          </p:val>
                                        </p:tav>
                                      </p:tavLst>
                                    </p:anim>
                                    <p:anim calcmode="lin" valueType="num">
                                      <p:cBhvr>
                                        <p:cTn id="8" dur="500" fill="hold"/>
                                        <p:tgtEl>
                                          <p:spTgt spid="10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06">
                                            <p:txEl>
                                              <p:pRg st="0" end="0"/>
                                            </p:txEl>
                                          </p:spTgt>
                                        </p:tgtEl>
                                        <p:attrNameLst>
                                          <p:attrName>style.visibility</p:attrName>
                                        </p:attrNameLst>
                                      </p:cBhvr>
                                      <p:to>
                                        <p:strVal val="visible"/>
                                      </p:to>
                                    </p:set>
                                    <p:anim calcmode="lin" valueType="num">
                                      <p:cBhvr>
                                        <p:cTn id="11" dur="500" fill="hold"/>
                                        <p:tgtEl>
                                          <p:spTgt spid="106">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0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06">
                                            <p:txEl>
                                              <p:pRg st="1" end="1"/>
                                            </p:txEl>
                                          </p:spTgt>
                                        </p:tgtEl>
                                        <p:attrNameLst>
                                          <p:attrName>style.visibility</p:attrName>
                                        </p:attrNameLst>
                                      </p:cBhvr>
                                      <p:to>
                                        <p:strVal val="visible"/>
                                      </p:to>
                                    </p:set>
                                    <p:anim calcmode="lin" valueType="num">
                                      <p:cBhvr>
                                        <p:cTn id="16" dur="500" fill="hold"/>
                                        <p:tgtEl>
                                          <p:spTgt spid="106">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0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06">
                                            <p:txEl>
                                              <p:pRg st="2" end="2"/>
                                            </p:txEl>
                                          </p:spTgt>
                                        </p:tgtEl>
                                        <p:attrNameLst>
                                          <p:attrName>style.visibility</p:attrName>
                                        </p:attrNameLst>
                                      </p:cBhvr>
                                      <p:to>
                                        <p:strVal val="visible"/>
                                      </p:to>
                                    </p:set>
                                    <p:anim calcmode="lin" valueType="num">
                                      <p:cBhvr>
                                        <p:cTn id="21" dur="500" fill="hold"/>
                                        <p:tgtEl>
                                          <p:spTgt spid="106">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0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457200" y="26130"/>
            <a:ext cx="8229600" cy="1143001"/>
          </a:xfrm>
          <a:prstGeom prst="rect">
            <a:avLst/>
          </a:prstGeom>
        </p:spPr>
        <p:txBody>
          <a:bodyPr/>
          <a:lstStyle/>
          <a:p>
            <a:r>
              <a:t>The “Big Three”</a:t>
            </a:r>
          </a:p>
        </p:txBody>
      </p:sp>
      <p:sp>
        <p:nvSpPr>
          <p:cNvPr id="110" name="Shape 110"/>
          <p:cNvSpPr>
            <a:spLocks noGrp="1"/>
          </p:cNvSpPr>
          <p:nvPr>
            <p:ph type="body" idx="1"/>
          </p:nvPr>
        </p:nvSpPr>
        <p:spPr>
          <a:xfrm>
            <a:off x="457200" y="1169131"/>
            <a:ext cx="8229600" cy="5358985"/>
          </a:xfrm>
          <a:prstGeom prst="rect">
            <a:avLst/>
          </a:prstGeom>
        </p:spPr>
        <p:txBody>
          <a:bodyPr>
            <a:normAutofit/>
          </a:bodyPr>
          <a:lstStyle/>
          <a:p>
            <a:pPr marL="705825" indent="-705825" defTabSz="850391">
              <a:defRPr sz="2976"/>
            </a:pPr>
            <a:r>
              <a:rPr sz="3000" dirty="0"/>
              <a:t>Most factory workers had jobs in one of the big </a:t>
            </a:r>
            <a:r>
              <a:rPr sz="3000" dirty="0" smtClean="0"/>
              <a:t>three</a:t>
            </a:r>
            <a:r>
              <a:rPr lang="en-US" sz="3000" dirty="0" smtClean="0"/>
              <a:t>: </a:t>
            </a:r>
            <a:r>
              <a:rPr sz="3000" dirty="0" smtClean="0"/>
              <a:t>tobacco</a:t>
            </a:r>
            <a:r>
              <a:rPr sz="3000" dirty="0"/>
              <a:t>, textiles, and </a:t>
            </a:r>
            <a:r>
              <a:rPr sz="3000" dirty="0" smtClean="0"/>
              <a:t>furniture</a:t>
            </a:r>
            <a:r>
              <a:rPr lang="en-US" sz="3000" dirty="0" smtClean="0"/>
              <a:t>.</a:t>
            </a:r>
            <a:endParaRPr sz="3000" dirty="0"/>
          </a:p>
          <a:p>
            <a:pPr marL="705825" indent="-705825" defTabSz="850391">
              <a:defRPr sz="2976"/>
            </a:pPr>
            <a:r>
              <a:rPr sz="3000" dirty="0"/>
              <a:t>The biggest moneymaker continued to be in tobacco </a:t>
            </a:r>
            <a:r>
              <a:rPr sz="3000" dirty="0" smtClean="0"/>
              <a:t>manufacturing</a:t>
            </a:r>
            <a:r>
              <a:rPr lang="en-US" sz="3000" dirty="0" smtClean="0"/>
              <a:t>.</a:t>
            </a:r>
          </a:p>
          <a:p>
            <a:pPr marL="1166074" lvl="2" indent="-705825" defTabSz="850391">
              <a:defRPr sz="2976"/>
            </a:pPr>
            <a:r>
              <a:rPr sz="3000" dirty="0" smtClean="0"/>
              <a:t>The </a:t>
            </a:r>
            <a:r>
              <a:rPr sz="3000" dirty="0"/>
              <a:t>federal government began to </a:t>
            </a:r>
            <a:r>
              <a:rPr sz="3000" dirty="0" smtClean="0"/>
              <a:t>war</a:t>
            </a:r>
            <a:r>
              <a:rPr lang="en-US" sz="3000" dirty="0" smtClean="0"/>
              <a:t>n</a:t>
            </a:r>
            <a:r>
              <a:rPr sz="3000" dirty="0" smtClean="0"/>
              <a:t> </a:t>
            </a:r>
            <a:r>
              <a:rPr sz="3000" dirty="0"/>
              <a:t>of health risks related to smoking, and filter-tipped cigarettes were </a:t>
            </a:r>
            <a:r>
              <a:rPr sz="3000" dirty="0" smtClean="0"/>
              <a:t>introduced</a:t>
            </a:r>
            <a:r>
              <a:rPr lang="en-US" sz="3000" dirty="0" smtClean="0"/>
              <a:t>.</a:t>
            </a:r>
            <a:endParaRPr sz="3000" dirty="0"/>
          </a:p>
          <a:p>
            <a:pPr marL="705825" indent="-705825" defTabSz="850391">
              <a:defRPr sz="2976"/>
            </a:pPr>
            <a:r>
              <a:rPr sz="3000" dirty="0"/>
              <a:t>Burlington Mills and Cannon Mills remained the largest textile </a:t>
            </a:r>
            <a:r>
              <a:rPr sz="3000" dirty="0" smtClean="0"/>
              <a:t>manufacturers</a:t>
            </a:r>
            <a:r>
              <a:rPr lang="en-US" sz="3000" dirty="0" smtClean="0"/>
              <a:t>.</a:t>
            </a:r>
            <a:endParaRPr sz="3000" dirty="0"/>
          </a:p>
          <a:p>
            <a:pPr marL="705825" indent="-705825" defTabSz="850391">
              <a:defRPr sz="2976"/>
            </a:pPr>
            <a:r>
              <a:rPr sz="3000" dirty="0"/>
              <a:t>More than half the western counties had a furniture factory after the </a:t>
            </a:r>
            <a:r>
              <a:rPr sz="3000" dirty="0" smtClean="0"/>
              <a:t>war</a:t>
            </a:r>
            <a:r>
              <a:rPr lang="en-US" sz="3000" dirty="0" smtClean="0"/>
              <a:t>.</a:t>
            </a:r>
            <a:endParaRPr sz="3000" dirty="0"/>
          </a:p>
        </p:txBody>
      </p:sp>
      <p:sp>
        <p:nvSpPr>
          <p:cNvPr id="111" name="Shape 11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xfrm>
            <a:off x="457200" y="26130"/>
            <a:ext cx="8229600" cy="1143001"/>
          </a:xfrm>
          <a:prstGeom prst="rect">
            <a:avLst/>
          </a:prstGeom>
        </p:spPr>
        <p:txBody>
          <a:bodyPr/>
          <a:lstStyle/>
          <a:p>
            <a:r>
              <a:t>Attracting New Industry</a:t>
            </a:r>
          </a:p>
        </p:txBody>
      </p:sp>
      <p:sp>
        <p:nvSpPr>
          <p:cNvPr id="114" name="Shape 114"/>
          <p:cNvSpPr>
            <a:spLocks noGrp="1"/>
          </p:cNvSpPr>
          <p:nvPr>
            <p:ph type="body" idx="1"/>
          </p:nvPr>
        </p:nvSpPr>
        <p:spPr>
          <a:xfrm>
            <a:off x="457200" y="1169131"/>
            <a:ext cx="8229600" cy="5358985"/>
          </a:xfrm>
          <a:prstGeom prst="rect">
            <a:avLst/>
          </a:prstGeom>
        </p:spPr>
        <p:txBody>
          <a:bodyPr>
            <a:normAutofit/>
          </a:bodyPr>
          <a:lstStyle/>
          <a:p>
            <a:pPr marL="698235" indent="-698235" defTabSz="841247">
              <a:defRPr sz="2944"/>
            </a:pPr>
            <a:r>
              <a:rPr sz="3150" dirty="0"/>
              <a:t>The state’s population increased after the war, so state leaders worked to recruit northern companies to the state to provide the needed </a:t>
            </a:r>
            <a:r>
              <a:rPr sz="3150" dirty="0" smtClean="0"/>
              <a:t>jobs</a:t>
            </a:r>
            <a:r>
              <a:rPr lang="en-US" sz="3150" dirty="0" smtClean="0"/>
              <a:t>.</a:t>
            </a:r>
            <a:endParaRPr sz="3150" dirty="0"/>
          </a:p>
          <a:p>
            <a:pPr marL="698235" indent="-698235" defTabSz="841247">
              <a:defRPr sz="2944"/>
            </a:pPr>
            <a:r>
              <a:rPr sz="3150" dirty="0"/>
              <a:t>The migration of northern companies helped the eastern part of the state by diversifying its tobacco-dominated </a:t>
            </a:r>
            <a:r>
              <a:rPr sz="3150" dirty="0" smtClean="0"/>
              <a:t>economy</a:t>
            </a:r>
            <a:r>
              <a:rPr lang="en-US" sz="3150" dirty="0" smtClean="0"/>
              <a:t>.</a:t>
            </a:r>
            <a:endParaRPr sz="3150" dirty="0"/>
          </a:p>
          <a:p>
            <a:pPr marL="698235" indent="-698235" defTabSz="841247">
              <a:defRPr sz="2944"/>
            </a:pPr>
            <a:r>
              <a:rPr sz="3150" dirty="0"/>
              <a:t>Trucking companies made it easier to move goods in and out of the </a:t>
            </a:r>
            <a:r>
              <a:rPr sz="3150" dirty="0" smtClean="0"/>
              <a:t>state</a:t>
            </a:r>
            <a:r>
              <a:rPr lang="en-US" sz="3150" dirty="0" smtClean="0"/>
              <a:t>.</a:t>
            </a:r>
            <a:endParaRPr sz="3150" dirty="0"/>
          </a:p>
          <a:p>
            <a:pPr marL="698235" indent="-698235" defTabSz="841247">
              <a:defRPr sz="2944"/>
            </a:pPr>
            <a:r>
              <a:rPr sz="3150" dirty="0"/>
              <a:t>North Carolina also moved into the </a:t>
            </a:r>
            <a:r>
              <a:rPr sz="3150" b="1" i="1" dirty="0"/>
              <a:t>service industry</a:t>
            </a:r>
            <a:r>
              <a:rPr sz="3150" dirty="0"/>
              <a:t> during this </a:t>
            </a:r>
            <a:r>
              <a:rPr sz="3150" dirty="0" smtClean="0"/>
              <a:t>period</a:t>
            </a:r>
            <a:r>
              <a:rPr lang="en-US" sz="3150" dirty="0" smtClean="0"/>
              <a:t>.</a:t>
            </a:r>
            <a:endParaRPr sz="3150" dirty="0"/>
          </a:p>
        </p:txBody>
      </p:sp>
      <p:sp>
        <p:nvSpPr>
          <p:cNvPr id="115" name="Shape 11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xfrm>
            <a:off x="457200" y="26130"/>
            <a:ext cx="8229600" cy="1143001"/>
          </a:xfrm>
          <a:prstGeom prst="rect">
            <a:avLst/>
          </a:prstGeom>
        </p:spPr>
        <p:txBody>
          <a:bodyPr/>
          <a:lstStyle/>
          <a:p>
            <a:r>
              <a:t>Innovations</a:t>
            </a:r>
          </a:p>
        </p:txBody>
      </p:sp>
      <p:sp>
        <p:nvSpPr>
          <p:cNvPr id="118" name="Shape 118"/>
          <p:cNvSpPr>
            <a:spLocks noGrp="1"/>
          </p:cNvSpPr>
          <p:nvPr>
            <p:ph type="body" idx="1"/>
          </p:nvPr>
        </p:nvSpPr>
        <p:spPr>
          <a:xfrm>
            <a:off x="457200" y="1169131"/>
            <a:ext cx="8229600" cy="5358985"/>
          </a:xfrm>
          <a:prstGeom prst="rect">
            <a:avLst/>
          </a:prstGeom>
        </p:spPr>
        <p:txBody>
          <a:bodyPr>
            <a:noAutofit/>
          </a:bodyPr>
          <a:lstStyle/>
          <a:p>
            <a:pPr marL="690646" indent="-690646" defTabSz="832104">
              <a:spcBef>
                <a:spcPts val="600"/>
              </a:spcBef>
              <a:defRPr sz="2912"/>
            </a:pPr>
            <a:r>
              <a:rPr sz="3220" dirty="0"/>
              <a:t>In 1948, Piedmont Airlines was founded and flew routes to and from major cities across the </a:t>
            </a:r>
            <a:r>
              <a:rPr sz="3220" dirty="0" smtClean="0"/>
              <a:t>state</a:t>
            </a:r>
            <a:r>
              <a:rPr lang="en-US" sz="3220" dirty="0" smtClean="0"/>
              <a:t>.</a:t>
            </a:r>
            <a:endParaRPr sz="3220" dirty="0"/>
          </a:p>
          <a:p>
            <a:pPr marL="690646" indent="-690646" defTabSz="832104">
              <a:spcBef>
                <a:spcPts val="600"/>
              </a:spcBef>
              <a:defRPr sz="2912"/>
            </a:pPr>
            <a:r>
              <a:rPr sz="3220" dirty="0"/>
              <a:t>As flying grew more convenient in the 1960s, Piedmont added connections to Atlanta and New York, encouraging more people to </a:t>
            </a:r>
            <a:r>
              <a:rPr sz="3220" dirty="0" smtClean="0"/>
              <a:t>fly</a:t>
            </a:r>
            <a:r>
              <a:rPr lang="en-US" sz="3220" dirty="0" smtClean="0"/>
              <a:t>.</a:t>
            </a:r>
            <a:endParaRPr sz="3220" dirty="0"/>
          </a:p>
          <a:p>
            <a:pPr marL="690646" indent="-690646" defTabSz="832104">
              <a:spcBef>
                <a:spcPts val="600"/>
              </a:spcBef>
              <a:defRPr sz="2912"/>
            </a:pPr>
            <a:r>
              <a:rPr sz="3220" dirty="0"/>
              <a:t>Research Triangle Park was developed between Raleigh and Durham to take advantage of the facilities of UNC, State, and Duke, to attract large companies like IBM for research and </a:t>
            </a:r>
            <a:r>
              <a:rPr sz="3220" dirty="0" smtClean="0"/>
              <a:t>development</a:t>
            </a:r>
            <a:r>
              <a:rPr lang="en-US" sz="3220" dirty="0" smtClean="0"/>
              <a:t>.</a:t>
            </a:r>
            <a:endParaRPr sz="3220" dirty="0"/>
          </a:p>
        </p:txBody>
      </p:sp>
      <p:sp>
        <p:nvSpPr>
          <p:cNvPr id="119" name="Shape 11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457200" y="26130"/>
            <a:ext cx="8229600" cy="1143001"/>
          </a:xfrm>
          <a:prstGeom prst="rect">
            <a:avLst/>
          </a:prstGeom>
        </p:spPr>
        <p:txBody>
          <a:bodyPr/>
          <a:lstStyle/>
          <a:p>
            <a:r>
              <a:t>Labor Union Failures</a:t>
            </a:r>
          </a:p>
        </p:txBody>
      </p:sp>
      <p:sp>
        <p:nvSpPr>
          <p:cNvPr id="122" name="Shape 122"/>
          <p:cNvSpPr>
            <a:spLocks noGrp="1"/>
          </p:cNvSpPr>
          <p:nvPr>
            <p:ph type="body" idx="1"/>
          </p:nvPr>
        </p:nvSpPr>
        <p:spPr>
          <a:xfrm>
            <a:off x="457200" y="1169131"/>
            <a:ext cx="8229600" cy="5358985"/>
          </a:xfrm>
          <a:prstGeom prst="rect">
            <a:avLst/>
          </a:prstGeom>
        </p:spPr>
        <p:txBody>
          <a:bodyPr>
            <a:normAutofit lnSpcReduction="10000"/>
          </a:bodyPr>
          <a:lstStyle/>
          <a:p>
            <a:pPr marL="743772" indent="-743772" defTabSz="896111">
              <a:defRPr sz="3136"/>
            </a:pPr>
            <a:r>
              <a:rPr sz="3300" dirty="0"/>
              <a:t>Despite growth in industry and industrial training schools, North Carolinians had the lowest wages in the </a:t>
            </a:r>
            <a:r>
              <a:rPr sz="3300" dirty="0" smtClean="0"/>
              <a:t>country</a:t>
            </a:r>
            <a:r>
              <a:rPr lang="en-US" sz="3300" dirty="0" smtClean="0"/>
              <a:t>.</a:t>
            </a:r>
            <a:endParaRPr sz="3300" dirty="0"/>
          </a:p>
          <a:p>
            <a:pPr marL="743772" indent="-743772" defTabSz="896111">
              <a:defRPr sz="3136"/>
            </a:pPr>
            <a:r>
              <a:rPr sz="3300" dirty="0"/>
              <a:t>Unions from the North worked to enlist workers in the state, but workers were suspicious and rising wages kept most from </a:t>
            </a:r>
            <a:r>
              <a:rPr sz="3300" dirty="0" smtClean="0"/>
              <a:t>joining</a:t>
            </a:r>
            <a:r>
              <a:rPr lang="en-US" sz="3300" dirty="0" smtClean="0"/>
              <a:t>.</a:t>
            </a:r>
            <a:endParaRPr sz="3300" dirty="0"/>
          </a:p>
          <a:p>
            <a:pPr marL="743772" indent="-743772" defTabSz="896111">
              <a:defRPr sz="3136"/>
            </a:pPr>
            <a:r>
              <a:rPr sz="3300" dirty="0"/>
              <a:t>North Carolina’s low wage rank was matched by their low unionization </a:t>
            </a:r>
            <a:r>
              <a:rPr sz="3300" dirty="0" smtClean="0"/>
              <a:t>rank</a:t>
            </a:r>
            <a:r>
              <a:rPr lang="en-US" sz="3300" dirty="0" smtClean="0"/>
              <a:t>.</a:t>
            </a:r>
          </a:p>
          <a:p>
            <a:pPr marL="1204021" lvl="2" indent="-743772" defTabSz="896111">
              <a:defRPr sz="3136"/>
            </a:pPr>
            <a:r>
              <a:rPr sz="3300" dirty="0" smtClean="0"/>
              <a:t>Almost </a:t>
            </a:r>
            <a:r>
              <a:rPr sz="3300" dirty="0"/>
              <a:t>half the workers in northern states were in unions during this </a:t>
            </a:r>
            <a:r>
              <a:rPr sz="3300" dirty="0" smtClean="0"/>
              <a:t>time</a:t>
            </a:r>
            <a:r>
              <a:rPr lang="en-US" dirty="0" smtClean="0"/>
              <a:t>.</a:t>
            </a:r>
            <a:endParaRPr dirty="0"/>
          </a:p>
        </p:txBody>
      </p:sp>
      <p:sp>
        <p:nvSpPr>
          <p:cNvPr id="123" name="Shape 12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Tree>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457200" y="26130"/>
            <a:ext cx="8229600" cy="1143001"/>
          </a:xfrm>
          <a:prstGeom prst="rect">
            <a:avLst/>
          </a:prstGeom>
        </p:spPr>
        <p:txBody>
          <a:bodyPr/>
          <a:lstStyle/>
          <a:p>
            <a:r>
              <a:t>Commerce and Trade</a:t>
            </a:r>
          </a:p>
        </p:txBody>
      </p:sp>
      <p:sp>
        <p:nvSpPr>
          <p:cNvPr id="126" name="Shape 126"/>
          <p:cNvSpPr>
            <a:spLocks noGrp="1"/>
          </p:cNvSpPr>
          <p:nvPr>
            <p:ph type="body" idx="1"/>
          </p:nvPr>
        </p:nvSpPr>
        <p:spPr>
          <a:xfrm>
            <a:off x="457200" y="1169131"/>
            <a:ext cx="8229600" cy="5358985"/>
          </a:xfrm>
          <a:prstGeom prst="rect">
            <a:avLst/>
          </a:prstGeom>
        </p:spPr>
        <p:txBody>
          <a:bodyPr>
            <a:normAutofit/>
          </a:bodyPr>
          <a:lstStyle/>
          <a:p>
            <a:pPr marL="667877" indent="-667877" defTabSz="804672">
              <a:spcBef>
                <a:spcPts val="600"/>
              </a:spcBef>
              <a:defRPr sz="2816"/>
            </a:pPr>
            <a:r>
              <a:rPr sz="3000" dirty="0"/>
              <a:t>Downtown areas were at their peak after </a:t>
            </a:r>
            <a:r>
              <a:rPr sz="3000" dirty="0" smtClean="0"/>
              <a:t>WWII</a:t>
            </a:r>
            <a:r>
              <a:rPr lang="en-US" sz="3000" dirty="0" smtClean="0"/>
              <a:t>.</a:t>
            </a:r>
            <a:endParaRPr sz="3000" dirty="0"/>
          </a:p>
          <a:p>
            <a:pPr marL="667877" indent="-667877" defTabSz="804672">
              <a:spcBef>
                <a:spcPts val="600"/>
              </a:spcBef>
              <a:defRPr sz="2816"/>
            </a:pPr>
            <a:r>
              <a:rPr sz="3000" dirty="0"/>
              <a:t>Many stores moved to the edges of town where they could have paved parking lots, creating “supermarkets” focused on </a:t>
            </a:r>
            <a:r>
              <a:rPr sz="3000" dirty="0" smtClean="0"/>
              <a:t>groceries</a:t>
            </a:r>
            <a:r>
              <a:rPr lang="en-US" sz="3000" dirty="0" smtClean="0"/>
              <a:t>.</a:t>
            </a:r>
            <a:endParaRPr sz="3000" dirty="0"/>
          </a:p>
          <a:p>
            <a:pPr marL="667877" indent="-667877" defTabSz="804672">
              <a:spcBef>
                <a:spcPts val="600"/>
              </a:spcBef>
              <a:defRPr sz="2816"/>
            </a:pPr>
            <a:r>
              <a:rPr sz="3000" dirty="0"/>
              <a:t>By the 1950s, </a:t>
            </a:r>
            <a:r>
              <a:rPr sz="3000" b="1" i="1" dirty="0"/>
              <a:t>shopping centers </a:t>
            </a:r>
            <a:r>
              <a:rPr sz="3000" dirty="0"/>
              <a:t>were being built, with multiple </a:t>
            </a:r>
            <a:r>
              <a:rPr sz="3000" dirty="0" smtClean="0"/>
              <a:t>s</a:t>
            </a:r>
            <a:r>
              <a:rPr lang="en-US" sz="3000" dirty="0" smtClean="0"/>
              <a:t>t</a:t>
            </a:r>
            <a:r>
              <a:rPr sz="3000" dirty="0" smtClean="0"/>
              <a:t>ores </a:t>
            </a:r>
            <a:r>
              <a:rPr sz="3000" dirty="0"/>
              <a:t>lined up in one parking </a:t>
            </a:r>
            <a:r>
              <a:rPr sz="3000" dirty="0" smtClean="0"/>
              <a:t>lot</a:t>
            </a:r>
            <a:r>
              <a:rPr lang="en-US" sz="3000" dirty="0" smtClean="0"/>
              <a:t>.</a:t>
            </a:r>
            <a:endParaRPr sz="3000" dirty="0"/>
          </a:p>
          <a:p>
            <a:pPr marL="667877" indent="-667877" defTabSz="804672">
              <a:spcBef>
                <a:spcPts val="600"/>
              </a:spcBef>
              <a:defRPr sz="2816"/>
            </a:pPr>
            <a:r>
              <a:rPr sz="3000" dirty="0"/>
              <a:t>In 1961, the Charlottetown Mall became the first enclosed shopping </a:t>
            </a:r>
            <a:r>
              <a:rPr sz="3000" dirty="0" smtClean="0"/>
              <a:t>center</a:t>
            </a:r>
            <a:r>
              <a:rPr lang="en-US" sz="3000" dirty="0" smtClean="0"/>
              <a:t>.</a:t>
            </a:r>
            <a:endParaRPr sz="3000" dirty="0"/>
          </a:p>
          <a:p>
            <a:pPr marL="667877" indent="-667877" defTabSz="804672">
              <a:spcBef>
                <a:spcPts val="600"/>
              </a:spcBef>
              <a:defRPr sz="2816"/>
            </a:pPr>
            <a:r>
              <a:rPr sz="3000" dirty="0"/>
              <a:t>Banks spread throughout the state and had multiple offices in different </a:t>
            </a:r>
            <a:r>
              <a:rPr sz="3000" dirty="0" smtClean="0"/>
              <a:t>regions</a:t>
            </a:r>
            <a:r>
              <a:rPr lang="en-US" sz="3000" dirty="0" smtClean="0"/>
              <a:t>.</a:t>
            </a:r>
            <a:endParaRPr sz="3000" dirty="0"/>
          </a:p>
        </p:txBody>
      </p:sp>
      <p:sp>
        <p:nvSpPr>
          <p:cNvPr id="127" name="Shape 12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17</a:t>
            </a:fld>
            <a:endParaRPr/>
          </a:p>
        </p:txBody>
      </p:sp>
    </p:spTree>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57200" y="26130"/>
            <a:ext cx="8229600" cy="1143001"/>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The Cold War and the State’s Economy</a:t>
            </a:r>
          </a:p>
        </p:txBody>
      </p:sp>
      <p:sp>
        <p:nvSpPr>
          <p:cNvPr id="130" name="Shape 130"/>
          <p:cNvSpPr>
            <a:spLocks noGrp="1"/>
          </p:cNvSpPr>
          <p:nvPr>
            <p:ph type="body" idx="1"/>
          </p:nvPr>
        </p:nvSpPr>
        <p:spPr>
          <a:xfrm>
            <a:off x="457200" y="1169131"/>
            <a:ext cx="8229600" cy="5358985"/>
          </a:xfrm>
          <a:prstGeom prst="rect">
            <a:avLst/>
          </a:prstGeom>
        </p:spPr>
        <p:txBody>
          <a:bodyPr>
            <a:noAutofit/>
          </a:bodyPr>
          <a:lstStyle/>
          <a:p>
            <a:pPr marL="667877" indent="-667877" defTabSz="804672">
              <a:spcBef>
                <a:spcPts val="600"/>
              </a:spcBef>
              <a:defRPr sz="2816"/>
            </a:pPr>
            <a:r>
              <a:rPr sz="2950" dirty="0"/>
              <a:t>At this time, the U.S. was the richest nation on </a:t>
            </a:r>
            <a:r>
              <a:rPr sz="2950" dirty="0" smtClean="0"/>
              <a:t>earth</a:t>
            </a:r>
            <a:r>
              <a:rPr lang="en-US" sz="2950" dirty="0" smtClean="0"/>
              <a:t>.</a:t>
            </a:r>
            <a:endParaRPr sz="2950" dirty="0"/>
          </a:p>
          <a:p>
            <a:pPr marL="667877" indent="-667877" defTabSz="804672">
              <a:spcBef>
                <a:spcPts val="600"/>
              </a:spcBef>
              <a:defRPr sz="2816"/>
            </a:pPr>
            <a:r>
              <a:rPr sz="2950" dirty="0"/>
              <a:t>To counter the opposition of the Soviet Union, the U.S. kept its military strong after </a:t>
            </a:r>
            <a:r>
              <a:rPr sz="2950" dirty="0" smtClean="0"/>
              <a:t>WWII</a:t>
            </a:r>
            <a:r>
              <a:rPr lang="en-US" sz="2950" dirty="0" smtClean="0"/>
              <a:t>.</a:t>
            </a:r>
          </a:p>
          <a:p>
            <a:pPr marL="1128126" lvl="2" indent="-667877" defTabSz="804672">
              <a:spcBef>
                <a:spcPts val="600"/>
              </a:spcBef>
              <a:defRPr sz="2816"/>
            </a:pPr>
            <a:r>
              <a:rPr sz="2950" dirty="0" smtClean="0"/>
              <a:t>North </a:t>
            </a:r>
            <a:r>
              <a:rPr sz="2950" dirty="0"/>
              <a:t>Carolina became one of the most important training grounds for the </a:t>
            </a:r>
            <a:r>
              <a:rPr sz="2950" b="1" i="1" dirty="0"/>
              <a:t>Cold </a:t>
            </a:r>
            <a:r>
              <a:rPr sz="2950" b="1" i="1" dirty="0" smtClean="0"/>
              <a:t>War</a:t>
            </a:r>
            <a:r>
              <a:rPr lang="en-US" sz="2950" b="1" i="1" dirty="0" smtClean="0"/>
              <a:t>, </a:t>
            </a:r>
            <a:r>
              <a:rPr lang="en-US" sz="2950" dirty="0" smtClean="0"/>
              <a:t>which were </a:t>
            </a:r>
            <a:r>
              <a:rPr sz="2950" dirty="0" smtClean="0"/>
              <a:t>the </a:t>
            </a:r>
            <a:r>
              <a:rPr sz="2950" dirty="0"/>
              <a:t>hostilities between the U.S. and the Soviet Union after </a:t>
            </a:r>
            <a:r>
              <a:rPr sz="2950" dirty="0" smtClean="0"/>
              <a:t>WWII</a:t>
            </a:r>
            <a:r>
              <a:rPr lang="en-US" sz="2950" dirty="0" smtClean="0"/>
              <a:t>.</a:t>
            </a:r>
            <a:endParaRPr sz="2950" dirty="0"/>
          </a:p>
          <a:p>
            <a:pPr marL="667877" indent="-667877" defTabSz="804672">
              <a:spcBef>
                <a:spcPts val="600"/>
              </a:spcBef>
              <a:defRPr sz="2816"/>
            </a:pPr>
            <a:r>
              <a:rPr sz="2950" dirty="0"/>
              <a:t>The growth of military bases continued to create jobs for North Carolinians in the 1960s and helped grow businesses in the regions around the </a:t>
            </a:r>
            <a:r>
              <a:rPr sz="2950" dirty="0" smtClean="0"/>
              <a:t>bases</a:t>
            </a:r>
            <a:r>
              <a:rPr lang="en-US" sz="2950" dirty="0" smtClean="0"/>
              <a:t>.</a:t>
            </a:r>
            <a:endParaRPr sz="2950" dirty="0"/>
          </a:p>
        </p:txBody>
      </p:sp>
      <p:sp>
        <p:nvSpPr>
          <p:cNvPr id="131" name="Shape 13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spTree>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457200" y="12324"/>
            <a:ext cx="8229600" cy="1143001"/>
          </a:xfrm>
          <a:prstGeom prst="rect">
            <a:avLst/>
          </a:prstGeom>
        </p:spPr>
        <p:txBody>
          <a:bodyPr/>
          <a:lstStyle/>
          <a:p>
            <a:r>
              <a:t>Farming after World War II</a:t>
            </a:r>
          </a:p>
        </p:txBody>
      </p:sp>
      <p:sp>
        <p:nvSpPr>
          <p:cNvPr id="134" name="Shape 134"/>
          <p:cNvSpPr>
            <a:spLocks noGrp="1"/>
          </p:cNvSpPr>
          <p:nvPr>
            <p:ph type="body" idx="1"/>
          </p:nvPr>
        </p:nvSpPr>
        <p:spPr>
          <a:xfrm>
            <a:off x="457200" y="1155325"/>
            <a:ext cx="8229600" cy="5372791"/>
          </a:xfrm>
          <a:prstGeom prst="rect">
            <a:avLst/>
          </a:prstGeom>
        </p:spPr>
        <p:txBody>
          <a:bodyPr>
            <a:noAutofit/>
          </a:bodyPr>
          <a:lstStyle/>
          <a:p>
            <a:pPr marL="690646" indent="-690646" defTabSz="832104">
              <a:spcBef>
                <a:spcPts val="600"/>
              </a:spcBef>
              <a:defRPr sz="2912"/>
            </a:pPr>
            <a:r>
              <a:rPr sz="3000" dirty="0"/>
              <a:t>Almost half of the state still farmed in some way, with more citizens farming in North Carolina than any other state besides </a:t>
            </a:r>
            <a:r>
              <a:rPr sz="3000" dirty="0" smtClean="0"/>
              <a:t>Texas</a:t>
            </a:r>
            <a:r>
              <a:rPr lang="en-US" sz="3000" dirty="0" smtClean="0"/>
              <a:t>.</a:t>
            </a:r>
            <a:endParaRPr sz="3000" dirty="0"/>
          </a:p>
          <a:p>
            <a:pPr marL="690646" indent="-690646" defTabSz="832104">
              <a:spcBef>
                <a:spcPts val="600"/>
              </a:spcBef>
              <a:defRPr sz="2912"/>
            </a:pPr>
            <a:r>
              <a:rPr sz="3000" dirty="0"/>
              <a:t>Farms were smaller and incomes were much higher after </a:t>
            </a:r>
            <a:r>
              <a:rPr sz="3000" dirty="0" smtClean="0"/>
              <a:t>WWII</a:t>
            </a:r>
            <a:r>
              <a:rPr lang="en-US" sz="3000" dirty="0" smtClean="0"/>
              <a:t>.</a:t>
            </a:r>
            <a:endParaRPr sz="3000" dirty="0"/>
          </a:p>
          <a:p>
            <a:pPr marL="690646" indent="-690646" defTabSz="832104">
              <a:spcBef>
                <a:spcPts val="600"/>
              </a:spcBef>
              <a:defRPr sz="2912"/>
            </a:pPr>
            <a:r>
              <a:rPr sz="3000" dirty="0"/>
              <a:t>More Mountains families grew burley tobacco to flavor </a:t>
            </a:r>
            <a:r>
              <a:rPr sz="3000" dirty="0" smtClean="0"/>
              <a:t>cigarettes</a:t>
            </a:r>
            <a:r>
              <a:rPr lang="en-US" sz="3000" dirty="0" smtClean="0"/>
              <a:t>.</a:t>
            </a:r>
            <a:endParaRPr sz="3000" dirty="0"/>
          </a:p>
          <a:p>
            <a:pPr marL="690646" indent="-690646" defTabSz="832104">
              <a:spcBef>
                <a:spcPts val="600"/>
              </a:spcBef>
              <a:defRPr sz="2912"/>
            </a:pPr>
            <a:r>
              <a:rPr sz="3000" dirty="0"/>
              <a:t>Cotton production declined as larger farms in Texas and Mississippi produced </a:t>
            </a:r>
            <a:r>
              <a:rPr sz="3000" dirty="0" smtClean="0"/>
              <a:t>more</a:t>
            </a:r>
            <a:r>
              <a:rPr lang="en-US" sz="3000" dirty="0" smtClean="0"/>
              <a:t>.</a:t>
            </a:r>
            <a:endParaRPr sz="3000" dirty="0"/>
          </a:p>
          <a:p>
            <a:pPr marL="690646" indent="-690646" defTabSz="832104">
              <a:spcBef>
                <a:spcPts val="600"/>
              </a:spcBef>
              <a:defRPr sz="2912"/>
            </a:pPr>
            <a:r>
              <a:rPr sz="3000" dirty="0"/>
              <a:t>Many farmers switched to dairying and used mechanical devices to milk their </a:t>
            </a:r>
            <a:r>
              <a:rPr sz="3000" dirty="0" smtClean="0"/>
              <a:t>cows</a:t>
            </a:r>
            <a:r>
              <a:rPr lang="en-US" sz="3000" dirty="0" smtClean="0"/>
              <a:t>.</a:t>
            </a:r>
            <a:endParaRPr sz="3000" dirty="0"/>
          </a:p>
        </p:txBody>
      </p:sp>
      <p:sp>
        <p:nvSpPr>
          <p:cNvPr id="135" name="Shape 13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19</a:t>
            </a:fld>
            <a:endParaRPr/>
          </a:p>
        </p:txBody>
      </p:sp>
      <p:sp>
        <p:nvSpPr>
          <p:cNvPr id="136" name="Shape 136"/>
          <p:cNvSpPr/>
          <p:nvPr/>
        </p:nvSpPr>
        <p:spPr>
          <a:xfrm>
            <a:off x="6449182" y="6018529"/>
            <a:ext cx="2519436"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a:solidFill>
                  <a:srgbClr val="FF0000"/>
                </a:solidFill>
                <a:uFill>
                  <a:solidFill>
                    <a:srgbClr val="FF0000"/>
                  </a:solidFill>
                </a:uFill>
                <a:hlinkClick r:id="rId2" action="ppaction://hlinksldjump"/>
              </a:rPr>
              <a:t>Return to Main Menu</a:t>
            </a: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 name="Shape 64"/>
          <p:cNvSpPr/>
          <p:nvPr/>
        </p:nvSpPr>
        <p:spPr>
          <a:xfrm>
            <a:off x="609600" y="4205416"/>
            <a:ext cx="7829723" cy="1362114"/>
          </a:xfrm>
          <a:prstGeom prst="rect">
            <a:avLst/>
          </a:prstGeom>
          <a:solidFill>
            <a:srgbClr val="10253F">
              <a:alpha val="81961"/>
            </a:srgbClr>
          </a:solidFill>
          <a:ln w="12700">
            <a:miter lim="400000"/>
          </a:ln>
          <a:effectLst>
            <a:outerShdw blurRad="152400" dist="250190" dir="8460000" rotWithShape="0">
              <a:srgbClr val="000000">
                <a:alpha val="28000"/>
              </a:srgbClr>
            </a:outerShdw>
          </a:effectLst>
        </p:spPr>
        <p:txBody>
          <a:bodyPr lIns="45719" rIns="45719" anchor="ctr"/>
          <a:lstStyle/>
          <a:p>
            <a:pPr algn="ctr">
              <a:defRPr>
                <a:solidFill>
                  <a:srgbClr val="FFFFFF"/>
                </a:solidFill>
              </a:defRPr>
            </a:pPr>
            <a:endParaRPr/>
          </a:p>
        </p:txBody>
      </p:sp>
      <p:sp>
        <p:nvSpPr>
          <p:cNvPr id="65" name="Shape 65"/>
          <p:cNvSpPr/>
          <p:nvPr/>
        </p:nvSpPr>
        <p:spPr>
          <a:xfrm>
            <a:off x="720810" y="4256552"/>
            <a:ext cx="7607301" cy="125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b="1">
                <a:solidFill>
                  <a:srgbClr val="FFFFFF"/>
                </a:solidFill>
                <a:effectLst>
                  <a:outerShdw blurRad="38100" dist="38100" dir="2700000" rotWithShape="0">
                    <a:srgbClr val="000000">
                      <a:alpha val="43137"/>
                    </a:srgbClr>
                  </a:outerShdw>
                </a:effectLst>
              </a:defRPr>
            </a:pPr>
            <a:r>
              <a:t>Section 1: </a:t>
            </a:r>
            <a:r>
              <a:rPr u="sng">
                <a:solidFill>
                  <a:srgbClr val="FF0000"/>
                </a:solidFill>
                <a:uFill>
                  <a:solidFill>
                    <a:srgbClr val="FF0000"/>
                  </a:solidFill>
                </a:uFill>
                <a:hlinkClick r:id="rId3" action="ppaction://hlinksldjump"/>
              </a:rPr>
              <a:t>The Politics of Reform and Reaction</a:t>
            </a:r>
            <a:endParaRPr>
              <a:solidFill>
                <a:srgbClr val="DCE6F2"/>
              </a:solidFill>
            </a:endParaRPr>
          </a:p>
          <a:p>
            <a:pPr>
              <a:defRPr sz="2000" b="1">
                <a:solidFill>
                  <a:srgbClr val="FFFFFF"/>
                </a:solidFill>
                <a:effectLst>
                  <a:outerShdw blurRad="38100" dist="38100" dir="2700000" rotWithShape="0">
                    <a:srgbClr val="000000">
                      <a:alpha val="43137"/>
                    </a:srgbClr>
                  </a:outerShdw>
                </a:effectLst>
              </a:defRPr>
            </a:pPr>
            <a:r>
              <a:t>Section 2:</a:t>
            </a:r>
            <a:r>
              <a:rPr>
                <a:solidFill>
                  <a:srgbClr val="DCE6F2"/>
                </a:solidFill>
              </a:rPr>
              <a:t> </a:t>
            </a:r>
            <a:r>
              <a:rPr u="sng">
                <a:solidFill>
                  <a:srgbClr val="FF0000"/>
                </a:solidFill>
                <a:uFill>
                  <a:solidFill>
                    <a:srgbClr val="FF0000"/>
                  </a:solidFill>
                </a:uFill>
                <a:hlinkClick r:id="rId4" action="ppaction://hlinksldjump"/>
              </a:rPr>
              <a:t>Postwar Prosperity Spreads Across the State</a:t>
            </a:r>
            <a:endParaRPr>
              <a:solidFill>
                <a:srgbClr val="DCE6F2"/>
              </a:solidFill>
            </a:endParaRPr>
          </a:p>
          <a:p>
            <a:pPr>
              <a:defRPr sz="2000" b="1">
                <a:solidFill>
                  <a:srgbClr val="FFFFFF"/>
                </a:solidFill>
                <a:effectLst>
                  <a:outerShdw blurRad="38100" dist="38100" dir="2700000" rotWithShape="0">
                    <a:srgbClr val="000000">
                      <a:alpha val="43137"/>
                    </a:srgbClr>
                  </a:outerShdw>
                </a:effectLst>
              </a:defRPr>
            </a:pPr>
            <a:r>
              <a:t>Section 3:</a:t>
            </a:r>
            <a:r>
              <a:rPr>
                <a:solidFill>
                  <a:srgbClr val="F8D506"/>
                </a:solidFill>
              </a:rPr>
              <a:t> </a:t>
            </a:r>
            <a:r>
              <a:rPr u="sng">
                <a:solidFill>
                  <a:srgbClr val="FF0000"/>
                </a:solidFill>
                <a:uFill>
                  <a:solidFill>
                    <a:srgbClr val="FF0000"/>
                  </a:solidFill>
                </a:uFill>
                <a:hlinkClick r:id="rId5" action="ppaction://hlinksldjump"/>
              </a:rPr>
              <a:t>New Choices in Daily Life</a:t>
            </a:r>
          </a:p>
          <a:p>
            <a:pPr>
              <a:defRPr sz="2000" b="1">
                <a:solidFill>
                  <a:srgbClr val="FFFFFF"/>
                </a:solidFill>
                <a:effectLst>
                  <a:outerShdw blurRad="38100" dist="38100" dir="2700000" rotWithShape="0">
                    <a:srgbClr val="000000">
                      <a:alpha val="43137"/>
                    </a:srgbClr>
                  </a:outerShdw>
                </a:effectLst>
              </a:defRPr>
            </a:pPr>
            <a:r>
              <a:t>Section 4: </a:t>
            </a:r>
            <a:r>
              <a:rPr u="sng">
                <a:solidFill>
                  <a:srgbClr val="FF0000"/>
                </a:solidFill>
                <a:uFill>
                  <a:solidFill>
                    <a:srgbClr val="FF0000"/>
                  </a:solidFill>
                </a:uFill>
                <a:hlinkClick r:id="rId6" action="ppaction://hlinksldjump"/>
              </a:rPr>
              <a:t>The Civil Rights Movement Comes to North Carolina</a:t>
            </a:r>
          </a:p>
        </p:txBody>
      </p:sp>
      <p:sp>
        <p:nvSpPr>
          <p:cNvPr id="66" name="Shape 66"/>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0-#ppt_w/2"/>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2" nodeType="afterEffect">
                                  <p:stCondLst>
                                    <p:cond delay="0"/>
                                  </p:stCondLst>
                                  <p:iterate>
                                    <p:tmAbs val="0"/>
                                  </p:iterate>
                                  <p:childTnLst>
                                    <p:set>
                                      <p:cBhvr>
                                        <p:cTn id="11" fill="hold"/>
                                        <p:tgtEl>
                                          <p:spTgt spid="65"/>
                                        </p:tgtEl>
                                        <p:attrNameLst>
                                          <p:attrName>style.visibility</p:attrName>
                                        </p:attrNameLst>
                                      </p:cBhvr>
                                      <p:to>
                                        <p:strVal val="visible"/>
                                      </p:to>
                                    </p:set>
                                    <p:anim calcmode="lin" valueType="num">
                                      <p:cBhvr>
                                        <p:cTn id="12" dur="500" fill="hold"/>
                                        <p:tgtEl>
                                          <p:spTgt spid="65"/>
                                        </p:tgtEl>
                                        <p:attrNameLst>
                                          <p:attrName>ppt_x</p:attrName>
                                        </p:attrNameLst>
                                      </p:cBhvr>
                                      <p:tavLst>
                                        <p:tav tm="0">
                                          <p:val>
                                            <p:strVal val="0-#ppt_w/2"/>
                                          </p:val>
                                        </p:tav>
                                        <p:tav tm="100000">
                                          <p:val>
                                            <p:strVal val="#ppt_x"/>
                                          </p:val>
                                        </p:tav>
                                      </p:tavLst>
                                    </p:anim>
                                    <p:anim calcmode="lin" valueType="num">
                                      <p:cBhvr>
                                        <p:cTn id="13"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1" animBg="1" advAuto="0"/>
      <p:bldP spid="65"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457200" y="0"/>
            <a:ext cx="8229600" cy="1143000"/>
          </a:xfrm>
          <a:prstGeom prst="rect">
            <a:avLst/>
          </a:prstGeom>
        </p:spPr>
        <p:txBody>
          <a:bodyPr/>
          <a:lstStyle>
            <a:lvl1pPr defTabSz="786384">
              <a:defRPr sz="3784">
                <a:effectLst>
                  <a:outerShdw blurRad="32766" dist="32766" dir="2700000" rotWithShape="0">
                    <a:srgbClr val="000000">
                      <a:alpha val="43137"/>
                    </a:srgbClr>
                  </a:outerShdw>
                </a:effectLst>
              </a:defRPr>
            </a:lvl1pPr>
          </a:lstStyle>
          <a:p>
            <a:r>
              <a:t>Section 3: New Choices in Daily Life </a:t>
            </a:r>
          </a:p>
        </p:txBody>
      </p:sp>
      <p:sp>
        <p:nvSpPr>
          <p:cNvPr id="139" name="Shape 139"/>
          <p:cNvSpPr>
            <a:spLocks noGrp="1"/>
          </p:cNvSpPr>
          <p:nvPr>
            <p:ph type="body" idx="1"/>
          </p:nvPr>
        </p:nvSpPr>
        <p:spPr>
          <a:xfrm>
            <a:off x="457200" y="1981200"/>
            <a:ext cx="8229600" cy="4144963"/>
          </a:xfrm>
          <a:prstGeom prst="rect">
            <a:avLst/>
          </a:prstGeom>
        </p:spPr>
        <p:txBody>
          <a:bodyPr/>
          <a:lstStyle>
            <a:lvl2pPr marL="742950" indent="-285750">
              <a:lnSpc>
                <a:spcPct val="100000"/>
              </a:lnSpc>
              <a:spcBef>
                <a:spcPts val="600"/>
              </a:spcBef>
              <a:buFont typeface="Arial"/>
              <a:defRPr sz="2800">
                <a:solidFill>
                  <a:srgbClr val="080808"/>
                </a:solidFill>
              </a:defRPr>
            </a:lvl2pPr>
          </a:lstStyle>
          <a:p>
            <a:r>
              <a:t>Essential Question:</a:t>
            </a:r>
          </a:p>
          <a:p>
            <a:pPr lvl="1"/>
            <a:r>
              <a:t>What kinds of social changes did North Carolina undergo during the postwar period?</a:t>
            </a:r>
          </a:p>
        </p:txBody>
      </p:sp>
      <p:sp>
        <p:nvSpPr>
          <p:cNvPr id="140" name="Shape 140"/>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20</a:t>
            </a:fld>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39">
                                            <p:bg/>
                                          </p:spTgt>
                                        </p:tgtEl>
                                        <p:attrNameLst>
                                          <p:attrName>style.visibility</p:attrName>
                                        </p:attrNameLst>
                                      </p:cBhvr>
                                      <p:to>
                                        <p:strVal val="visible"/>
                                      </p:to>
                                    </p:set>
                                    <p:anim calcmode="lin" valueType="num">
                                      <p:cBhvr>
                                        <p:cTn id="7" dur="500" fill="hold"/>
                                        <p:tgtEl>
                                          <p:spTgt spid="139">
                                            <p:bg/>
                                          </p:spTgt>
                                        </p:tgtEl>
                                        <p:attrNameLst>
                                          <p:attrName>ppt_x</p:attrName>
                                        </p:attrNameLst>
                                      </p:cBhvr>
                                      <p:tavLst>
                                        <p:tav tm="0">
                                          <p:val>
                                            <p:strVal val="0-#ppt_w/2"/>
                                          </p:val>
                                        </p:tav>
                                        <p:tav tm="100000">
                                          <p:val>
                                            <p:strVal val="#ppt_x"/>
                                          </p:val>
                                        </p:tav>
                                      </p:tavLst>
                                    </p:anim>
                                    <p:anim calcmode="lin" valueType="num">
                                      <p:cBhvr>
                                        <p:cTn id="8" dur="500" fill="hold"/>
                                        <p:tgtEl>
                                          <p:spTgt spid="139">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39">
                                            <p:txEl>
                                              <p:pRg st="0" end="0"/>
                                            </p:txEl>
                                          </p:spTgt>
                                        </p:tgtEl>
                                        <p:attrNameLst>
                                          <p:attrName>style.visibility</p:attrName>
                                        </p:attrNameLst>
                                      </p:cBhvr>
                                      <p:to>
                                        <p:strVal val="visible"/>
                                      </p:to>
                                    </p:set>
                                    <p:anim calcmode="lin" valueType="num">
                                      <p:cBhvr>
                                        <p:cTn id="11" dur="500" fill="hold"/>
                                        <p:tgtEl>
                                          <p:spTgt spid="139">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3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39">
                                            <p:txEl>
                                              <p:pRg st="1" end="1"/>
                                            </p:txEl>
                                          </p:spTgt>
                                        </p:tgtEl>
                                        <p:attrNameLst>
                                          <p:attrName>style.visibility</p:attrName>
                                        </p:attrNameLst>
                                      </p:cBhvr>
                                      <p:to>
                                        <p:strVal val="visible"/>
                                      </p:to>
                                    </p:set>
                                    <p:anim calcmode="lin" valueType="num">
                                      <p:cBhvr>
                                        <p:cTn id="15" dur="500" fill="hold"/>
                                        <p:tgtEl>
                                          <p:spTgt spid="139">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build="p"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xfrm>
            <a:off x="457200" y="0"/>
            <a:ext cx="8229600" cy="1143000"/>
          </a:xfrm>
          <a:prstGeom prst="rect">
            <a:avLst/>
          </a:prstGeom>
        </p:spPr>
        <p:txBody>
          <a:bodyPr/>
          <a:lstStyle>
            <a:lvl1pPr defTabSz="786384">
              <a:defRPr sz="3784">
                <a:effectLst>
                  <a:outerShdw blurRad="32766" dist="32766" dir="2700000" rotWithShape="0">
                    <a:srgbClr val="000000">
                      <a:alpha val="43137"/>
                    </a:srgbClr>
                  </a:outerShdw>
                </a:effectLst>
              </a:defRPr>
            </a:lvl1pPr>
          </a:lstStyle>
          <a:p>
            <a:r>
              <a:t>Section 3: New Choices in Daily Life </a:t>
            </a:r>
          </a:p>
        </p:txBody>
      </p:sp>
      <p:sp>
        <p:nvSpPr>
          <p:cNvPr id="143" name="Shape 143"/>
          <p:cNvSpPr>
            <a:spLocks noGrp="1"/>
          </p:cNvSpPr>
          <p:nvPr>
            <p:ph type="body" idx="1"/>
          </p:nvPr>
        </p:nvSpPr>
        <p:spPr>
          <a:xfrm>
            <a:off x="457200" y="1524000"/>
            <a:ext cx="8229600" cy="4572000"/>
          </a:xfrm>
          <a:prstGeom prst="rect">
            <a:avLst/>
          </a:prstGeom>
        </p:spPr>
        <p:txBody>
          <a:bodyPr/>
          <a:lstStyle/>
          <a:p>
            <a:r>
              <a:t>What terms do I need to know? </a:t>
            </a:r>
          </a:p>
          <a:p>
            <a:pPr marL="742950" lvl="1" indent="-285750">
              <a:lnSpc>
                <a:spcPct val="100000"/>
              </a:lnSpc>
              <a:spcBef>
                <a:spcPts val="600"/>
              </a:spcBef>
              <a:buFont typeface="Arial"/>
              <a:defRPr sz="2800"/>
            </a:pPr>
            <a:r>
              <a:t>commute</a:t>
            </a:r>
          </a:p>
          <a:p>
            <a:pPr marL="742950" lvl="1" indent="-285750">
              <a:lnSpc>
                <a:spcPct val="100000"/>
              </a:lnSpc>
              <a:spcBef>
                <a:spcPts val="600"/>
              </a:spcBef>
              <a:buFont typeface="Arial"/>
              <a:defRPr sz="2800"/>
            </a:pPr>
            <a:r>
              <a:t>consolidated high school</a:t>
            </a:r>
          </a:p>
          <a:p>
            <a:pPr marL="742950" lvl="1" indent="-285750">
              <a:lnSpc>
                <a:spcPct val="100000"/>
              </a:lnSpc>
              <a:spcBef>
                <a:spcPts val="600"/>
              </a:spcBef>
              <a:buFont typeface="Arial"/>
              <a:defRPr sz="2800"/>
            </a:pPr>
            <a:r>
              <a:t>interstate highway system</a:t>
            </a:r>
          </a:p>
          <a:p>
            <a:pPr marL="742950" lvl="1" indent="-285750">
              <a:lnSpc>
                <a:spcPct val="100000"/>
              </a:lnSpc>
              <a:spcBef>
                <a:spcPts val="600"/>
              </a:spcBef>
              <a:buFont typeface="Arial"/>
              <a:defRPr sz="2800"/>
            </a:pPr>
            <a:r>
              <a:t>bypass</a:t>
            </a:r>
          </a:p>
        </p:txBody>
      </p:sp>
      <p:sp>
        <p:nvSpPr>
          <p:cNvPr id="144" name="Shape 144"/>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43">
                                            <p:bg/>
                                          </p:spTgt>
                                        </p:tgtEl>
                                        <p:attrNameLst>
                                          <p:attrName>style.visibility</p:attrName>
                                        </p:attrNameLst>
                                      </p:cBhvr>
                                      <p:to>
                                        <p:strVal val="visible"/>
                                      </p:to>
                                    </p:set>
                                    <p:anim calcmode="lin" valueType="num">
                                      <p:cBhvr>
                                        <p:cTn id="7" dur="500" fill="hold"/>
                                        <p:tgtEl>
                                          <p:spTgt spid="143">
                                            <p:bg/>
                                          </p:spTgt>
                                        </p:tgtEl>
                                        <p:attrNameLst>
                                          <p:attrName>ppt_x</p:attrName>
                                        </p:attrNameLst>
                                      </p:cBhvr>
                                      <p:tavLst>
                                        <p:tav tm="0">
                                          <p:val>
                                            <p:strVal val="0-#ppt_w/2"/>
                                          </p:val>
                                        </p:tav>
                                        <p:tav tm="100000">
                                          <p:val>
                                            <p:strVal val="#ppt_x"/>
                                          </p:val>
                                        </p:tav>
                                      </p:tavLst>
                                    </p:anim>
                                    <p:anim calcmode="lin" valueType="num">
                                      <p:cBhvr>
                                        <p:cTn id="8" dur="500" fill="hold"/>
                                        <p:tgtEl>
                                          <p:spTgt spid="14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43">
                                            <p:txEl>
                                              <p:pRg st="0" end="0"/>
                                            </p:txEl>
                                          </p:spTgt>
                                        </p:tgtEl>
                                        <p:attrNameLst>
                                          <p:attrName>style.visibility</p:attrName>
                                        </p:attrNameLst>
                                      </p:cBhvr>
                                      <p:to>
                                        <p:strVal val="visible"/>
                                      </p:to>
                                    </p:set>
                                    <p:anim calcmode="lin" valueType="num">
                                      <p:cBhvr>
                                        <p:cTn id="11" dur="500" fill="hold"/>
                                        <p:tgtEl>
                                          <p:spTgt spid="14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4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43">
                                            <p:txEl>
                                              <p:pRg st="1" end="1"/>
                                            </p:txEl>
                                          </p:spTgt>
                                        </p:tgtEl>
                                        <p:attrNameLst>
                                          <p:attrName>style.visibility</p:attrName>
                                        </p:attrNameLst>
                                      </p:cBhvr>
                                      <p:to>
                                        <p:strVal val="visible"/>
                                      </p:to>
                                    </p:set>
                                    <p:anim calcmode="lin" valueType="num">
                                      <p:cBhvr>
                                        <p:cTn id="15" dur="500" fill="hold"/>
                                        <p:tgtEl>
                                          <p:spTgt spid="143">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4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143">
                                            <p:txEl>
                                              <p:pRg st="2" end="2"/>
                                            </p:txEl>
                                          </p:spTgt>
                                        </p:tgtEl>
                                        <p:attrNameLst>
                                          <p:attrName>style.visibility</p:attrName>
                                        </p:attrNameLst>
                                      </p:cBhvr>
                                      <p:to>
                                        <p:strVal val="visible"/>
                                      </p:to>
                                    </p:set>
                                    <p:anim calcmode="lin" valueType="num">
                                      <p:cBhvr>
                                        <p:cTn id="19" dur="500" fill="hold"/>
                                        <p:tgtEl>
                                          <p:spTgt spid="143">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14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143">
                                            <p:txEl>
                                              <p:pRg st="3" end="3"/>
                                            </p:txEl>
                                          </p:spTgt>
                                        </p:tgtEl>
                                        <p:attrNameLst>
                                          <p:attrName>style.visibility</p:attrName>
                                        </p:attrNameLst>
                                      </p:cBhvr>
                                      <p:to>
                                        <p:strVal val="visible"/>
                                      </p:to>
                                    </p:set>
                                    <p:anim calcmode="lin" valueType="num">
                                      <p:cBhvr>
                                        <p:cTn id="23" dur="500" fill="hold"/>
                                        <p:tgtEl>
                                          <p:spTgt spid="143">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14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1" nodeType="withEffect">
                                  <p:stCondLst>
                                    <p:cond delay="0"/>
                                  </p:stCondLst>
                                  <p:iterate>
                                    <p:tmAbs val="0"/>
                                  </p:iterate>
                                  <p:childTnLst>
                                    <p:set>
                                      <p:cBhvr>
                                        <p:cTn id="26" fill="hold"/>
                                        <p:tgtEl>
                                          <p:spTgt spid="143">
                                            <p:txEl>
                                              <p:pRg st="4" end="4"/>
                                            </p:txEl>
                                          </p:spTgt>
                                        </p:tgtEl>
                                        <p:attrNameLst>
                                          <p:attrName>style.visibility</p:attrName>
                                        </p:attrNameLst>
                                      </p:cBhvr>
                                      <p:to>
                                        <p:strVal val="visible"/>
                                      </p:to>
                                    </p:set>
                                    <p:anim calcmode="lin" valueType="num">
                                      <p:cBhvr>
                                        <p:cTn id="27" dur="500" fill="hold"/>
                                        <p:tgtEl>
                                          <p:spTgt spid="143">
                                            <p:txEl>
                                              <p:pRg st="4" end="4"/>
                                            </p:txEl>
                                          </p:spTgt>
                                        </p:tgtEl>
                                        <p:attrNameLst>
                                          <p:attrName>ppt_x</p:attrName>
                                        </p:attrNameLst>
                                      </p:cBhvr>
                                      <p:tavLst>
                                        <p:tav tm="0">
                                          <p:val>
                                            <p:strVal val="0-#ppt_w/2"/>
                                          </p:val>
                                        </p:tav>
                                        <p:tav tm="100000">
                                          <p:val>
                                            <p:strVal val="#ppt_x"/>
                                          </p:val>
                                        </p:tav>
                                      </p:tavLst>
                                    </p:anim>
                                    <p:anim calcmode="lin" valueType="num">
                                      <p:cBhvr>
                                        <p:cTn id="28" dur="500" fill="hold"/>
                                        <p:tgtEl>
                                          <p:spTgt spid="1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build="p"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457200" y="26130"/>
            <a:ext cx="8229600" cy="1143001"/>
          </a:xfrm>
          <a:prstGeom prst="rect">
            <a:avLst/>
          </a:prstGeom>
        </p:spPr>
        <p:txBody>
          <a:bodyPr/>
          <a:lstStyle/>
          <a:p>
            <a:r>
              <a:t>Introduction</a:t>
            </a:r>
          </a:p>
        </p:txBody>
      </p:sp>
      <p:sp>
        <p:nvSpPr>
          <p:cNvPr id="147" name="Shape 147"/>
          <p:cNvSpPr>
            <a:spLocks noGrp="1"/>
          </p:cNvSpPr>
          <p:nvPr>
            <p:ph type="body" idx="1"/>
          </p:nvPr>
        </p:nvSpPr>
        <p:spPr>
          <a:xfrm>
            <a:off x="457200" y="1169131"/>
            <a:ext cx="8229600" cy="5358985"/>
          </a:xfrm>
          <a:prstGeom prst="rect">
            <a:avLst/>
          </a:prstGeom>
        </p:spPr>
        <p:txBody>
          <a:bodyPr>
            <a:noAutofit/>
          </a:bodyPr>
          <a:lstStyle/>
          <a:p>
            <a:pPr marL="607161" indent="-607161" defTabSz="731520">
              <a:spcBef>
                <a:spcPts val="600"/>
              </a:spcBef>
              <a:defRPr sz="2560"/>
            </a:pPr>
            <a:r>
              <a:rPr sz="2700" dirty="0"/>
              <a:t>“Rural non-farm” described families who still lived in the country but did not spend all their time farming or gain most of their income from the </a:t>
            </a:r>
            <a:r>
              <a:rPr sz="2700" dirty="0" smtClean="0"/>
              <a:t>land</a:t>
            </a:r>
            <a:r>
              <a:rPr lang="en-US" sz="2700" dirty="0" smtClean="0"/>
              <a:t>.</a:t>
            </a:r>
          </a:p>
          <a:p>
            <a:pPr marL="1067410" lvl="2" indent="-607161" defTabSz="731520">
              <a:spcBef>
                <a:spcPts val="600"/>
              </a:spcBef>
              <a:defRPr sz="2560"/>
            </a:pPr>
            <a:r>
              <a:rPr sz="2700" dirty="0" smtClean="0"/>
              <a:t>North </a:t>
            </a:r>
            <a:r>
              <a:rPr sz="2700" dirty="0"/>
              <a:t>Carolina had the greatest number of these families after </a:t>
            </a:r>
            <a:r>
              <a:rPr sz="2700" dirty="0" smtClean="0"/>
              <a:t>WWII</a:t>
            </a:r>
            <a:r>
              <a:rPr lang="en-US" sz="2700" dirty="0" smtClean="0"/>
              <a:t>.</a:t>
            </a:r>
            <a:endParaRPr sz="2700" dirty="0"/>
          </a:p>
          <a:p>
            <a:pPr marL="607161" indent="-607161" defTabSz="731520">
              <a:spcBef>
                <a:spcPts val="600"/>
              </a:spcBef>
              <a:defRPr sz="2560"/>
            </a:pPr>
            <a:r>
              <a:rPr sz="2700" dirty="0"/>
              <a:t>By the 1940s, thousands lived in rural neighborhoods and </a:t>
            </a:r>
            <a:r>
              <a:rPr sz="2700" b="1" i="1" dirty="0"/>
              <a:t>commuted</a:t>
            </a:r>
            <a:r>
              <a:rPr sz="2700" dirty="0"/>
              <a:t> to nearby towns to </a:t>
            </a:r>
            <a:r>
              <a:rPr sz="2700" dirty="0" smtClean="0"/>
              <a:t>work</a:t>
            </a:r>
            <a:r>
              <a:rPr lang="en-US" sz="2700" dirty="0" smtClean="0"/>
              <a:t>.</a:t>
            </a:r>
            <a:endParaRPr sz="2700" dirty="0"/>
          </a:p>
          <a:p>
            <a:pPr marL="607161" indent="-607161" defTabSz="731520">
              <a:spcBef>
                <a:spcPts val="600"/>
              </a:spcBef>
              <a:defRPr sz="2560"/>
            </a:pPr>
            <a:r>
              <a:rPr sz="2700" dirty="0"/>
              <a:t>Rising incomes and broadening employment allowed this new situation, allowing residents a choice in where to live for the first </a:t>
            </a:r>
            <a:r>
              <a:rPr sz="2700" dirty="0" smtClean="0"/>
              <a:t>time</a:t>
            </a:r>
            <a:r>
              <a:rPr lang="en-US" sz="2700" dirty="0" smtClean="0"/>
              <a:t>.</a:t>
            </a:r>
            <a:endParaRPr sz="2700" dirty="0"/>
          </a:p>
          <a:p>
            <a:pPr marL="607161" indent="-607161" defTabSz="731520">
              <a:spcBef>
                <a:spcPts val="600"/>
              </a:spcBef>
              <a:defRPr sz="2560"/>
            </a:pPr>
            <a:r>
              <a:rPr sz="2700" dirty="0"/>
              <a:t>Even mill village residents had more choices as mill owners began to sell them the houses they lived </a:t>
            </a:r>
            <a:r>
              <a:rPr sz="2700" dirty="0" smtClean="0"/>
              <a:t>in</a:t>
            </a:r>
            <a:r>
              <a:rPr lang="en-US" sz="2700" dirty="0" smtClean="0"/>
              <a:t>.</a:t>
            </a:r>
            <a:endParaRPr sz="2700" dirty="0"/>
          </a:p>
        </p:txBody>
      </p:sp>
      <p:sp>
        <p:nvSpPr>
          <p:cNvPr id="148" name="Shape 148"/>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22</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47">
                                            <p:bg/>
                                          </p:spTgt>
                                        </p:tgtEl>
                                        <p:attrNameLst>
                                          <p:attrName>style.visibility</p:attrName>
                                        </p:attrNameLst>
                                      </p:cBhvr>
                                      <p:to>
                                        <p:strVal val="visible"/>
                                      </p:to>
                                    </p:set>
                                    <p:anim calcmode="lin" valueType="num">
                                      <p:cBhvr>
                                        <p:cTn id="7" dur="500" fill="hold"/>
                                        <p:tgtEl>
                                          <p:spTgt spid="147">
                                            <p:bg/>
                                          </p:spTgt>
                                        </p:tgtEl>
                                        <p:attrNameLst>
                                          <p:attrName>ppt_x</p:attrName>
                                        </p:attrNameLst>
                                      </p:cBhvr>
                                      <p:tavLst>
                                        <p:tav tm="0">
                                          <p:val>
                                            <p:strVal val="0-#ppt_w/2"/>
                                          </p:val>
                                        </p:tav>
                                        <p:tav tm="100000">
                                          <p:val>
                                            <p:strVal val="#ppt_x"/>
                                          </p:val>
                                        </p:tav>
                                      </p:tavLst>
                                    </p:anim>
                                    <p:anim calcmode="lin" valueType="num">
                                      <p:cBhvr>
                                        <p:cTn id="8" dur="500" fill="hold"/>
                                        <p:tgtEl>
                                          <p:spTgt spid="14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47">
                                            <p:txEl>
                                              <p:pRg st="0" end="0"/>
                                            </p:txEl>
                                          </p:spTgt>
                                        </p:tgtEl>
                                        <p:attrNameLst>
                                          <p:attrName>style.visibility</p:attrName>
                                        </p:attrNameLst>
                                      </p:cBhvr>
                                      <p:to>
                                        <p:strVal val="visible"/>
                                      </p:to>
                                    </p:set>
                                    <p:anim calcmode="lin" valueType="num">
                                      <p:cBhvr>
                                        <p:cTn id="11" dur="500" fill="hold"/>
                                        <p:tgtEl>
                                          <p:spTgt spid="14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4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47">
                                            <p:txEl>
                                              <p:pRg st="1" end="1"/>
                                            </p:txEl>
                                          </p:spTgt>
                                        </p:tgtEl>
                                        <p:attrNameLst>
                                          <p:attrName>style.visibility</p:attrName>
                                        </p:attrNameLst>
                                      </p:cBhvr>
                                      <p:to>
                                        <p:strVal val="visible"/>
                                      </p:to>
                                    </p:set>
                                    <p:anim calcmode="lin" valueType="num">
                                      <p:cBhvr>
                                        <p:cTn id="15" dur="500" fill="hold"/>
                                        <p:tgtEl>
                                          <p:spTgt spid="14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4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1" nodeType="afterEffect">
                                  <p:stCondLst>
                                    <p:cond delay="0"/>
                                  </p:stCondLst>
                                  <p:iterate>
                                    <p:tmAbs val="0"/>
                                  </p:iterate>
                                  <p:childTnLst>
                                    <p:set>
                                      <p:cBhvr>
                                        <p:cTn id="19" fill="hold"/>
                                        <p:tgtEl>
                                          <p:spTgt spid="147">
                                            <p:txEl>
                                              <p:pRg st="2" end="2"/>
                                            </p:txEl>
                                          </p:spTgt>
                                        </p:tgtEl>
                                        <p:attrNameLst>
                                          <p:attrName>style.visibility</p:attrName>
                                        </p:attrNameLst>
                                      </p:cBhvr>
                                      <p:to>
                                        <p:strVal val="visible"/>
                                      </p:to>
                                    </p:set>
                                    <p:anim calcmode="lin" valueType="num">
                                      <p:cBhvr>
                                        <p:cTn id="20" dur="500" fill="hold"/>
                                        <p:tgtEl>
                                          <p:spTgt spid="14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147">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1" nodeType="afterEffect">
                                  <p:stCondLst>
                                    <p:cond delay="0"/>
                                  </p:stCondLst>
                                  <p:iterate>
                                    <p:tmAbs val="0"/>
                                  </p:iterate>
                                  <p:childTnLst>
                                    <p:set>
                                      <p:cBhvr>
                                        <p:cTn id="24" fill="hold"/>
                                        <p:tgtEl>
                                          <p:spTgt spid="147">
                                            <p:txEl>
                                              <p:pRg st="3" end="3"/>
                                            </p:txEl>
                                          </p:spTgt>
                                        </p:tgtEl>
                                        <p:attrNameLst>
                                          <p:attrName>style.visibility</p:attrName>
                                        </p:attrNameLst>
                                      </p:cBhvr>
                                      <p:to>
                                        <p:strVal val="visible"/>
                                      </p:to>
                                    </p:set>
                                    <p:anim calcmode="lin" valueType="num">
                                      <p:cBhvr>
                                        <p:cTn id="25" dur="500" fill="hold"/>
                                        <p:tgtEl>
                                          <p:spTgt spid="14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147">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1" nodeType="afterEffect">
                                  <p:stCondLst>
                                    <p:cond delay="0"/>
                                  </p:stCondLst>
                                  <p:iterate>
                                    <p:tmAbs val="0"/>
                                  </p:iterate>
                                  <p:childTnLst>
                                    <p:set>
                                      <p:cBhvr>
                                        <p:cTn id="29" fill="hold"/>
                                        <p:tgtEl>
                                          <p:spTgt spid="147">
                                            <p:txEl>
                                              <p:pRg st="4" end="4"/>
                                            </p:txEl>
                                          </p:spTgt>
                                        </p:tgtEl>
                                        <p:attrNameLst>
                                          <p:attrName>style.visibility</p:attrName>
                                        </p:attrNameLst>
                                      </p:cBhvr>
                                      <p:to>
                                        <p:strVal val="visible"/>
                                      </p:to>
                                    </p:set>
                                    <p:anim calcmode="lin" valueType="num">
                                      <p:cBhvr>
                                        <p:cTn id="30" dur="500" fill="hold"/>
                                        <p:tgtEl>
                                          <p:spTgt spid="147">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1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build="p"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457200" y="-19404"/>
            <a:ext cx="8229600" cy="1143001"/>
          </a:xfrm>
          <a:prstGeom prst="rect">
            <a:avLst/>
          </a:prstGeom>
        </p:spPr>
        <p:txBody>
          <a:bodyPr/>
          <a:lstStyle>
            <a:lvl1pPr defTabSz="786384">
              <a:defRPr sz="3784">
                <a:effectLst>
                  <a:outerShdw blurRad="32766" dist="32766" dir="2700000" rotWithShape="0">
                    <a:srgbClr val="000000">
                      <a:alpha val="43137"/>
                    </a:srgbClr>
                  </a:outerShdw>
                </a:effectLst>
              </a:defRPr>
            </a:lvl1pPr>
          </a:lstStyle>
          <a:p>
            <a:r>
              <a:t>Widening Educational Opportunities</a:t>
            </a:r>
          </a:p>
        </p:txBody>
      </p:sp>
      <p:sp>
        <p:nvSpPr>
          <p:cNvPr id="151" name="Shape 151"/>
          <p:cNvSpPr>
            <a:spLocks noGrp="1"/>
          </p:cNvSpPr>
          <p:nvPr>
            <p:ph type="body" idx="1"/>
          </p:nvPr>
        </p:nvSpPr>
        <p:spPr>
          <a:xfrm>
            <a:off x="304800" y="990600"/>
            <a:ext cx="8763000" cy="5486400"/>
          </a:xfrm>
          <a:prstGeom prst="rect">
            <a:avLst/>
          </a:prstGeom>
        </p:spPr>
        <p:txBody>
          <a:bodyPr>
            <a:normAutofit lnSpcReduction="10000"/>
          </a:bodyPr>
          <a:lstStyle/>
          <a:p>
            <a:pPr marL="548640" indent="-548640" defTabSz="658368">
              <a:lnSpc>
                <a:spcPct val="100000"/>
              </a:lnSpc>
              <a:spcBef>
                <a:spcPts val="0"/>
              </a:spcBef>
              <a:defRPr sz="2808"/>
            </a:pPr>
            <a:r>
              <a:rPr dirty="0"/>
              <a:t>There was greater freedom of choice in education and </a:t>
            </a:r>
            <a:r>
              <a:rPr dirty="0" smtClean="0"/>
              <a:t>career</a:t>
            </a:r>
            <a:r>
              <a:rPr lang="en-US" dirty="0" smtClean="0"/>
              <a:t>.</a:t>
            </a:r>
            <a:endParaRPr dirty="0"/>
          </a:p>
          <a:p>
            <a:pPr marL="548640" indent="-548640" defTabSz="658368">
              <a:lnSpc>
                <a:spcPct val="100000"/>
              </a:lnSpc>
              <a:spcBef>
                <a:spcPts val="0"/>
              </a:spcBef>
              <a:defRPr sz="2808"/>
            </a:pPr>
            <a:r>
              <a:rPr dirty="0"/>
              <a:t>There were twice as many high schools in the 1950s as in the </a:t>
            </a:r>
            <a:r>
              <a:rPr dirty="0" smtClean="0"/>
              <a:t>1920s</a:t>
            </a:r>
            <a:r>
              <a:rPr lang="en-US" dirty="0" smtClean="0"/>
              <a:t>.</a:t>
            </a:r>
          </a:p>
          <a:p>
            <a:pPr marL="1008889" lvl="2" indent="-548640" defTabSz="658368">
              <a:lnSpc>
                <a:spcPct val="100000"/>
              </a:lnSpc>
              <a:spcBef>
                <a:spcPts val="0"/>
              </a:spcBef>
              <a:defRPr sz="2808"/>
            </a:pPr>
            <a:r>
              <a:rPr dirty="0" smtClean="0"/>
              <a:t>The </a:t>
            </a:r>
            <a:r>
              <a:rPr dirty="0"/>
              <a:t>schools of the 1920s were replaced by fewer and larger </a:t>
            </a:r>
            <a:r>
              <a:rPr b="1" i="1" dirty="0"/>
              <a:t>consolidated high schools </a:t>
            </a:r>
            <a:r>
              <a:rPr dirty="0"/>
              <a:t>that were centrally </a:t>
            </a:r>
            <a:r>
              <a:rPr dirty="0" smtClean="0"/>
              <a:t>located</a:t>
            </a:r>
            <a:r>
              <a:rPr lang="en-US" dirty="0" smtClean="0"/>
              <a:t>.</a:t>
            </a:r>
            <a:endParaRPr dirty="0"/>
          </a:p>
          <a:p>
            <a:pPr marL="548640" indent="-548640" defTabSz="658368">
              <a:lnSpc>
                <a:spcPct val="100000"/>
              </a:lnSpc>
              <a:spcBef>
                <a:spcPts val="0"/>
              </a:spcBef>
              <a:defRPr sz="2808"/>
            </a:pPr>
            <a:r>
              <a:rPr dirty="0"/>
              <a:t>The new high schools had more teachers and courses, as well as more sports to choose </a:t>
            </a:r>
            <a:r>
              <a:rPr dirty="0" smtClean="0"/>
              <a:t>from</a:t>
            </a:r>
            <a:r>
              <a:rPr lang="en-US" dirty="0" smtClean="0"/>
              <a:t>.</a:t>
            </a:r>
            <a:endParaRPr dirty="0"/>
          </a:p>
          <a:p>
            <a:pPr marL="548640" indent="-548640" defTabSz="658368">
              <a:lnSpc>
                <a:spcPct val="100000"/>
              </a:lnSpc>
              <a:spcBef>
                <a:spcPts val="0"/>
              </a:spcBef>
              <a:defRPr sz="2808"/>
            </a:pPr>
            <a:r>
              <a:rPr dirty="0"/>
              <a:t>More students from farm and factory families </a:t>
            </a:r>
            <a:r>
              <a:rPr dirty="0" smtClean="0"/>
              <a:t>could </a:t>
            </a:r>
            <a:r>
              <a:rPr dirty="0"/>
              <a:t>go to college when they graduated from high school, and students who wanted to work in industry could attend the new community </a:t>
            </a:r>
            <a:r>
              <a:rPr dirty="0" smtClean="0"/>
              <a:t>colleges</a:t>
            </a:r>
            <a:r>
              <a:rPr lang="en-US" dirty="0" smtClean="0"/>
              <a:t>.</a:t>
            </a:r>
            <a:endParaRPr dirty="0"/>
          </a:p>
        </p:txBody>
      </p:sp>
      <p:sp>
        <p:nvSpPr>
          <p:cNvPr id="152" name="Shape 152"/>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51">
                                            <p:bg/>
                                          </p:spTgt>
                                        </p:tgtEl>
                                        <p:attrNameLst>
                                          <p:attrName>style.visibility</p:attrName>
                                        </p:attrNameLst>
                                      </p:cBhvr>
                                      <p:to>
                                        <p:strVal val="visible"/>
                                      </p:to>
                                    </p:set>
                                    <p:anim calcmode="lin" valueType="num">
                                      <p:cBhvr>
                                        <p:cTn id="7" dur="500" fill="hold"/>
                                        <p:tgtEl>
                                          <p:spTgt spid="151">
                                            <p:bg/>
                                          </p:spTgt>
                                        </p:tgtEl>
                                        <p:attrNameLst>
                                          <p:attrName>ppt_x</p:attrName>
                                        </p:attrNameLst>
                                      </p:cBhvr>
                                      <p:tavLst>
                                        <p:tav tm="0">
                                          <p:val>
                                            <p:strVal val="0-#ppt_w/2"/>
                                          </p:val>
                                        </p:tav>
                                        <p:tav tm="100000">
                                          <p:val>
                                            <p:strVal val="#ppt_x"/>
                                          </p:val>
                                        </p:tav>
                                      </p:tavLst>
                                    </p:anim>
                                    <p:anim calcmode="lin" valueType="num">
                                      <p:cBhvr>
                                        <p:cTn id="8" dur="500" fill="hold"/>
                                        <p:tgtEl>
                                          <p:spTgt spid="15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51">
                                            <p:txEl>
                                              <p:pRg st="0" end="0"/>
                                            </p:txEl>
                                          </p:spTgt>
                                        </p:tgtEl>
                                        <p:attrNameLst>
                                          <p:attrName>style.visibility</p:attrName>
                                        </p:attrNameLst>
                                      </p:cBhvr>
                                      <p:to>
                                        <p:strVal val="visible"/>
                                      </p:to>
                                    </p:set>
                                    <p:anim calcmode="lin" valueType="num">
                                      <p:cBhvr>
                                        <p:cTn id="11" dur="500" fill="hold"/>
                                        <p:tgtEl>
                                          <p:spTgt spid="15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5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51">
                                            <p:txEl>
                                              <p:pRg st="1" end="1"/>
                                            </p:txEl>
                                          </p:spTgt>
                                        </p:tgtEl>
                                        <p:attrNameLst>
                                          <p:attrName>style.visibility</p:attrName>
                                        </p:attrNameLst>
                                      </p:cBhvr>
                                      <p:to>
                                        <p:strVal val="visible"/>
                                      </p:to>
                                    </p:set>
                                    <p:anim calcmode="lin" valueType="num">
                                      <p:cBhvr>
                                        <p:cTn id="16" dur="500" fill="hold"/>
                                        <p:tgtEl>
                                          <p:spTgt spid="151">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51">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1" nodeType="withEffect">
                                  <p:stCondLst>
                                    <p:cond delay="0"/>
                                  </p:stCondLst>
                                  <p:iterate>
                                    <p:tmAbs val="0"/>
                                  </p:iterate>
                                  <p:childTnLst>
                                    <p:set>
                                      <p:cBhvr>
                                        <p:cTn id="19" fill="hold"/>
                                        <p:tgtEl>
                                          <p:spTgt spid="151">
                                            <p:txEl>
                                              <p:pRg st="2" end="2"/>
                                            </p:txEl>
                                          </p:spTgt>
                                        </p:tgtEl>
                                        <p:attrNameLst>
                                          <p:attrName>style.visibility</p:attrName>
                                        </p:attrNameLst>
                                      </p:cBhvr>
                                      <p:to>
                                        <p:strVal val="visible"/>
                                      </p:to>
                                    </p:set>
                                    <p:anim calcmode="lin" valueType="num">
                                      <p:cBhvr>
                                        <p:cTn id="20" dur="500" fill="hold"/>
                                        <p:tgtEl>
                                          <p:spTgt spid="151">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151">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1" nodeType="afterEffect">
                                  <p:stCondLst>
                                    <p:cond delay="0"/>
                                  </p:stCondLst>
                                  <p:iterate>
                                    <p:tmAbs val="0"/>
                                  </p:iterate>
                                  <p:childTnLst>
                                    <p:set>
                                      <p:cBhvr>
                                        <p:cTn id="24" fill="hold"/>
                                        <p:tgtEl>
                                          <p:spTgt spid="151">
                                            <p:txEl>
                                              <p:pRg st="3" end="3"/>
                                            </p:txEl>
                                          </p:spTgt>
                                        </p:tgtEl>
                                        <p:attrNameLst>
                                          <p:attrName>style.visibility</p:attrName>
                                        </p:attrNameLst>
                                      </p:cBhvr>
                                      <p:to>
                                        <p:strVal val="visible"/>
                                      </p:to>
                                    </p:set>
                                    <p:anim calcmode="lin" valueType="num">
                                      <p:cBhvr>
                                        <p:cTn id="25" dur="500" fill="hold"/>
                                        <p:tgtEl>
                                          <p:spTgt spid="151">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151">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1" nodeType="afterEffect">
                                  <p:stCondLst>
                                    <p:cond delay="0"/>
                                  </p:stCondLst>
                                  <p:iterate>
                                    <p:tmAbs val="0"/>
                                  </p:iterate>
                                  <p:childTnLst>
                                    <p:set>
                                      <p:cBhvr>
                                        <p:cTn id="29" fill="hold"/>
                                        <p:tgtEl>
                                          <p:spTgt spid="151">
                                            <p:txEl>
                                              <p:pRg st="4" end="4"/>
                                            </p:txEl>
                                          </p:spTgt>
                                        </p:tgtEl>
                                        <p:attrNameLst>
                                          <p:attrName>style.visibility</p:attrName>
                                        </p:attrNameLst>
                                      </p:cBhvr>
                                      <p:to>
                                        <p:strVal val="visible"/>
                                      </p:to>
                                    </p:set>
                                    <p:anim calcmode="lin" valueType="num">
                                      <p:cBhvr>
                                        <p:cTn id="30" dur="500" fill="hold"/>
                                        <p:tgtEl>
                                          <p:spTgt spid="151">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1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build="p"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xfrm>
            <a:off x="457200" y="26130"/>
            <a:ext cx="8229600" cy="1143001"/>
          </a:xfrm>
          <a:prstGeom prst="rect">
            <a:avLst/>
          </a:prstGeom>
        </p:spPr>
        <p:txBody>
          <a:bodyPr/>
          <a:lstStyle/>
          <a:p>
            <a:r>
              <a:t>Entertainment Changes</a:t>
            </a:r>
          </a:p>
        </p:txBody>
      </p:sp>
      <p:sp>
        <p:nvSpPr>
          <p:cNvPr id="155" name="Shape 155"/>
          <p:cNvSpPr>
            <a:spLocks noGrp="1"/>
          </p:cNvSpPr>
          <p:nvPr>
            <p:ph type="body" idx="1"/>
          </p:nvPr>
        </p:nvSpPr>
        <p:spPr>
          <a:xfrm>
            <a:off x="457200" y="1169131"/>
            <a:ext cx="8229600" cy="5358985"/>
          </a:xfrm>
          <a:prstGeom prst="rect">
            <a:avLst/>
          </a:prstGeom>
        </p:spPr>
        <p:txBody>
          <a:bodyPr>
            <a:noAutofit/>
          </a:bodyPr>
          <a:lstStyle/>
          <a:p>
            <a:pPr marL="516087" indent="-516087" defTabSz="621791">
              <a:spcBef>
                <a:spcPts val="500"/>
              </a:spcBef>
              <a:defRPr sz="2176"/>
            </a:pPr>
            <a:r>
              <a:rPr sz="2360" dirty="0"/>
              <a:t>An increase in leisure time gave people new social </a:t>
            </a:r>
            <a:r>
              <a:rPr sz="2360" dirty="0" smtClean="0"/>
              <a:t>outlets</a:t>
            </a:r>
            <a:r>
              <a:rPr lang="en-US" sz="2360" dirty="0" smtClean="0"/>
              <a:t>.</a:t>
            </a:r>
            <a:endParaRPr sz="2360" dirty="0"/>
          </a:p>
          <a:p>
            <a:pPr marL="516087" indent="-516087" defTabSz="621791">
              <a:spcBef>
                <a:spcPts val="500"/>
              </a:spcBef>
              <a:defRPr sz="2176"/>
            </a:pPr>
            <a:r>
              <a:rPr sz="2360" dirty="0"/>
              <a:t>North Carolina had more minor league baseball teams than any other </a:t>
            </a:r>
            <a:r>
              <a:rPr sz="2360" dirty="0" smtClean="0"/>
              <a:t>state</a:t>
            </a:r>
            <a:r>
              <a:rPr lang="en-US" sz="2360" dirty="0" smtClean="0"/>
              <a:t>.</a:t>
            </a:r>
            <a:endParaRPr sz="2360" dirty="0"/>
          </a:p>
          <a:p>
            <a:pPr marL="516087" indent="-516087" defTabSz="621791">
              <a:spcBef>
                <a:spcPts val="500"/>
              </a:spcBef>
              <a:defRPr sz="2176"/>
            </a:pPr>
            <a:r>
              <a:rPr sz="2360" dirty="0"/>
              <a:t>Movie theaters multiplied, then television put many of them out of </a:t>
            </a:r>
            <a:r>
              <a:rPr sz="2360" dirty="0" smtClean="0"/>
              <a:t>business</a:t>
            </a:r>
            <a:r>
              <a:rPr lang="en-US" sz="2360" dirty="0" smtClean="0"/>
              <a:t>.</a:t>
            </a:r>
          </a:p>
          <a:p>
            <a:pPr marL="976336" lvl="2" indent="-516087" defTabSz="621791">
              <a:spcBef>
                <a:spcPts val="500"/>
              </a:spcBef>
              <a:defRPr sz="2176"/>
            </a:pPr>
            <a:r>
              <a:rPr sz="2360" dirty="0" smtClean="0"/>
              <a:t>The </a:t>
            </a:r>
            <a:r>
              <a:rPr sz="2360" dirty="0"/>
              <a:t>state’s first television show broadcasted in </a:t>
            </a:r>
            <a:r>
              <a:rPr sz="2360" dirty="0" smtClean="0"/>
              <a:t>1949</a:t>
            </a:r>
            <a:r>
              <a:rPr lang="en-US" sz="2360" dirty="0" smtClean="0"/>
              <a:t>.</a:t>
            </a:r>
            <a:endParaRPr sz="2360" dirty="0"/>
          </a:p>
          <a:p>
            <a:pPr marL="516087" indent="-516087" defTabSz="621791">
              <a:spcBef>
                <a:spcPts val="500"/>
              </a:spcBef>
              <a:defRPr sz="2176"/>
            </a:pPr>
            <a:r>
              <a:rPr sz="2360" dirty="0"/>
              <a:t>Television gave North Carolinians a new love: college </a:t>
            </a:r>
            <a:r>
              <a:rPr sz="2360" dirty="0" smtClean="0"/>
              <a:t>basketball</a:t>
            </a:r>
            <a:r>
              <a:rPr lang="en-US" sz="2360" dirty="0" smtClean="0"/>
              <a:t>.</a:t>
            </a:r>
          </a:p>
          <a:p>
            <a:pPr marL="976336" lvl="2" indent="-516087" defTabSz="621791">
              <a:spcBef>
                <a:spcPts val="500"/>
              </a:spcBef>
              <a:defRPr sz="2176"/>
            </a:pPr>
            <a:r>
              <a:rPr sz="2360" dirty="0" smtClean="0"/>
              <a:t>Before </a:t>
            </a:r>
            <a:r>
              <a:rPr sz="2360" dirty="0"/>
              <a:t>WWII, only the wealthiest attended college games rather than local high school </a:t>
            </a:r>
            <a:r>
              <a:rPr sz="2360" dirty="0" smtClean="0"/>
              <a:t>tournaments</a:t>
            </a:r>
            <a:r>
              <a:rPr lang="en-US" sz="2360" dirty="0" smtClean="0"/>
              <a:t>.</a:t>
            </a:r>
            <a:endParaRPr lang="en-US" sz="2360" dirty="0"/>
          </a:p>
          <a:p>
            <a:pPr marL="976336" lvl="2" indent="-516087" defTabSz="621791">
              <a:spcBef>
                <a:spcPts val="500"/>
              </a:spcBef>
              <a:defRPr sz="2176"/>
            </a:pPr>
            <a:r>
              <a:rPr sz="2360" dirty="0" smtClean="0"/>
              <a:t>The </a:t>
            </a:r>
            <a:r>
              <a:rPr sz="2360" dirty="0"/>
              <a:t>Dixie Classic Tournament allowed local teams to compete against the best of the nation, and in 1953 the universities of the state helped establish the Atlantic Coast </a:t>
            </a:r>
            <a:r>
              <a:rPr sz="2360" dirty="0" smtClean="0"/>
              <a:t>Conference</a:t>
            </a:r>
            <a:r>
              <a:rPr lang="en-US" sz="2360" dirty="0" smtClean="0"/>
              <a:t>.</a:t>
            </a:r>
          </a:p>
          <a:p>
            <a:pPr marL="976336" lvl="2" indent="-516087" defTabSz="621791">
              <a:spcBef>
                <a:spcPts val="500"/>
              </a:spcBef>
              <a:defRPr sz="2176"/>
            </a:pPr>
            <a:r>
              <a:rPr sz="2360" dirty="0" smtClean="0"/>
              <a:t>From </a:t>
            </a:r>
            <a:r>
              <a:rPr sz="2360" dirty="0"/>
              <a:t>the beginning, the games were </a:t>
            </a:r>
            <a:r>
              <a:rPr sz="2360" dirty="0" smtClean="0"/>
              <a:t>televised</a:t>
            </a:r>
            <a:r>
              <a:rPr lang="en-US" sz="2360" dirty="0" smtClean="0"/>
              <a:t>.</a:t>
            </a:r>
            <a:endParaRPr sz="2360" dirty="0"/>
          </a:p>
        </p:txBody>
      </p:sp>
      <p:sp>
        <p:nvSpPr>
          <p:cNvPr id="156" name="Shape 15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24</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457200" y="26130"/>
            <a:ext cx="8229600" cy="1143001"/>
          </a:xfrm>
          <a:prstGeom prst="rect">
            <a:avLst/>
          </a:prstGeom>
        </p:spPr>
        <p:txBody>
          <a:bodyPr/>
          <a:lstStyle/>
          <a:p>
            <a:r>
              <a:t>Going Places, on New Roads</a:t>
            </a:r>
          </a:p>
        </p:txBody>
      </p:sp>
      <p:sp>
        <p:nvSpPr>
          <p:cNvPr id="159" name="Shape 159"/>
          <p:cNvSpPr>
            <a:spLocks noGrp="1"/>
          </p:cNvSpPr>
          <p:nvPr>
            <p:ph type="body" idx="1"/>
          </p:nvPr>
        </p:nvSpPr>
        <p:spPr>
          <a:xfrm>
            <a:off x="457200" y="1169131"/>
            <a:ext cx="8229600" cy="5358985"/>
          </a:xfrm>
          <a:prstGeom prst="rect">
            <a:avLst/>
          </a:prstGeom>
        </p:spPr>
        <p:txBody>
          <a:bodyPr>
            <a:normAutofit/>
          </a:bodyPr>
          <a:lstStyle/>
          <a:p>
            <a:pPr marL="614751" indent="-614751" defTabSz="740663">
              <a:spcBef>
                <a:spcPts val="600"/>
              </a:spcBef>
              <a:defRPr sz="2592"/>
            </a:pPr>
            <a:r>
              <a:rPr sz="2800" dirty="0"/>
              <a:t>Since industrial workers had more time off, they could go more </a:t>
            </a:r>
            <a:r>
              <a:rPr sz="2800" dirty="0" smtClean="0"/>
              <a:t>places</a:t>
            </a:r>
            <a:r>
              <a:rPr lang="en-US" sz="2800" dirty="0" smtClean="0"/>
              <a:t>.</a:t>
            </a:r>
            <a:endParaRPr sz="2800" dirty="0"/>
          </a:p>
          <a:p>
            <a:pPr marL="614751" indent="-614751" defTabSz="740663">
              <a:spcBef>
                <a:spcPts val="600"/>
              </a:spcBef>
              <a:defRPr sz="2592"/>
            </a:pPr>
            <a:r>
              <a:rPr sz="2800" dirty="0"/>
              <a:t>The Mountains region became a favorite place to </a:t>
            </a:r>
            <a:r>
              <a:rPr sz="2800" dirty="0" smtClean="0"/>
              <a:t>visit</a:t>
            </a:r>
            <a:r>
              <a:rPr lang="en-US" sz="2800" dirty="0" smtClean="0"/>
              <a:t>.</a:t>
            </a:r>
            <a:endParaRPr sz="2800" dirty="0"/>
          </a:p>
          <a:p>
            <a:pPr marL="614751" indent="-614751" defTabSz="740663">
              <a:spcBef>
                <a:spcPts val="600"/>
              </a:spcBef>
              <a:defRPr sz="2592"/>
            </a:pPr>
            <a:r>
              <a:rPr sz="2800" dirty="0"/>
              <a:t>The Biltmore Estate opened to the public in 1956, so citizens could visit the largest and richest house in the </a:t>
            </a:r>
            <a:r>
              <a:rPr sz="2800" dirty="0" smtClean="0"/>
              <a:t>country</a:t>
            </a:r>
            <a:r>
              <a:rPr lang="en-US" sz="2800" dirty="0" smtClean="0"/>
              <a:t>.</a:t>
            </a:r>
            <a:endParaRPr sz="2800" dirty="0"/>
          </a:p>
          <a:p>
            <a:pPr marL="614751" indent="-614751" defTabSz="740663">
              <a:spcBef>
                <a:spcPts val="600"/>
              </a:spcBef>
              <a:defRPr sz="2592"/>
            </a:pPr>
            <a:r>
              <a:rPr sz="2800" dirty="0"/>
              <a:t>North Carolina imitated northern states by investing in multilane </a:t>
            </a:r>
            <a:r>
              <a:rPr sz="2800" dirty="0" smtClean="0"/>
              <a:t>highways</a:t>
            </a:r>
            <a:r>
              <a:rPr lang="en-US" sz="2800" dirty="0" smtClean="0"/>
              <a:t>.</a:t>
            </a:r>
            <a:endParaRPr sz="2800" dirty="0"/>
          </a:p>
          <a:p>
            <a:pPr marL="614751" indent="-614751" defTabSz="740663">
              <a:spcBef>
                <a:spcPts val="600"/>
              </a:spcBef>
              <a:defRPr sz="2592"/>
            </a:pPr>
            <a:r>
              <a:rPr sz="2800" dirty="0"/>
              <a:t>The </a:t>
            </a:r>
            <a:r>
              <a:rPr sz="2800" b="1" i="1" dirty="0"/>
              <a:t>interstate highway system </a:t>
            </a:r>
            <a:r>
              <a:rPr sz="2800" dirty="0"/>
              <a:t>was created by the federal government in 1956 to connect the entire </a:t>
            </a:r>
            <a:r>
              <a:rPr sz="2800" dirty="0" smtClean="0"/>
              <a:t>nation</a:t>
            </a:r>
            <a:r>
              <a:rPr lang="en-US" sz="2800" dirty="0" smtClean="0"/>
              <a:t>.</a:t>
            </a:r>
            <a:endParaRPr sz="2800" dirty="0"/>
          </a:p>
          <a:p>
            <a:pPr marL="614751" indent="-614751" defTabSz="740663">
              <a:spcBef>
                <a:spcPts val="600"/>
              </a:spcBef>
              <a:defRPr sz="2592"/>
            </a:pPr>
            <a:r>
              <a:rPr sz="2800" dirty="0"/>
              <a:t>New types of roads called </a:t>
            </a:r>
            <a:r>
              <a:rPr sz="2800" b="1" i="1" dirty="0"/>
              <a:t>bypasses</a:t>
            </a:r>
            <a:r>
              <a:rPr sz="2800" dirty="0"/>
              <a:t> went around cities to avoid </a:t>
            </a:r>
            <a:r>
              <a:rPr sz="2800" dirty="0" smtClean="0"/>
              <a:t>congestion</a:t>
            </a:r>
            <a:r>
              <a:rPr lang="en-US" sz="2800" dirty="0" smtClean="0"/>
              <a:t>.</a:t>
            </a:r>
            <a:endParaRPr sz="2800" dirty="0"/>
          </a:p>
        </p:txBody>
      </p:sp>
      <p:sp>
        <p:nvSpPr>
          <p:cNvPr id="160" name="Shape 16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25</a:t>
            </a:fld>
            <a:endParaRPr/>
          </a:p>
        </p:txBody>
      </p:sp>
    </p:spTree>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xfrm>
            <a:off x="457200" y="26130"/>
            <a:ext cx="8229600" cy="1143001"/>
          </a:xfrm>
          <a:prstGeom prst="rect">
            <a:avLst/>
          </a:prstGeom>
        </p:spPr>
        <p:txBody>
          <a:bodyPr/>
          <a:lstStyle/>
          <a:p>
            <a:r>
              <a:t>For Some, Few Choices</a:t>
            </a:r>
          </a:p>
        </p:txBody>
      </p:sp>
      <p:sp>
        <p:nvSpPr>
          <p:cNvPr id="163" name="Shape 163"/>
          <p:cNvSpPr>
            <a:spLocks noGrp="1"/>
          </p:cNvSpPr>
          <p:nvPr>
            <p:ph type="body" idx="1"/>
          </p:nvPr>
        </p:nvSpPr>
        <p:spPr>
          <a:xfrm>
            <a:off x="457200" y="1169131"/>
            <a:ext cx="8229600" cy="5358985"/>
          </a:xfrm>
          <a:prstGeom prst="rect">
            <a:avLst/>
          </a:prstGeom>
        </p:spPr>
        <p:txBody>
          <a:bodyPr>
            <a:noAutofit/>
          </a:bodyPr>
          <a:lstStyle/>
          <a:p>
            <a:pPr marL="629930" indent="-629930" defTabSz="758951">
              <a:spcBef>
                <a:spcPts val="600"/>
              </a:spcBef>
              <a:defRPr sz="2656"/>
            </a:pPr>
            <a:r>
              <a:rPr sz="2820" dirty="0"/>
              <a:t>Despite widening prosperity, segregation was still the law and the custom everywhere in the </a:t>
            </a:r>
            <a:r>
              <a:rPr sz="2820" dirty="0" smtClean="0"/>
              <a:t>state</a:t>
            </a:r>
            <a:r>
              <a:rPr lang="en-US" sz="2820" dirty="0" smtClean="0"/>
              <a:t>.</a:t>
            </a:r>
            <a:endParaRPr sz="2820" dirty="0"/>
          </a:p>
          <a:p>
            <a:pPr marL="629930" indent="-629930" defTabSz="758951">
              <a:spcBef>
                <a:spcPts val="600"/>
              </a:spcBef>
              <a:defRPr sz="2656"/>
            </a:pPr>
            <a:r>
              <a:rPr sz="2820" dirty="0"/>
              <a:t>Though African Americans had begun to make more money and in some cases, to live in better environments, many still lived in shotgun houses, went to schools with no gyms, and lived in neighborhoods without </a:t>
            </a:r>
            <a:r>
              <a:rPr sz="2820" dirty="0" smtClean="0"/>
              <a:t>sewers</a:t>
            </a:r>
            <a:r>
              <a:rPr lang="en-US" sz="2820" dirty="0" smtClean="0"/>
              <a:t>.</a:t>
            </a:r>
            <a:endParaRPr sz="2820" dirty="0"/>
          </a:p>
          <a:p>
            <a:pPr marL="629930" indent="-629930" defTabSz="758951">
              <a:spcBef>
                <a:spcPts val="600"/>
              </a:spcBef>
              <a:defRPr sz="2656"/>
            </a:pPr>
            <a:r>
              <a:rPr sz="2820" dirty="0"/>
              <a:t>Greater education increased the number of black </a:t>
            </a:r>
            <a:r>
              <a:rPr sz="2820" dirty="0" smtClean="0"/>
              <a:t>voters</a:t>
            </a:r>
            <a:r>
              <a:rPr lang="en-US" sz="2820" dirty="0" smtClean="0"/>
              <a:t>.</a:t>
            </a:r>
            <a:endParaRPr sz="2820" dirty="0"/>
          </a:p>
          <a:p>
            <a:pPr marL="629930" indent="-629930" defTabSz="758951">
              <a:spcBef>
                <a:spcPts val="600"/>
              </a:spcBef>
              <a:defRPr sz="2656"/>
            </a:pPr>
            <a:r>
              <a:rPr sz="2820" dirty="0"/>
              <a:t>After WWII, black citizens protested the treatment they </a:t>
            </a:r>
            <a:r>
              <a:rPr sz="2820" dirty="0" smtClean="0"/>
              <a:t>received </a:t>
            </a:r>
            <a:r>
              <a:rPr sz="2820" dirty="0"/>
              <a:t>and became important parts of the civil rights movement of the 1950s and </a:t>
            </a:r>
            <a:r>
              <a:rPr sz="2820" dirty="0" smtClean="0"/>
              <a:t>1960s</a:t>
            </a:r>
            <a:r>
              <a:rPr lang="en-US" sz="2820" dirty="0" smtClean="0"/>
              <a:t>.</a:t>
            </a:r>
            <a:endParaRPr sz="2820" dirty="0"/>
          </a:p>
        </p:txBody>
      </p:sp>
      <p:sp>
        <p:nvSpPr>
          <p:cNvPr id="164" name="Shape 16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26</a:t>
            </a:fld>
            <a:endParaRPr/>
          </a:p>
        </p:txBody>
      </p:sp>
      <p:sp>
        <p:nvSpPr>
          <p:cNvPr id="165" name="Shape 165"/>
          <p:cNvSpPr/>
          <p:nvPr/>
        </p:nvSpPr>
        <p:spPr>
          <a:xfrm>
            <a:off x="6449182" y="6018529"/>
            <a:ext cx="2519436"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a:solidFill>
                  <a:srgbClr val="FF0000"/>
                </a:solidFill>
                <a:uFill>
                  <a:solidFill>
                    <a:srgbClr val="FF0000"/>
                  </a:solidFill>
                </a:uFill>
                <a:hlinkClick r:id="rId2" action="ppaction://hlinksldjump"/>
              </a:rPr>
              <a:t>Return to Main Menu</a:t>
            </a:r>
          </a:p>
        </p:txBody>
      </p:sp>
    </p:spTree>
  </p:cSld>
  <p:clrMapOvr>
    <a:masterClrMapping/>
  </p:clrMapOvr>
  <p:transition xmlns:p14="http://schemas.microsoft.com/office/powerpoint/2010/mai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4: The Civil Rights Movement Comes to North Carolina</a:t>
            </a:r>
          </a:p>
        </p:txBody>
      </p:sp>
      <p:sp>
        <p:nvSpPr>
          <p:cNvPr id="168" name="Shape 168"/>
          <p:cNvSpPr>
            <a:spLocks noGrp="1"/>
          </p:cNvSpPr>
          <p:nvPr>
            <p:ph type="body" idx="1"/>
          </p:nvPr>
        </p:nvSpPr>
        <p:spPr>
          <a:prstGeom prst="rect">
            <a:avLst/>
          </a:prstGeom>
        </p:spPr>
        <p:txBody>
          <a:bodyPr/>
          <a:lstStyle>
            <a:lvl2pPr marL="1216151" indent="-758951">
              <a:buChar char="➢"/>
            </a:lvl2pPr>
          </a:lstStyle>
          <a:p>
            <a:r>
              <a:rPr dirty="0"/>
              <a:t>Essential question</a:t>
            </a:r>
            <a:r>
              <a:rPr dirty="0" smtClean="0"/>
              <a:t>:</a:t>
            </a:r>
            <a:endParaRPr lang="en-US" dirty="0" smtClean="0"/>
          </a:p>
          <a:p>
            <a:pPr lvl="2"/>
            <a:r>
              <a:rPr dirty="0" smtClean="0"/>
              <a:t>What </a:t>
            </a:r>
            <a:r>
              <a:rPr dirty="0"/>
              <a:t>were the Greensboro sit-ins and what impact did they have on the Civil Rights Movement in North Carolina?</a:t>
            </a:r>
          </a:p>
        </p:txBody>
      </p:sp>
      <p:sp>
        <p:nvSpPr>
          <p:cNvPr id="169" name="Shape 16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27</a:t>
            </a:fld>
            <a:endParaRPr/>
          </a:p>
        </p:txBody>
      </p:sp>
    </p:spTree>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4: The Civil Rights Movement Comes to North Carolina</a:t>
            </a:r>
          </a:p>
        </p:txBody>
      </p:sp>
      <p:sp>
        <p:nvSpPr>
          <p:cNvPr id="172" name="Shape 172"/>
          <p:cNvSpPr>
            <a:spLocks noGrp="1"/>
          </p:cNvSpPr>
          <p:nvPr>
            <p:ph type="body" idx="1"/>
          </p:nvPr>
        </p:nvSpPr>
        <p:spPr>
          <a:prstGeom prst="rect">
            <a:avLst/>
          </a:prstGeom>
        </p:spPr>
        <p:txBody>
          <a:bodyPr/>
          <a:lstStyle/>
          <a:p>
            <a:r>
              <a:rPr dirty="0"/>
              <a:t>What terms do I need to know</a:t>
            </a:r>
            <a:r>
              <a:rPr dirty="0" smtClean="0"/>
              <a:t>?</a:t>
            </a:r>
            <a:endParaRPr lang="en-US" dirty="0" smtClean="0"/>
          </a:p>
          <a:p>
            <a:pPr lvl="2"/>
            <a:r>
              <a:rPr lang="en-US" dirty="0"/>
              <a:t>d</a:t>
            </a:r>
            <a:r>
              <a:rPr dirty="0" smtClean="0"/>
              <a:t>iscrimination</a:t>
            </a:r>
            <a:endParaRPr lang="en-US" dirty="0" smtClean="0"/>
          </a:p>
          <a:p>
            <a:pPr lvl="2"/>
            <a:r>
              <a:rPr dirty="0" smtClean="0"/>
              <a:t>sit</a:t>
            </a:r>
            <a:r>
              <a:rPr dirty="0"/>
              <a:t>-</a:t>
            </a:r>
            <a:r>
              <a:rPr dirty="0" smtClean="0"/>
              <a:t>in</a:t>
            </a:r>
            <a:endParaRPr lang="en-US" dirty="0" smtClean="0"/>
          </a:p>
          <a:p>
            <a:pPr lvl="2"/>
            <a:r>
              <a:rPr dirty="0" smtClean="0"/>
              <a:t>freedom riders</a:t>
            </a:r>
            <a:endParaRPr lang="en-US" dirty="0" smtClean="0"/>
          </a:p>
          <a:p>
            <a:pPr lvl="2"/>
            <a:r>
              <a:rPr dirty="0" smtClean="0"/>
              <a:t>Civil </a:t>
            </a:r>
            <a:r>
              <a:rPr dirty="0"/>
              <a:t>Rights Act of </a:t>
            </a:r>
            <a:r>
              <a:rPr dirty="0" smtClean="0"/>
              <a:t>1964</a:t>
            </a:r>
            <a:endParaRPr lang="en-US" dirty="0" smtClean="0"/>
          </a:p>
          <a:p>
            <a:pPr lvl="2"/>
            <a:r>
              <a:rPr dirty="0" smtClean="0"/>
              <a:t>Voting </a:t>
            </a:r>
            <a:r>
              <a:rPr dirty="0"/>
              <a:t>Rights Act of </a:t>
            </a:r>
            <a:r>
              <a:rPr dirty="0" smtClean="0"/>
              <a:t>1965</a:t>
            </a:r>
            <a:endParaRPr lang="en-US" dirty="0" smtClean="0"/>
          </a:p>
          <a:p>
            <a:pPr lvl="2"/>
            <a:r>
              <a:rPr dirty="0" smtClean="0"/>
              <a:t>busing</a:t>
            </a:r>
            <a:endParaRPr dirty="0"/>
          </a:p>
        </p:txBody>
      </p:sp>
      <p:sp>
        <p:nvSpPr>
          <p:cNvPr id="173" name="Shape 17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28</a:t>
            </a:fld>
            <a:endParaRPr/>
          </a:p>
        </p:txBody>
      </p:sp>
    </p:spTree>
  </p:cSld>
  <p:clrMapOvr>
    <a:masterClrMapping/>
  </p:clrMapOvr>
  <p:transition xmlns:p14="http://schemas.microsoft.com/office/powerpoint/2010/mai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xfrm>
            <a:off x="457200" y="26130"/>
            <a:ext cx="8229600" cy="1143001"/>
          </a:xfrm>
          <a:prstGeom prst="rect">
            <a:avLst/>
          </a:prstGeom>
        </p:spPr>
        <p:txBody>
          <a:bodyPr/>
          <a:lstStyle/>
          <a:p>
            <a:r>
              <a:t>Introduction</a:t>
            </a:r>
          </a:p>
        </p:txBody>
      </p:sp>
      <p:sp>
        <p:nvSpPr>
          <p:cNvPr id="176" name="Shape 176"/>
          <p:cNvSpPr>
            <a:spLocks noGrp="1"/>
          </p:cNvSpPr>
          <p:nvPr>
            <p:ph type="body" idx="1"/>
          </p:nvPr>
        </p:nvSpPr>
        <p:spPr>
          <a:xfrm>
            <a:off x="457200" y="1169131"/>
            <a:ext cx="8229600" cy="5358985"/>
          </a:xfrm>
          <a:prstGeom prst="rect">
            <a:avLst/>
          </a:prstGeom>
        </p:spPr>
        <p:txBody>
          <a:bodyPr>
            <a:normAutofit/>
          </a:bodyPr>
          <a:lstStyle/>
          <a:p>
            <a:pPr marL="614751" indent="-614751" defTabSz="740663">
              <a:spcBef>
                <a:spcPts val="600"/>
              </a:spcBef>
              <a:defRPr sz="2592"/>
            </a:pPr>
            <a:r>
              <a:rPr sz="2800" dirty="0"/>
              <a:t>In 1945, Phairlever Pearson was made principal of the black high school in </a:t>
            </a:r>
            <a:r>
              <a:rPr sz="2800" dirty="0" smtClean="0"/>
              <a:t>Newton</a:t>
            </a:r>
            <a:r>
              <a:rPr lang="en-US" sz="2800" dirty="0" smtClean="0"/>
              <a:t>.</a:t>
            </a:r>
          </a:p>
          <a:p>
            <a:pPr marL="1075000" lvl="2" indent="-614751" defTabSz="740663">
              <a:spcBef>
                <a:spcPts val="600"/>
              </a:spcBef>
              <a:defRPr sz="2592"/>
            </a:pPr>
            <a:r>
              <a:rPr sz="2800" dirty="0" smtClean="0"/>
              <a:t>The </a:t>
            </a:r>
            <a:r>
              <a:rPr sz="2800" dirty="0"/>
              <a:t>windows were patched, bare bulbs hung from ceilings, one coal stove heated the whole school, there was no refrigerator, and the basketball team practiced outside on a dirt </a:t>
            </a:r>
            <a:r>
              <a:rPr sz="2800" dirty="0" smtClean="0"/>
              <a:t>court</a:t>
            </a:r>
            <a:r>
              <a:rPr lang="en-US" sz="2800" dirty="0" smtClean="0"/>
              <a:t>.</a:t>
            </a:r>
            <a:endParaRPr sz="2800" dirty="0"/>
          </a:p>
          <a:p>
            <a:pPr marL="614751" indent="-614751" defTabSz="740663">
              <a:spcBef>
                <a:spcPts val="600"/>
              </a:spcBef>
              <a:defRPr sz="2592"/>
            </a:pPr>
            <a:r>
              <a:rPr sz="2800" dirty="0"/>
              <a:t>Pearson asked the all-white school board to come see the terrible conditions, but none </a:t>
            </a:r>
            <a:r>
              <a:rPr sz="2800" dirty="0" smtClean="0"/>
              <a:t>came</a:t>
            </a:r>
            <a:r>
              <a:rPr lang="en-US" sz="2800" dirty="0" smtClean="0"/>
              <a:t>.</a:t>
            </a:r>
          </a:p>
          <a:p>
            <a:pPr marL="1075000" lvl="2" indent="-614751" defTabSz="740663">
              <a:spcBef>
                <a:spcPts val="600"/>
              </a:spcBef>
              <a:defRPr sz="2592"/>
            </a:pPr>
            <a:r>
              <a:rPr sz="2800" dirty="0" smtClean="0"/>
              <a:t>The </a:t>
            </a:r>
            <a:r>
              <a:rPr sz="2800" dirty="0"/>
              <a:t>school board built a gym, cafeteria, and a shop after the </a:t>
            </a:r>
            <a:r>
              <a:rPr sz="2800" dirty="0" smtClean="0"/>
              <a:t>war</a:t>
            </a:r>
            <a:r>
              <a:rPr lang="en-US" sz="2800" dirty="0" smtClean="0"/>
              <a:t>.</a:t>
            </a:r>
            <a:endParaRPr sz="2800" dirty="0"/>
          </a:p>
          <a:p>
            <a:pPr marL="614751" indent="-614751" defTabSz="740663">
              <a:spcBef>
                <a:spcPts val="600"/>
              </a:spcBef>
              <a:defRPr sz="2592"/>
            </a:pPr>
            <a:r>
              <a:rPr sz="2800" dirty="0"/>
              <a:t>The civil rights movement was moving slowly into North </a:t>
            </a:r>
            <a:r>
              <a:rPr sz="2800" dirty="0" smtClean="0"/>
              <a:t>Carolina</a:t>
            </a:r>
            <a:r>
              <a:rPr lang="en-US" sz="2800" dirty="0" smtClean="0"/>
              <a:t>.</a:t>
            </a:r>
            <a:endParaRPr sz="2800" dirty="0"/>
          </a:p>
        </p:txBody>
      </p:sp>
      <p:sp>
        <p:nvSpPr>
          <p:cNvPr id="177" name="Shape 17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29</a:t>
            </a:fld>
            <a:endParaRP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1: The Politics of Reform and Reaction</a:t>
            </a:r>
          </a:p>
        </p:txBody>
      </p:sp>
      <p:sp>
        <p:nvSpPr>
          <p:cNvPr id="69" name="Shape 69"/>
          <p:cNvSpPr>
            <a:spLocks noGrp="1"/>
          </p:cNvSpPr>
          <p:nvPr>
            <p:ph type="body" idx="1"/>
          </p:nvPr>
        </p:nvSpPr>
        <p:spPr>
          <a:xfrm>
            <a:off x="457200" y="1600200"/>
            <a:ext cx="8229600" cy="4525963"/>
          </a:xfrm>
          <a:prstGeom prst="rect">
            <a:avLst/>
          </a:prstGeom>
        </p:spPr>
        <p:txBody>
          <a:bodyPr/>
          <a:lstStyle/>
          <a:p>
            <a:pPr marL="342900" lvl="1" indent="-342900">
              <a:lnSpc>
                <a:spcPct val="100000"/>
              </a:lnSpc>
              <a:buChar char="➢"/>
            </a:pPr>
            <a:r>
              <a:t>Essential Question:</a:t>
            </a:r>
            <a:endParaRPr sz="2800"/>
          </a:p>
          <a:p>
            <a:pPr marL="742950" lvl="2" indent="-342900">
              <a:lnSpc>
                <a:spcPct val="100000"/>
              </a:lnSpc>
              <a:spcBef>
                <a:spcPts val="600"/>
              </a:spcBef>
              <a:buFont typeface="Arial"/>
              <a:buChar char="•"/>
              <a:defRPr sz="2800"/>
            </a:pPr>
            <a:r>
              <a:t>How did the civil rights movement begin in North Carolina?</a:t>
            </a:r>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xfrm>
            <a:off x="457200" y="12324"/>
            <a:ext cx="8229600" cy="1143001"/>
          </a:xfrm>
          <a:prstGeom prst="rect">
            <a:avLst/>
          </a:prstGeom>
        </p:spPr>
        <p:txBody>
          <a:bodyPr/>
          <a:lstStyle/>
          <a:p>
            <a:r>
              <a:t>The Greensboro Sit-Ins</a:t>
            </a:r>
          </a:p>
        </p:txBody>
      </p:sp>
      <p:sp>
        <p:nvSpPr>
          <p:cNvPr id="180" name="Shape 180"/>
          <p:cNvSpPr>
            <a:spLocks noGrp="1"/>
          </p:cNvSpPr>
          <p:nvPr>
            <p:ph type="body" idx="1"/>
          </p:nvPr>
        </p:nvSpPr>
        <p:spPr>
          <a:xfrm>
            <a:off x="457200" y="1155325"/>
            <a:ext cx="8229600" cy="5372791"/>
          </a:xfrm>
          <a:prstGeom prst="rect">
            <a:avLst/>
          </a:prstGeom>
        </p:spPr>
        <p:txBody>
          <a:bodyPr>
            <a:noAutofit/>
          </a:bodyPr>
          <a:lstStyle/>
          <a:p>
            <a:pPr marL="538855" indent="-538855" defTabSz="649223">
              <a:spcBef>
                <a:spcPts val="500"/>
              </a:spcBef>
              <a:defRPr sz="2272"/>
            </a:pPr>
            <a:r>
              <a:rPr sz="2450" dirty="0"/>
              <a:t>By the late 1950s, Greensboro’s African American residents had protested </a:t>
            </a:r>
            <a:r>
              <a:rPr sz="2450" b="1" i="1" dirty="0"/>
              <a:t>discrimination</a:t>
            </a:r>
            <a:r>
              <a:rPr sz="2450" dirty="0"/>
              <a:t> in stores, restaurants, and other public </a:t>
            </a:r>
            <a:r>
              <a:rPr sz="2450" dirty="0" smtClean="0"/>
              <a:t>places</a:t>
            </a:r>
            <a:r>
              <a:rPr lang="en-US" sz="2450" dirty="0" smtClean="0"/>
              <a:t>.</a:t>
            </a:r>
            <a:endParaRPr sz="2450" dirty="0"/>
          </a:p>
          <a:p>
            <a:pPr marL="538855" indent="-538855" defTabSz="649223">
              <a:spcBef>
                <a:spcPts val="500"/>
              </a:spcBef>
              <a:defRPr sz="2272"/>
            </a:pPr>
            <a:r>
              <a:rPr sz="2450" dirty="0"/>
              <a:t>On February 1, 1960, four university students sat down at the lunch counter at Woolworth’s </a:t>
            </a:r>
            <a:r>
              <a:rPr sz="2450" dirty="0" smtClean="0"/>
              <a:t>store</a:t>
            </a:r>
            <a:r>
              <a:rPr lang="en-US" sz="2450" dirty="0" smtClean="0"/>
              <a:t>.</a:t>
            </a:r>
            <a:endParaRPr sz="2450" dirty="0"/>
          </a:p>
          <a:p>
            <a:pPr marL="538855" indent="-538855" defTabSz="649223">
              <a:spcBef>
                <a:spcPts val="500"/>
              </a:spcBef>
              <a:defRPr sz="2272"/>
            </a:pPr>
            <a:r>
              <a:rPr sz="2450" dirty="0"/>
              <a:t>When they were refused, they came back the next day with more </a:t>
            </a:r>
            <a:r>
              <a:rPr sz="2450" dirty="0" smtClean="0"/>
              <a:t>students</a:t>
            </a:r>
            <a:r>
              <a:rPr lang="en-US" sz="2450" dirty="0" smtClean="0"/>
              <a:t>.</a:t>
            </a:r>
            <a:endParaRPr sz="2450" dirty="0"/>
          </a:p>
          <a:p>
            <a:pPr marL="538855" indent="-538855" defTabSz="649223">
              <a:spcBef>
                <a:spcPts val="500"/>
              </a:spcBef>
              <a:defRPr sz="2272"/>
            </a:pPr>
            <a:r>
              <a:rPr sz="2450" dirty="0"/>
              <a:t>These “</a:t>
            </a:r>
            <a:r>
              <a:rPr sz="2450" b="1" i="1" dirty="0"/>
              <a:t>sit-ins</a:t>
            </a:r>
            <a:r>
              <a:rPr sz="2450" dirty="0"/>
              <a:t>” quickly gained national attention and spread to 54 other southern </a:t>
            </a:r>
            <a:r>
              <a:rPr sz="2450" dirty="0" smtClean="0"/>
              <a:t>cities</a:t>
            </a:r>
            <a:r>
              <a:rPr lang="en-US" sz="2450" dirty="0" smtClean="0"/>
              <a:t>.</a:t>
            </a:r>
            <a:endParaRPr sz="2450" dirty="0"/>
          </a:p>
          <a:p>
            <a:pPr marL="538855" indent="-538855" defTabSz="649223">
              <a:spcBef>
                <a:spcPts val="500"/>
              </a:spcBef>
              <a:defRPr sz="2272"/>
            </a:pPr>
            <a:r>
              <a:rPr sz="2450" dirty="0"/>
              <a:t>It took nearly 2 years for Greensboro to integrate public </a:t>
            </a:r>
            <a:r>
              <a:rPr sz="2450" dirty="0" smtClean="0"/>
              <a:t>places</a:t>
            </a:r>
            <a:r>
              <a:rPr lang="en-US" sz="2450" dirty="0" smtClean="0"/>
              <a:t>.</a:t>
            </a:r>
          </a:p>
          <a:p>
            <a:pPr marL="999104" lvl="2" indent="-538855" defTabSz="649223">
              <a:spcBef>
                <a:spcPts val="500"/>
              </a:spcBef>
              <a:defRPr sz="2272"/>
            </a:pPr>
            <a:r>
              <a:rPr sz="2450" dirty="0" smtClean="0"/>
              <a:t>Thousands </a:t>
            </a:r>
            <a:r>
              <a:rPr sz="2450" dirty="0"/>
              <a:t>of high school and college students marched on business for days, and when most were arrested, nearly every black adult in Greensboro came to protest the next </a:t>
            </a:r>
            <a:r>
              <a:rPr sz="2450" dirty="0" smtClean="0"/>
              <a:t>day</a:t>
            </a:r>
            <a:r>
              <a:rPr lang="en-US" sz="2450" dirty="0" smtClean="0"/>
              <a:t>.</a:t>
            </a:r>
            <a:endParaRPr sz="2450" dirty="0"/>
          </a:p>
          <a:p>
            <a:pPr marL="538855" indent="-538855" defTabSz="649223">
              <a:spcBef>
                <a:spcPts val="500"/>
              </a:spcBef>
              <a:defRPr sz="2272"/>
            </a:pPr>
            <a:r>
              <a:rPr sz="2450" dirty="0"/>
              <a:t>Change came slowly, but there was positive </a:t>
            </a:r>
            <a:r>
              <a:rPr sz="2450" dirty="0" smtClean="0"/>
              <a:t>progress</a:t>
            </a:r>
            <a:r>
              <a:rPr lang="en-US" sz="2450" dirty="0" smtClean="0"/>
              <a:t>.</a:t>
            </a:r>
            <a:endParaRPr sz="2450" dirty="0"/>
          </a:p>
        </p:txBody>
      </p:sp>
      <p:sp>
        <p:nvSpPr>
          <p:cNvPr id="181" name="Shape 18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30</a:t>
            </a:fld>
            <a:endParaRPr/>
          </a:p>
        </p:txBody>
      </p:sp>
    </p:spTree>
  </p:cSld>
  <p:clrMapOvr>
    <a:masterClrMapping/>
  </p:clrMapOvr>
  <p:transition xmlns:p14="http://schemas.microsoft.com/office/powerpoint/2010/mai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457200" y="26130"/>
            <a:ext cx="8229600" cy="1143001"/>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The Civil Rights Acts of 1964 and 1965</a:t>
            </a:r>
          </a:p>
        </p:txBody>
      </p:sp>
      <p:sp>
        <p:nvSpPr>
          <p:cNvPr id="184" name="Shape 184"/>
          <p:cNvSpPr>
            <a:spLocks noGrp="1"/>
          </p:cNvSpPr>
          <p:nvPr>
            <p:ph type="body" idx="1"/>
          </p:nvPr>
        </p:nvSpPr>
        <p:spPr>
          <a:xfrm>
            <a:off x="457200" y="1169131"/>
            <a:ext cx="8229600" cy="5358985"/>
          </a:xfrm>
          <a:prstGeom prst="rect">
            <a:avLst/>
          </a:prstGeom>
        </p:spPr>
        <p:txBody>
          <a:bodyPr>
            <a:noAutofit/>
          </a:bodyPr>
          <a:lstStyle/>
          <a:p>
            <a:pPr marL="523676" indent="-523676" defTabSz="630936">
              <a:spcBef>
                <a:spcPts val="500"/>
              </a:spcBef>
              <a:defRPr sz="2208"/>
            </a:pPr>
            <a:r>
              <a:rPr sz="2350" dirty="0"/>
              <a:t>The U.S. Congress passed the </a:t>
            </a:r>
            <a:r>
              <a:rPr sz="2350" b="1" i="1" dirty="0"/>
              <a:t>Civil Rights Act of 1964</a:t>
            </a:r>
            <a:r>
              <a:rPr sz="2350" dirty="0"/>
              <a:t>, making it illegal for any public place to practice </a:t>
            </a:r>
            <a:r>
              <a:rPr sz="2350" dirty="0" smtClean="0"/>
              <a:t>segregation</a:t>
            </a:r>
            <a:r>
              <a:rPr lang="en-US" sz="2350" dirty="0" smtClean="0"/>
              <a:t>.</a:t>
            </a:r>
            <a:endParaRPr sz="2350" dirty="0"/>
          </a:p>
          <a:p>
            <a:pPr marL="523676" indent="-523676" defTabSz="630936">
              <a:spcBef>
                <a:spcPts val="500"/>
              </a:spcBef>
              <a:defRPr sz="2208"/>
            </a:pPr>
            <a:r>
              <a:rPr sz="2350" dirty="0"/>
              <a:t>The following year, Congress passed the </a:t>
            </a:r>
            <a:r>
              <a:rPr sz="2350" b="1" i="1" dirty="0"/>
              <a:t>Voting Rights Act of 1965</a:t>
            </a:r>
            <a:r>
              <a:rPr sz="2350" dirty="0"/>
              <a:t>, identifying counties in the South known to have kept blacks from registering to </a:t>
            </a:r>
            <a:r>
              <a:rPr sz="2350" dirty="0" smtClean="0"/>
              <a:t>vote</a:t>
            </a:r>
            <a:r>
              <a:rPr lang="en-US" sz="2350" dirty="0" smtClean="0"/>
              <a:t>.</a:t>
            </a:r>
            <a:endParaRPr sz="2350" dirty="0"/>
          </a:p>
          <a:p>
            <a:pPr marL="523676" indent="-523676" defTabSz="630936">
              <a:spcBef>
                <a:spcPts val="500"/>
              </a:spcBef>
              <a:defRPr sz="2208"/>
            </a:pPr>
            <a:r>
              <a:rPr sz="2350" dirty="0"/>
              <a:t>Black residents of North Carolina quickly came out to register to vote, mostly as Democrats, as the Democratic Party in the North had led the effort to pass the </a:t>
            </a:r>
            <a:r>
              <a:rPr sz="2350" dirty="0" smtClean="0"/>
              <a:t>laws</a:t>
            </a:r>
            <a:r>
              <a:rPr lang="en-US" sz="2350" dirty="0" smtClean="0"/>
              <a:t>.</a:t>
            </a:r>
            <a:endParaRPr sz="2350" dirty="0"/>
          </a:p>
          <a:p>
            <a:pPr marL="523676" indent="-523676" defTabSz="630936">
              <a:spcBef>
                <a:spcPts val="500"/>
              </a:spcBef>
              <a:defRPr sz="2208"/>
            </a:pPr>
            <a:r>
              <a:rPr sz="2350" dirty="0"/>
              <a:t>The laws also sped up integrating the schools, and more black children applied to and were accepted by previously white </a:t>
            </a:r>
            <a:r>
              <a:rPr sz="2350" dirty="0" smtClean="0"/>
              <a:t>schools</a:t>
            </a:r>
            <a:r>
              <a:rPr lang="en-US" sz="2350" dirty="0" smtClean="0"/>
              <a:t>.</a:t>
            </a:r>
            <a:endParaRPr sz="2350" dirty="0"/>
          </a:p>
          <a:p>
            <a:pPr marL="523676" indent="-523676" defTabSz="630936">
              <a:spcBef>
                <a:spcPts val="500"/>
              </a:spcBef>
              <a:defRPr sz="2208"/>
            </a:pPr>
            <a:r>
              <a:rPr sz="2350" dirty="0"/>
              <a:t>Black and white families began to interact more closely in public </a:t>
            </a:r>
            <a:r>
              <a:rPr sz="2350" dirty="0" smtClean="0"/>
              <a:t>places</a:t>
            </a:r>
            <a:r>
              <a:rPr lang="en-US" sz="2350" dirty="0" smtClean="0"/>
              <a:t>.</a:t>
            </a:r>
            <a:endParaRPr sz="2350" dirty="0"/>
          </a:p>
          <a:p>
            <a:pPr marL="523676" indent="-523676" defTabSz="630936">
              <a:spcBef>
                <a:spcPts val="500"/>
              </a:spcBef>
              <a:defRPr sz="2208"/>
            </a:pPr>
            <a:r>
              <a:rPr sz="2350" dirty="0"/>
              <a:t>By 1968, more black leaders sought public offices and made up a significant portion of the </a:t>
            </a:r>
            <a:r>
              <a:rPr sz="2350" dirty="0" smtClean="0"/>
              <a:t>electorate</a:t>
            </a:r>
            <a:r>
              <a:rPr lang="en-US" sz="2350" dirty="0" smtClean="0"/>
              <a:t>.</a:t>
            </a:r>
            <a:endParaRPr sz="2350" dirty="0"/>
          </a:p>
        </p:txBody>
      </p:sp>
      <p:sp>
        <p:nvSpPr>
          <p:cNvPr id="185" name="Shape 18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31</a:t>
            </a:fld>
            <a:endParaRPr/>
          </a:p>
        </p:txBody>
      </p:sp>
    </p:spTree>
  </p:cSld>
  <p:clrMapOvr>
    <a:masterClrMapping/>
  </p:clrMapOvr>
  <p:transition xmlns:p14="http://schemas.microsoft.com/office/powerpoint/2010/mai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457200" y="26130"/>
            <a:ext cx="8229600" cy="1143001"/>
          </a:xfrm>
          <a:prstGeom prst="rect">
            <a:avLst/>
          </a:prstGeom>
        </p:spPr>
        <p:txBody>
          <a:bodyPr/>
          <a:lstStyle/>
          <a:p>
            <a:r>
              <a:t>Conservative White Reactions</a:t>
            </a:r>
          </a:p>
        </p:txBody>
      </p:sp>
      <p:sp>
        <p:nvSpPr>
          <p:cNvPr id="188" name="Shape 188"/>
          <p:cNvSpPr>
            <a:spLocks noGrp="1"/>
          </p:cNvSpPr>
          <p:nvPr>
            <p:ph type="body" idx="1"/>
          </p:nvPr>
        </p:nvSpPr>
        <p:spPr>
          <a:xfrm>
            <a:off x="457200" y="1169131"/>
            <a:ext cx="8229600" cy="5358985"/>
          </a:xfrm>
          <a:prstGeom prst="rect">
            <a:avLst/>
          </a:prstGeom>
        </p:spPr>
        <p:txBody>
          <a:bodyPr>
            <a:noAutofit/>
          </a:bodyPr>
          <a:lstStyle/>
          <a:p>
            <a:pPr marL="690646" indent="-690646" defTabSz="832104">
              <a:spcBef>
                <a:spcPts val="600"/>
              </a:spcBef>
              <a:defRPr sz="2912"/>
            </a:pPr>
            <a:r>
              <a:rPr sz="3180" dirty="0"/>
              <a:t>Many white North Carolinians did not easily accept the ideas of </a:t>
            </a:r>
            <a:r>
              <a:rPr sz="3180" dirty="0" smtClean="0"/>
              <a:t>integration</a:t>
            </a:r>
            <a:r>
              <a:rPr lang="en-US" sz="3180" dirty="0" smtClean="0"/>
              <a:t>.</a:t>
            </a:r>
            <a:endParaRPr sz="3180" dirty="0"/>
          </a:p>
          <a:p>
            <a:pPr marL="690646" indent="-690646" defTabSz="832104">
              <a:spcBef>
                <a:spcPts val="600"/>
              </a:spcBef>
              <a:defRPr sz="2912"/>
            </a:pPr>
            <a:r>
              <a:rPr sz="3180" dirty="0"/>
              <a:t>After the civil rights acts were passed by Congress, thousands of Democrats switched to the Republican </a:t>
            </a:r>
            <a:r>
              <a:rPr sz="3180" dirty="0" smtClean="0"/>
              <a:t>party</a:t>
            </a:r>
            <a:r>
              <a:rPr lang="en-US" sz="3180" dirty="0" smtClean="0"/>
              <a:t>.</a:t>
            </a:r>
          </a:p>
          <a:p>
            <a:pPr marL="1150895" lvl="2" indent="-690646" defTabSz="832104">
              <a:spcBef>
                <a:spcPts val="600"/>
              </a:spcBef>
              <a:defRPr sz="2912"/>
            </a:pPr>
            <a:r>
              <a:rPr sz="3180" dirty="0" smtClean="0"/>
              <a:t>In </a:t>
            </a:r>
            <a:r>
              <a:rPr sz="3180" dirty="0"/>
              <a:t>the 1968 presidential </a:t>
            </a:r>
            <a:r>
              <a:rPr sz="3180" dirty="0" smtClean="0"/>
              <a:t>election</a:t>
            </a:r>
            <a:r>
              <a:rPr lang="en-US" sz="3180" dirty="0"/>
              <a:t>,</a:t>
            </a:r>
            <a:r>
              <a:rPr sz="3180" dirty="0" smtClean="0"/>
              <a:t> </a:t>
            </a:r>
            <a:r>
              <a:rPr sz="3180" dirty="0"/>
              <a:t>they voted for the segregationist candidate, though North Carolina gave Republican Richard Nixon the state’s </a:t>
            </a:r>
            <a:r>
              <a:rPr sz="3180" dirty="0" smtClean="0"/>
              <a:t>majority</a:t>
            </a:r>
            <a:r>
              <a:rPr lang="en-US" sz="3180" dirty="0" smtClean="0"/>
              <a:t>.</a:t>
            </a:r>
            <a:endParaRPr sz="3180" dirty="0"/>
          </a:p>
          <a:p>
            <a:pPr marL="690646" indent="-690646" defTabSz="832104">
              <a:spcBef>
                <a:spcPts val="600"/>
              </a:spcBef>
              <a:defRPr sz="2912"/>
            </a:pPr>
            <a:r>
              <a:rPr sz="3180" dirty="0"/>
              <a:t>The most extreme conservatives joined a revived Ku Klux Klan, which increased its demonstrations in the </a:t>
            </a:r>
            <a:r>
              <a:rPr sz="3180" dirty="0" smtClean="0"/>
              <a:t>1960s</a:t>
            </a:r>
            <a:r>
              <a:rPr lang="en-US" sz="3180" dirty="0" smtClean="0"/>
              <a:t>.</a:t>
            </a:r>
            <a:endParaRPr sz="3180" dirty="0"/>
          </a:p>
        </p:txBody>
      </p:sp>
      <p:sp>
        <p:nvSpPr>
          <p:cNvPr id="189" name="Shape 18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32</a:t>
            </a:fld>
            <a:endParaRPr/>
          </a:p>
        </p:txBody>
      </p:sp>
    </p:spTree>
  </p:cSld>
  <p:clrMapOvr>
    <a:masterClrMapping/>
  </p:clrMapOvr>
  <p:transition xmlns:p14="http://schemas.microsoft.com/office/powerpoint/2010/mai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xfrm>
            <a:off x="457200" y="26130"/>
            <a:ext cx="8229600" cy="1143001"/>
          </a:xfrm>
          <a:prstGeom prst="rect">
            <a:avLst/>
          </a:prstGeom>
        </p:spPr>
        <p:txBody>
          <a:bodyPr/>
          <a:lstStyle/>
          <a:p>
            <a:r>
              <a:rPr dirty="0"/>
              <a:t>The Swann Case</a:t>
            </a:r>
          </a:p>
        </p:txBody>
      </p:sp>
      <p:sp>
        <p:nvSpPr>
          <p:cNvPr id="192" name="Shape 192"/>
          <p:cNvSpPr>
            <a:spLocks noGrp="1"/>
          </p:cNvSpPr>
          <p:nvPr>
            <p:ph type="body" idx="1"/>
          </p:nvPr>
        </p:nvSpPr>
        <p:spPr>
          <a:xfrm>
            <a:off x="457200" y="1169131"/>
            <a:ext cx="8229600" cy="5358986"/>
          </a:xfrm>
          <a:prstGeom prst="rect">
            <a:avLst/>
          </a:prstGeom>
        </p:spPr>
        <p:txBody>
          <a:bodyPr>
            <a:noAutofit/>
          </a:bodyPr>
          <a:lstStyle/>
          <a:p>
            <a:pPr marL="561624" indent="-561624" defTabSz="676655">
              <a:spcBef>
                <a:spcPts val="500"/>
              </a:spcBef>
              <a:defRPr sz="2368"/>
            </a:pPr>
            <a:r>
              <a:rPr sz="2300" dirty="0"/>
              <a:t>In 1969, the Justice Department in Washington, D.C. used the authority of the Civil Rights Act to order the closing of all black schools in the </a:t>
            </a:r>
            <a:r>
              <a:rPr sz="2300" dirty="0" smtClean="0"/>
              <a:t>South</a:t>
            </a:r>
            <a:r>
              <a:rPr lang="en-US" sz="2300" dirty="0" smtClean="0"/>
              <a:t>.</a:t>
            </a:r>
            <a:endParaRPr sz="2300" dirty="0"/>
          </a:p>
          <a:p>
            <a:pPr marL="561624" indent="-561624" defTabSz="676655">
              <a:spcBef>
                <a:spcPts val="500"/>
              </a:spcBef>
              <a:defRPr sz="2368"/>
            </a:pPr>
            <a:r>
              <a:rPr sz="2300" dirty="0"/>
              <a:t>All schools had to be fully </a:t>
            </a:r>
            <a:r>
              <a:rPr sz="2300" dirty="0" smtClean="0"/>
              <a:t>integrated</a:t>
            </a:r>
            <a:r>
              <a:rPr lang="en-US" sz="2300" dirty="0" smtClean="0"/>
              <a:t>.</a:t>
            </a:r>
            <a:endParaRPr sz="2300" dirty="0"/>
          </a:p>
          <a:p>
            <a:pPr marL="561624" indent="-561624" defTabSz="676655">
              <a:spcBef>
                <a:spcPts val="500"/>
              </a:spcBef>
              <a:defRPr sz="2368"/>
            </a:pPr>
            <a:r>
              <a:rPr sz="2300" dirty="0"/>
              <a:t>Because of segregation, most black families lived in all-black neighborhoods, so school districts were primarily black even when </a:t>
            </a:r>
            <a:r>
              <a:rPr sz="2300" dirty="0" smtClean="0"/>
              <a:t>integrated</a:t>
            </a:r>
            <a:r>
              <a:rPr lang="en-US" sz="2300" dirty="0" smtClean="0"/>
              <a:t>.</a:t>
            </a:r>
            <a:endParaRPr sz="2300" dirty="0"/>
          </a:p>
          <a:p>
            <a:pPr marL="561624" indent="-561624" defTabSz="676655">
              <a:spcBef>
                <a:spcPts val="500"/>
              </a:spcBef>
              <a:defRPr sz="2368"/>
            </a:pPr>
            <a:r>
              <a:rPr sz="2300" dirty="0"/>
              <a:t>In 1965, </a:t>
            </a:r>
            <a:r>
              <a:rPr sz="2300" dirty="0" smtClean="0"/>
              <a:t>Da</a:t>
            </a:r>
            <a:r>
              <a:rPr lang="en-US" sz="2300" dirty="0" smtClean="0"/>
              <a:t>r</a:t>
            </a:r>
            <a:r>
              <a:rPr sz="2300" dirty="0" smtClean="0"/>
              <a:t>ius </a:t>
            </a:r>
            <a:r>
              <a:rPr sz="2300" dirty="0"/>
              <a:t>Swann sued to have his son admitted to a neighboring white school, and in 1969 a federal judge ruled that civil rights laws called for </a:t>
            </a:r>
            <a:r>
              <a:rPr sz="2300" dirty="0" smtClean="0"/>
              <a:t>equality</a:t>
            </a:r>
            <a:r>
              <a:rPr lang="en-US" sz="2300" dirty="0" smtClean="0"/>
              <a:t>.</a:t>
            </a:r>
            <a:endParaRPr lang="en-US" sz="2300" dirty="0"/>
          </a:p>
          <a:p>
            <a:pPr marL="1021873" lvl="2" indent="-561624" defTabSz="676655">
              <a:spcBef>
                <a:spcPts val="500"/>
              </a:spcBef>
              <a:defRPr sz="2368"/>
            </a:pPr>
            <a:r>
              <a:rPr sz="2300" dirty="0" smtClean="0"/>
              <a:t>To </a:t>
            </a:r>
            <a:r>
              <a:rPr sz="2300" dirty="0"/>
              <a:t>achieve this, many school districts used </a:t>
            </a:r>
            <a:r>
              <a:rPr sz="2300" b="1" i="1" dirty="0"/>
              <a:t>busing</a:t>
            </a:r>
            <a:r>
              <a:rPr sz="2300" dirty="0"/>
              <a:t> to achieve a racial balance in the schools, angering many </a:t>
            </a:r>
            <a:r>
              <a:rPr sz="2300" dirty="0" smtClean="0"/>
              <a:t>residents</a:t>
            </a:r>
            <a:r>
              <a:rPr lang="en-US" sz="2300" dirty="0" smtClean="0"/>
              <a:t>.</a:t>
            </a:r>
            <a:endParaRPr sz="2300" dirty="0"/>
          </a:p>
          <a:p>
            <a:pPr marL="561624" indent="-561624" defTabSz="676655">
              <a:spcBef>
                <a:spcPts val="500"/>
              </a:spcBef>
              <a:defRPr sz="2368"/>
            </a:pPr>
            <a:r>
              <a:rPr sz="2300" dirty="0"/>
              <a:t>Busing was done in many cities without violence, but in some northern cities, violence erupted when busing was ordered and it became a national </a:t>
            </a:r>
            <a:r>
              <a:rPr sz="2300" dirty="0" smtClean="0"/>
              <a:t>controversy</a:t>
            </a:r>
            <a:r>
              <a:rPr lang="en-US" sz="2300" dirty="0" smtClean="0"/>
              <a:t>.</a:t>
            </a:r>
            <a:endParaRPr sz="2300" dirty="0"/>
          </a:p>
        </p:txBody>
      </p:sp>
      <p:sp>
        <p:nvSpPr>
          <p:cNvPr id="193" name="Shape 19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33</a:t>
            </a:fld>
            <a:endParaRPr/>
          </a:p>
        </p:txBody>
      </p:sp>
      <p:sp>
        <p:nvSpPr>
          <p:cNvPr id="194" name="Shape 194"/>
          <p:cNvSpPr/>
          <p:nvPr/>
        </p:nvSpPr>
        <p:spPr>
          <a:xfrm>
            <a:off x="6449182" y="6018529"/>
            <a:ext cx="2519436"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a:solidFill>
                  <a:srgbClr val="FF0000"/>
                </a:solidFill>
                <a:uFill>
                  <a:solidFill>
                    <a:srgbClr val="FF0000"/>
                  </a:solidFill>
                </a:uFill>
                <a:hlinkClick r:id="rId2" action="ppaction://hlinksldjump"/>
              </a:rPr>
              <a:t>Return to Main Menu</a:t>
            </a:r>
          </a:p>
        </p:txBody>
      </p:sp>
    </p:spTree>
  </p:cSld>
  <p:clrMapOvr>
    <a:masterClrMapping/>
  </p:clrMapOvr>
  <p:transition xmlns:p14="http://schemas.microsoft.com/office/powerpoint/2010/main" spd="slow"/>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6" name="Shape 196"/>
          <p:cNvSpPr/>
          <p:nvPr/>
        </p:nvSpPr>
        <p:spPr>
          <a:xfrm>
            <a:off x="5867400" y="6488667"/>
            <a:ext cx="2210877"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u="sng">
                <a:solidFill>
                  <a:srgbClr val="FF0000"/>
                </a:solidFill>
                <a:uFill>
                  <a:solidFill>
                    <a:srgbClr val="FF0000"/>
                  </a:solidFill>
                </a:uFill>
                <a:hlinkClick r:id="rId3" action="ppaction://hlinksldjump"/>
              </a:defRPr>
            </a:lvl1pPr>
          </a:lstStyle>
          <a:p>
            <a:pPr>
              <a:defRPr u="none">
                <a:solidFill>
                  <a:srgbClr val="000000"/>
                </a:solidFill>
                <a:uFillTx/>
              </a:defRPr>
            </a:pPr>
            <a:r>
              <a:rPr u="sng">
                <a:solidFill>
                  <a:srgbClr val="FF0000"/>
                </a:solidFill>
                <a:uFill>
                  <a:solidFill>
                    <a:srgbClr val="FF0000"/>
                  </a:solidFill>
                </a:uFill>
                <a:hlinkClick r:id="rId3" action="ppaction://hlinksldjump"/>
              </a:rPr>
              <a:t>Return to Main Menu</a:t>
            </a:r>
          </a:p>
        </p:txBody>
      </p:sp>
      <p:sp>
        <p:nvSpPr>
          <p:cNvPr id="197" name="Shape 197"/>
          <p:cNvSpPr>
            <a:spLocks noGrp="1"/>
          </p:cNvSpPr>
          <p:nvPr>
            <p:ph type="sldNum" sz="quarter" idx="2"/>
          </p:nvPr>
        </p:nvSpPr>
        <p:spPr>
          <a:xfrm>
            <a:off x="84505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34</a:t>
            </a:fld>
            <a:endParaRPr/>
          </a:p>
        </p:txBody>
      </p:sp>
      <p:sp>
        <p:nvSpPr>
          <p:cNvPr id="198" name="Shape 198"/>
          <p:cNvSpPr/>
          <p:nvPr/>
        </p:nvSpPr>
        <p:spPr>
          <a:xfrm>
            <a:off x="609600" y="2514600"/>
            <a:ext cx="7924800" cy="891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FFFF"/>
                </a:solidFill>
              </a:defRPr>
            </a:pPr>
            <a:r>
              <a:t>Image Credits</a:t>
            </a:r>
          </a:p>
          <a:p>
            <a:pPr>
              <a:defRPr sz="1200">
                <a:solidFill>
                  <a:srgbClr val="FFFFFF"/>
                </a:solidFill>
              </a:defRPr>
            </a:pPr>
            <a:endParaRPr/>
          </a:p>
          <a:p>
            <a:pPr>
              <a:defRPr sz="1200">
                <a:solidFill>
                  <a:srgbClr val="FFFFFF"/>
                </a:solidFill>
              </a:defRPr>
            </a:pPr>
            <a:r>
              <a:t>Title Slide: Public Doman, Wikimedia Commons; Contents slide: Reginald Lankford, Clairmont Press; End Slide: Reginald Lankford, Clairmont Press; </a:t>
            </a:r>
          </a:p>
        </p:txBody>
      </p:sp>
      <p:sp>
        <p:nvSpPr>
          <p:cNvPr id="199" name="Shape 199"/>
          <p:cNvSpPr/>
          <p:nvPr/>
        </p:nvSpPr>
        <p:spPr>
          <a:xfrm>
            <a:off x="7086600" y="6172200"/>
            <a:ext cx="2057400" cy="218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800" i="1">
                <a:solidFill>
                  <a:srgbClr val="808080"/>
                </a:solidFill>
                <a:effectLst>
                  <a:outerShdw blurRad="38100" dist="38100" dir="2700000" rotWithShape="0">
                    <a:srgbClr val="000000">
                      <a:alpha val="43137"/>
                    </a:srgbClr>
                  </a:outerShdw>
                </a:effectLst>
              </a:defRPr>
            </a:lvl1pPr>
          </a:lstStyle>
          <a:p>
            <a:r>
              <a:t>Shown here: Kitty Hawk Bay, NC</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98"/>
                                        </p:tgtEl>
                                        <p:attrNameLst>
                                          <p:attrName>style.visibility</p:attrName>
                                        </p:attrNameLst>
                                      </p:cBhvr>
                                      <p:to>
                                        <p:strVal val="visible"/>
                                      </p:to>
                                    </p:set>
                                    <p:animEffect transition="in" filter="dissolve">
                                      <p:cBhvr>
                                        <p:cTn id="7" dur="500"/>
                                        <p:tgtEl>
                                          <p:spTgt spid="198"/>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199"/>
                                        </p:tgtEl>
                                        <p:attrNameLst>
                                          <p:attrName>style.visibility</p:attrName>
                                        </p:attrNameLst>
                                      </p:cBhvr>
                                      <p:to>
                                        <p:strVal val="visible"/>
                                      </p:to>
                                    </p:set>
                                    <p:animEffect transition="in" filter="dissolve">
                                      <p:cBhvr>
                                        <p:cTn id="11"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1" animBg="1" advAuto="0"/>
      <p:bldP spid="199"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8229600" cy="1143000"/>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1: The Politics of Reform and Reaction</a:t>
            </a:r>
          </a:p>
        </p:txBody>
      </p:sp>
      <p:sp>
        <p:nvSpPr>
          <p:cNvPr id="73" name="Shape 73"/>
          <p:cNvSpPr>
            <a:spLocks noGrp="1"/>
          </p:cNvSpPr>
          <p:nvPr>
            <p:ph type="body" idx="1"/>
          </p:nvPr>
        </p:nvSpPr>
        <p:spPr>
          <a:xfrm>
            <a:off x="457200" y="1600200"/>
            <a:ext cx="8229600" cy="4525963"/>
          </a:xfrm>
          <a:prstGeom prst="rect">
            <a:avLst/>
          </a:prstGeom>
        </p:spPr>
        <p:txBody>
          <a:bodyPr/>
          <a:lstStyle/>
          <a:p>
            <a:r>
              <a:rPr dirty="0"/>
              <a:t>What terms do I need to know? </a:t>
            </a:r>
          </a:p>
          <a:p>
            <a:pPr marL="742950" lvl="1" indent="-285750">
              <a:lnSpc>
                <a:spcPct val="100000"/>
              </a:lnSpc>
              <a:spcBef>
                <a:spcPts val="600"/>
              </a:spcBef>
              <a:buFont typeface="Arial"/>
              <a:defRPr sz="2800"/>
            </a:pPr>
            <a:r>
              <a:rPr dirty="0" smtClean="0"/>
              <a:t>civil </a:t>
            </a:r>
            <a:r>
              <a:rPr dirty="0"/>
              <a:t>rights</a:t>
            </a:r>
          </a:p>
          <a:p>
            <a:pPr marL="742950" lvl="1" indent="-285750">
              <a:lnSpc>
                <a:spcPct val="100000"/>
              </a:lnSpc>
              <a:spcBef>
                <a:spcPts val="600"/>
              </a:spcBef>
              <a:buFont typeface="Arial"/>
              <a:defRPr sz="2800"/>
            </a:pPr>
            <a:r>
              <a:rPr dirty="0"/>
              <a:t>separate-but-equal concept</a:t>
            </a:r>
          </a:p>
          <a:p>
            <a:pPr marL="742950" lvl="1" indent="-285750">
              <a:lnSpc>
                <a:spcPct val="100000"/>
              </a:lnSpc>
              <a:spcBef>
                <a:spcPts val="600"/>
              </a:spcBef>
              <a:buFont typeface="Arial"/>
              <a:defRPr sz="2800"/>
            </a:pPr>
            <a:r>
              <a:rPr dirty="0"/>
              <a:t>integration</a:t>
            </a:r>
          </a:p>
          <a:p>
            <a:pPr marL="742950" lvl="1" indent="-285750">
              <a:lnSpc>
                <a:spcPct val="100000"/>
              </a:lnSpc>
              <a:spcBef>
                <a:spcPts val="600"/>
              </a:spcBef>
              <a:buFont typeface="Arial"/>
              <a:defRPr sz="2800"/>
            </a:pPr>
            <a:r>
              <a:rPr dirty="0"/>
              <a:t>North Carolina Fund</a:t>
            </a:r>
          </a:p>
          <a:p>
            <a:pPr marL="742950" lvl="1" indent="-285750">
              <a:lnSpc>
                <a:spcPct val="100000"/>
              </a:lnSpc>
              <a:spcBef>
                <a:spcPts val="600"/>
              </a:spcBef>
              <a:buFont typeface="Arial"/>
              <a:defRPr sz="2800"/>
            </a:pPr>
            <a:r>
              <a:rPr dirty="0"/>
              <a:t>community college system</a:t>
            </a:r>
          </a:p>
        </p:txBody>
      </p:sp>
      <p:sp>
        <p:nvSpPr>
          <p:cNvPr id="74" name="Shape 74"/>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3">
                                            <p:bg/>
                                          </p:spTgt>
                                        </p:tgtEl>
                                        <p:attrNameLst>
                                          <p:attrName>style.visibility</p:attrName>
                                        </p:attrNameLst>
                                      </p:cBhvr>
                                      <p:to>
                                        <p:strVal val="visible"/>
                                      </p:to>
                                    </p:set>
                                    <p:anim calcmode="lin" valueType="num">
                                      <p:cBhvr>
                                        <p:cTn id="7" dur="500" fill="hold"/>
                                        <p:tgtEl>
                                          <p:spTgt spid="73">
                                            <p:bg/>
                                          </p:spTgt>
                                        </p:tgtEl>
                                        <p:attrNameLst>
                                          <p:attrName>ppt_x</p:attrName>
                                        </p:attrNameLst>
                                      </p:cBhvr>
                                      <p:tavLst>
                                        <p:tav tm="0">
                                          <p:val>
                                            <p:strVal val="0-#ppt_w/2"/>
                                          </p:val>
                                        </p:tav>
                                        <p:tav tm="100000">
                                          <p:val>
                                            <p:strVal val="#ppt_x"/>
                                          </p:val>
                                        </p:tav>
                                      </p:tavLst>
                                    </p:anim>
                                    <p:anim calcmode="lin" valueType="num">
                                      <p:cBhvr>
                                        <p:cTn id="8" dur="500" fill="hold"/>
                                        <p:tgtEl>
                                          <p:spTgt spid="7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3">
                                            <p:txEl>
                                              <p:pRg st="0" end="0"/>
                                            </p:txEl>
                                          </p:spTgt>
                                        </p:tgtEl>
                                        <p:attrNameLst>
                                          <p:attrName>style.visibility</p:attrName>
                                        </p:attrNameLst>
                                      </p:cBhvr>
                                      <p:to>
                                        <p:strVal val="visible"/>
                                      </p:to>
                                    </p:set>
                                    <p:anim calcmode="lin" valueType="num">
                                      <p:cBhvr>
                                        <p:cTn id="11" dur="500" fill="hold"/>
                                        <p:tgtEl>
                                          <p:spTgt spid="7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73">
                                            <p:txEl>
                                              <p:pRg st="1" end="1"/>
                                            </p:txEl>
                                          </p:spTgt>
                                        </p:tgtEl>
                                        <p:attrNameLst>
                                          <p:attrName>style.visibility</p:attrName>
                                        </p:attrNameLst>
                                      </p:cBhvr>
                                      <p:to>
                                        <p:strVal val="visible"/>
                                      </p:to>
                                    </p:set>
                                    <p:anim calcmode="lin" valueType="num">
                                      <p:cBhvr>
                                        <p:cTn id="15" dur="500" fill="hold"/>
                                        <p:tgtEl>
                                          <p:spTgt spid="73">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73">
                                            <p:txEl>
                                              <p:pRg st="2" end="2"/>
                                            </p:txEl>
                                          </p:spTgt>
                                        </p:tgtEl>
                                        <p:attrNameLst>
                                          <p:attrName>style.visibility</p:attrName>
                                        </p:attrNameLst>
                                      </p:cBhvr>
                                      <p:to>
                                        <p:strVal val="visible"/>
                                      </p:to>
                                    </p:set>
                                    <p:anim calcmode="lin" valueType="num">
                                      <p:cBhvr>
                                        <p:cTn id="19" dur="500" fill="hold"/>
                                        <p:tgtEl>
                                          <p:spTgt spid="73">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73">
                                            <p:txEl>
                                              <p:pRg st="3" end="3"/>
                                            </p:txEl>
                                          </p:spTgt>
                                        </p:tgtEl>
                                        <p:attrNameLst>
                                          <p:attrName>style.visibility</p:attrName>
                                        </p:attrNameLst>
                                      </p:cBhvr>
                                      <p:to>
                                        <p:strVal val="visible"/>
                                      </p:to>
                                    </p:set>
                                    <p:anim calcmode="lin" valueType="num">
                                      <p:cBhvr>
                                        <p:cTn id="23" dur="500" fill="hold"/>
                                        <p:tgtEl>
                                          <p:spTgt spid="73">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1" nodeType="withEffect">
                                  <p:stCondLst>
                                    <p:cond delay="0"/>
                                  </p:stCondLst>
                                  <p:iterate>
                                    <p:tmAbs val="0"/>
                                  </p:iterate>
                                  <p:childTnLst>
                                    <p:set>
                                      <p:cBhvr>
                                        <p:cTn id="26" fill="hold"/>
                                        <p:tgtEl>
                                          <p:spTgt spid="73">
                                            <p:txEl>
                                              <p:pRg st="4" end="4"/>
                                            </p:txEl>
                                          </p:spTgt>
                                        </p:tgtEl>
                                        <p:attrNameLst>
                                          <p:attrName>style.visibility</p:attrName>
                                        </p:attrNameLst>
                                      </p:cBhvr>
                                      <p:to>
                                        <p:strVal val="visible"/>
                                      </p:to>
                                    </p:set>
                                    <p:anim calcmode="lin" valueType="num">
                                      <p:cBhvr>
                                        <p:cTn id="27" dur="500" fill="hold"/>
                                        <p:tgtEl>
                                          <p:spTgt spid="73">
                                            <p:txEl>
                                              <p:pRg st="4" end="4"/>
                                            </p:txEl>
                                          </p:spTgt>
                                        </p:tgtEl>
                                        <p:attrNameLst>
                                          <p:attrName>ppt_x</p:attrName>
                                        </p:attrNameLst>
                                      </p:cBhvr>
                                      <p:tavLst>
                                        <p:tav tm="0">
                                          <p:val>
                                            <p:strVal val="0-#ppt_w/2"/>
                                          </p:val>
                                        </p:tav>
                                        <p:tav tm="100000">
                                          <p:val>
                                            <p:strVal val="#ppt_x"/>
                                          </p:val>
                                        </p:tav>
                                      </p:tavLst>
                                    </p:anim>
                                    <p:anim calcmode="lin" valueType="num">
                                      <p:cBhvr>
                                        <p:cTn id="28" dur="500" fill="hold"/>
                                        <p:tgtEl>
                                          <p:spTgt spid="7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1" nodeType="withEffect">
                                  <p:stCondLst>
                                    <p:cond delay="0"/>
                                  </p:stCondLst>
                                  <p:iterate>
                                    <p:tmAbs val="0"/>
                                  </p:iterate>
                                  <p:childTnLst>
                                    <p:set>
                                      <p:cBhvr>
                                        <p:cTn id="30" fill="hold"/>
                                        <p:tgtEl>
                                          <p:spTgt spid="73">
                                            <p:txEl>
                                              <p:pRg st="5" end="5"/>
                                            </p:txEl>
                                          </p:spTgt>
                                        </p:tgtEl>
                                        <p:attrNameLst>
                                          <p:attrName>style.visibility</p:attrName>
                                        </p:attrNameLst>
                                      </p:cBhvr>
                                      <p:to>
                                        <p:strVal val="visible"/>
                                      </p:to>
                                    </p:set>
                                    <p:anim calcmode="lin" valueType="num">
                                      <p:cBhvr>
                                        <p:cTn id="31" dur="500" fill="hold"/>
                                        <p:tgtEl>
                                          <p:spTgt spid="73">
                                            <p:txEl>
                                              <p:pRg st="5" end="5"/>
                                            </p:txEl>
                                          </p:spTgt>
                                        </p:tgtEl>
                                        <p:attrNameLst>
                                          <p:attrName>ppt_x</p:attrName>
                                        </p:attrNameLst>
                                      </p:cBhvr>
                                      <p:tavLst>
                                        <p:tav tm="0">
                                          <p:val>
                                            <p:strVal val="0-#ppt_w/2"/>
                                          </p:val>
                                        </p:tav>
                                        <p:tav tm="100000">
                                          <p:val>
                                            <p:strVal val="#ppt_x"/>
                                          </p:val>
                                        </p:tav>
                                      </p:tavLst>
                                    </p:anim>
                                    <p:anim calcmode="lin" valueType="num">
                                      <p:cBhvr>
                                        <p:cTn id="32" dur="500" fill="hold"/>
                                        <p:tgtEl>
                                          <p:spTgt spid="7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457200" y="12324"/>
            <a:ext cx="8229600" cy="1143001"/>
          </a:xfrm>
          <a:prstGeom prst="rect">
            <a:avLst/>
          </a:prstGeom>
        </p:spPr>
        <p:txBody>
          <a:bodyPr/>
          <a:lstStyle/>
          <a:p>
            <a:r>
              <a:t>Introduction</a:t>
            </a:r>
          </a:p>
        </p:txBody>
      </p:sp>
      <p:sp>
        <p:nvSpPr>
          <p:cNvPr id="77" name="Shape 77"/>
          <p:cNvSpPr>
            <a:spLocks noGrp="1"/>
          </p:cNvSpPr>
          <p:nvPr>
            <p:ph type="body" idx="1"/>
          </p:nvPr>
        </p:nvSpPr>
        <p:spPr>
          <a:xfrm>
            <a:off x="457200" y="1155325"/>
            <a:ext cx="8229600" cy="5372791"/>
          </a:xfrm>
          <a:prstGeom prst="rect">
            <a:avLst/>
          </a:prstGeom>
        </p:spPr>
        <p:txBody>
          <a:bodyPr>
            <a:noAutofit/>
          </a:bodyPr>
          <a:lstStyle/>
          <a:p>
            <a:r>
              <a:rPr sz="3450" dirty="0"/>
              <a:t>Frank Porter Graham was known across the state for helping the </a:t>
            </a:r>
            <a:r>
              <a:rPr sz="3450" dirty="0" smtClean="0"/>
              <a:t>disadvantaged</a:t>
            </a:r>
            <a:r>
              <a:rPr lang="en-US" sz="3450" dirty="0" smtClean="0"/>
              <a:t>.</a:t>
            </a:r>
          </a:p>
          <a:p>
            <a:pPr lvl="2"/>
            <a:r>
              <a:rPr lang="en-US" sz="3450" dirty="0" smtClean="0"/>
              <a:t>He </a:t>
            </a:r>
            <a:r>
              <a:rPr lang="en-US" sz="3450" dirty="0"/>
              <a:t>w</a:t>
            </a:r>
            <a:r>
              <a:rPr sz="3450" dirty="0" smtClean="0"/>
              <a:t>orked </a:t>
            </a:r>
            <a:r>
              <a:rPr sz="3450" dirty="0"/>
              <a:t>to improve university educations, criticized segregation, supported labor unions, helped found the United Nations, and temporarily filled a U.S. Senate </a:t>
            </a:r>
            <a:r>
              <a:rPr sz="3450" dirty="0" smtClean="0"/>
              <a:t>position</a:t>
            </a:r>
            <a:r>
              <a:rPr lang="en-US" sz="3450" dirty="0" smtClean="0"/>
              <a:t>.</a:t>
            </a:r>
            <a:endParaRPr sz="3450" dirty="0"/>
          </a:p>
          <a:p>
            <a:r>
              <a:rPr sz="3450" dirty="0"/>
              <a:t>North Carolina was as divided by sectionalism in 1960 as it was before the Civil </a:t>
            </a:r>
            <a:r>
              <a:rPr sz="3450" dirty="0" smtClean="0"/>
              <a:t>War</a:t>
            </a:r>
            <a:r>
              <a:rPr lang="en-US" sz="3450" dirty="0" smtClean="0"/>
              <a:t>.</a:t>
            </a:r>
            <a:endParaRPr sz="3450" dirty="0"/>
          </a:p>
        </p:txBody>
      </p:sp>
      <p:sp>
        <p:nvSpPr>
          <p:cNvPr id="78" name="Shape 78"/>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1"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457200" y="26130"/>
            <a:ext cx="8229600" cy="1143001"/>
          </a:xfrm>
          <a:prstGeom prst="rect">
            <a:avLst/>
          </a:prstGeom>
        </p:spPr>
        <p:txBody>
          <a:bodyPr/>
          <a:lstStyle/>
          <a:p>
            <a:r>
              <a:t>Kerr Scott and Rural Roads</a:t>
            </a:r>
          </a:p>
        </p:txBody>
      </p:sp>
      <p:sp>
        <p:nvSpPr>
          <p:cNvPr id="81" name="Shape 81"/>
          <p:cNvSpPr>
            <a:spLocks noGrp="1"/>
          </p:cNvSpPr>
          <p:nvPr>
            <p:ph type="body" idx="1"/>
          </p:nvPr>
        </p:nvSpPr>
        <p:spPr>
          <a:xfrm>
            <a:off x="457200" y="1169131"/>
            <a:ext cx="8229600" cy="5358985"/>
          </a:xfrm>
          <a:prstGeom prst="rect">
            <a:avLst/>
          </a:prstGeom>
        </p:spPr>
        <p:txBody>
          <a:bodyPr>
            <a:noAutofit/>
          </a:bodyPr>
          <a:lstStyle/>
          <a:p>
            <a:pPr marL="751362" indent="-751362" defTabSz="905255">
              <a:defRPr sz="3168"/>
            </a:pPr>
            <a:r>
              <a:rPr sz="3600" dirty="0"/>
              <a:t>Kerr Scott, a dairy farmer, became governor in </a:t>
            </a:r>
            <a:r>
              <a:rPr sz="3600" dirty="0" smtClean="0"/>
              <a:t>1948</a:t>
            </a:r>
            <a:r>
              <a:rPr lang="en-US" sz="3600" dirty="0" smtClean="0"/>
              <a:t>.</a:t>
            </a:r>
            <a:endParaRPr sz="3600" dirty="0"/>
          </a:p>
          <a:p>
            <a:pPr marL="751362" indent="-751362" defTabSz="905255">
              <a:defRPr sz="3168"/>
            </a:pPr>
            <a:r>
              <a:rPr lang="en-US" sz="3600" dirty="0" smtClean="0"/>
              <a:t>He e</a:t>
            </a:r>
            <a:r>
              <a:rPr sz="3600" dirty="0" smtClean="0"/>
              <a:t>ncouraged </a:t>
            </a:r>
            <a:r>
              <a:rPr sz="3600" dirty="0"/>
              <a:t>leaders to spend more money on education and paving rural </a:t>
            </a:r>
            <a:r>
              <a:rPr sz="3600" dirty="0" smtClean="0"/>
              <a:t>roads</a:t>
            </a:r>
            <a:r>
              <a:rPr lang="en-US" sz="3600" dirty="0" smtClean="0"/>
              <a:t>.</a:t>
            </a:r>
          </a:p>
          <a:p>
            <a:pPr marL="1211611" lvl="2" indent="-751362" defTabSz="905255">
              <a:defRPr sz="3168"/>
            </a:pPr>
            <a:r>
              <a:rPr sz="3600" dirty="0" smtClean="0"/>
              <a:t>The </a:t>
            </a:r>
            <a:r>
              <a:rPr sz="3600" dirty="0"/>
              <a:t>state passed a referendum to raise taxes to pave rural </a:t>
            </a:r>
            <a:r>
              <a:rPr sz="3600" dirty="0" smtClean="0"/>
              <a:t>roads</a:t>
            </a:r>
            <a:r>
              <a:rPr lang="en-US" sz="3600" dirty="0" smtClean="0"/>
              <a:t>.</a:t>
            </a:r>
            <a:endParaRPr sz="3600" dirty="0"/>
          </a:p>
          <a:p>
            <a:pPr marL="751362" indent="-751362" defTabSz="905255">
              <a:defRPr sz="3168"/>
            </a:pPr>
            <a:r>
              <a:rPr sz="3600" dirty="0"/>
              <a:t>Governor Scott appointed the first female superior court judge and first black member of the board of </a:t>
            </a:r>
            <a:r>
              <a:rPr sz="3600" dirty="0" smtClean="0"/>
              <a:t>education</a:t>
            </a:r>
            <a:r>
              <a:rPr lang="en-US" sz="3600" dirty="0" smtClean="0"/>
              <a:t>.</a:t>
            </a:r>
            <a:r>
              <a:rPr sz="3600" dirty="0" smtClean="0"/>
              <a:t> </a:t>
            </a:r>
            <a:endParaRPr sz="3600" dirty="0"/>
          </a:p>
        </p:txBody>
      </p:sp>
      <p:sp>
        <p:nvSpPr>
          <p:cNvPr id="82" name="Shape 82"/>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81">
                                            <p:bg/>
                                          </p:spTgt>
                                        </p:tgtEl>
                                        <p:attrNameLst>
                                          <p:attrName>style.visibility</p:attrName>
                                        </p:attrNameLst>
                                      </p:cBhvr>
                                      <p:to>
                                        <p:strVal val="visible"/>
                                      </p:to>
                                    </p:set>
                                    <p:anim calcmode="lin" valueType="num">
                                      <p:cBhvr>
                                        <p:cTn id="7" dur="500" fill="hold"/>
                                        <p:tgtEl>
                                          <p:spTgt spid="81">
                                            <p:bg/>
                                          </p:spTgt>
                                        </p:tgtEl>
                                        <p:attrNameLst>
                                          <p:attrName>ppt_x</p:attrName>
                                        </p:attrNameLst>
                                      </p:cBhvr>
                                      <p:tavLst>
                                        <p:tav tm="0">
                                          <p:val>
                                            <p:strVal val="0-#ppt_w/2"/>
                                          </p:val>
                                        </p:tav>
                                        <p:tav tm="100000">
                                          <p:val>
                                            <p:strVal val="#ppt_x"/>
                                          </p:val>
                                        </p:tav>
                                      </p:tavLst>
                                    </p:anim>
                                    <p:anim calcmode="lin" valueType="num">
                                      <p:cBhvr>
                                        <p:cTn id="8" dur="500" fill="hold"/>
                                        <p:tgtEl>
                                          <p:spTgt spid="8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81">
                                            <p:txEl>
                                              <p:pRg st="0" end="0"/>
                                            </p:txEl>
                                          </p:spTgt>
                                        </p:tgtEl>
                                        <p:attrNameLst>
                                          <p:attrName>style.visibility</p:attrName>
                                        </p:attrNameLst>
                                      </p:cBhvr>
                                      <p:to>
                                        <p:strVal val="visible"/>
                                      </p:to>
                                    </p:set>
                                    <p:anim calcmode="lin" valueType="num">
                                      <p:cBhvr>
                                        <p:cTn id="11" dur="500" fill="hold"/>
                                        <p:tgtEl>
                                          <p:spTgt spid="8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8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81">
                                            <p:txEl>
                                              <p:pRg st="1" end="1"/>
                                            </p:txEl>
                                          </p:spTgt>
                                        </p:tgtEl>
                                        <p:attrNameLst>
                                          <p:attrName>style.visibility</p:attrName>
                                        </p:attrNameLst>
                                      </p:cBhvr>
                                      <p:to>
                                        <p:strVal val="visible"/>
                                      </p:to>
                                    </p:set>
                                    <p:anim calcmode="lin" valueType="num">
                                      <p:cBhvr>
                                        <p:cTn id="16" dur="500" fill="hold"/>
                                        <p:tgtEl>
                                          <p:spTgt spid="81">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81">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1" nodeType="withEffect">
                                  <p:stCondLst>
                                    <p:cond delay="0"/>
                                  </p:stCondLst>
                                  <p:iterate>
                                    <p:tmAbs val="0"/>
                                  </p:iterate>
                                  <p:childTnLst>
                                    <p:set>
                                      <p:cBhvr>
                                        <p:cTn id="19" fill="hold"/>
                                        <p:tgtEl>
                                          <p:spTgt spid="81">
                                            <p:txEl>
                                              <p:pRg st="2" end="2"/>
                                            </p:txEl>
                                          </p:spTgt>
                                        </p:tgtEl>
                                        <p:attrNameLst>
                                          <p:attrName>style.visibility</p:attrName>
                                        </p:attrNameLst>
                                      </p:cBhvr>
                                      <p:to>
                                        <p:strVal val="visible"/>
                                      </p:to>
                                    </p:set>
                                    <p:anim calcmode="lin" valueType="num">
                                      <p:cBhvr>
                                        <p:cTn id="20" dur="500" fill="hold"/>
                                        <p:tgtEl>
                                          <p:spTgt spid="81">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81">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1" nodeType="afterEffect">
                                  <p:stCondLst>
                                    <p:cond delay="0"/>
                                  </p:stCondLst>
                                  <p:iterate>
                                    <p:tmAbs val="0"/>
                                  </p:iterate>
                                  <p:childTnLst>
                                    <p:set>
                                      <p:cBhvr>
                                        <p:cTn id="24" fill="hold"/>
                                        <p:tgtEl>
                                          <p:spTgt spid="81">
                                            <p:txEl>
                                              <p:pRg st="3" end="3"/>
                                            </p:txEl>
                                          </p:spTgt>
                                        </p:tgtEl>
                                        <p:attrNameLst>
                                          <p:attrName>style.visibility</p:attrName>
                                        </p:attrNameLst>
                                      </p:cBhvr>
                                      <p:to>
                                        <p:strVal val="visible"/>
                                      </p:to>
                                    </p:set>
                                    <p:anim calcmode="lin" valueType="num">
                                      <p:cBhvr>
                                        <p:cTn id="25" dur="500" fill="hold"/>
                                        <p:tgtEl>
                                          <p:spTgt spid="81">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8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xfrm>
            <a:off x="457200" y="12324"/>
            <a:ext cx="8229600" cy="1143001"/>
          </a:xfrm>
          <a:prstGeom prst="rect">
            <a:avLst/>
          </a:prstGeom>
        </p:spPr>
        <p:txBody>
          <a:bodyPr/>
          <a:lstStyle>
            <a:lvl1pPr defTabSz="886968">
              <a:defRPr sz="4268">
                <a:effectLst>
                  <a:outerShdw blurRad="36957" dist="36957" dir="2700000" rotWithShape="0">
                    <a:srgbClr val="000000">
                      <a:alpha val="43137"/>
                    </a:srgbClr>
                  </a:outerShdw>
                </a:effectLst>
              </a:defRPr>
            </a:lvl1pPr>
          </a:lstStyle>
          <a:p>
            <a:r>
              <a:rPr dirty="0"/>
              <a:t>From Segregation to Integration</a:t>
            </a:r>
          </a:p>
        </p:txBody>
      </p:sp>
      <p:sp>
        <p:nvSpPr>
          <p:cNvPr id="85" name="Shape 85"/>
          <p:cNvSpPr>
            <a:spLocks noGrp="1"/>
          </p:cNvSpPr>
          <p:nvPr>
            <p:ph type="body" idx="1"/>
          </p:nvPr>
        </p:nvSpPr>
        <p:spPr>
          <a:xfrm>
            <a:off x="457200" y="1155325"/>
            <a:ext cx="8229600" cy="5372792"/>
          </a:xfrm>
          <a:prstGeom prst="rect">
            <a:avLst/>
          </a:prstGeom>
        </p:spPr>
        <p:txBody>
          <a:bodyPr>
            <a:noAutofit/>
          </a:bodyPr>
          <a:lstStyle/>
          <a:p>
            <a:pPr marL="584393" indent="-584393" defTabSz="704087">
              <a:spcBef>
                <a:spcPts val="500"/>
              </a:spcBef>
              <a:defRPr sz="2464"/>
            </a:pPr>
            <a:r>
              <a:rPr sz="2550" dirty="0"/>
              <a:t>After Governor Scott’s term, the state became more cautious about </a:t>
            </a:r>
            <a:r>
              <a:rPr sz="2550" dirty="0" smtClean="0"/>
              <a:t>change</a:t>
            </a:r>
            <a:r>
              <a:rPr lang="en-US" sz="2550" dirty="0" smtClean="0"/>
              <a:t>.</a:t>
            </a:r>
            <a:endParaRPr sz="2550" dirty="0"/>
          </a:p>
          <a:p>
            <a:pPr marL="584393" indent="-584393" defTabSz="704087">
              <a:spcBef>
                <a:spcPts val="500"/>
              </a:spcBef>
              <a:defRPr sz="2464"/>
            </a:pPr>
            <a:r>
              <a:rPr lang="en-US" sz="2550" dirty="0" smtClean="0"/>
              <a:t>A n</a:t>
            </a:r>
            <a:r>
              <a:rPr sz="2550" dirty="0" smtClean="0"/>
              <a:t>ational </a:t>
            </a:r>
            <a:r>
              <a:rPr sz="2550" dirty="0"/>
              <a:t>movement for </a:t>
            </a:r>
            <a:r>
              <a:rPr sz="2550" b="1" i="1" dirty="0"/>
              <a:t>civil rights </a:t>
            </a:r>
            <a:r>
              <a:rPr sz="2550" dirty="0"/>
              <a:t>was developing, </a:t>
            </a:r>
            <a:r>
              <a:rPr sz="2550" dirty="0" smtClean="0"/>
              <a:t>and</a:t>
            </a:r>
            <a:r>
              <a:rPr lang="en-US" sz="2550" dirty="0" smtClean="0"/>
              <a:t> the</a:t>
            </a:r>
            <a:r>
              <a:rPr sz="2550" dirty="0" smtClean="0"/>
              <a:t> </a:t>
            </a:r>
            <a:r>
              <a:rPr sz="2550" dirty="0"/>
              <a:t>federal government was pressured to end segregation in the </a:t>
            </a:r>
            <a:r>
              <a:rPr sz="2550" dirty="0" smtClean="0"/>
              <a:t>South</a:t>
            </a:r>
            <a:r>
              <a:rPr lang="en-US" sz="2550" dirty="0" smtClean="0"/>
              <a:t>.</a:t>
            </a:r>
            <a:endParaRPr sz="2550" dirty="0"/>
          </a:p>
          <a:p>
            <a:pPr marL="584393" indent="-584393" defTabSz="704087">
              <a:spcBef>
                <a:spcPts val="500"/>
              </a:spcBef>
              <a:defRPr sz="2464"/>
            </a:pPr>
            <a:r>
              <a:rPr sz="2550" dirty="0"/>
              <a:t>In 1896 the Supreme Court had upheld segregation with the </a:t>
            </a:r>
            <a:r>
              <a:rPr sz="2550" b="1" i="1" dirty="0"/>
              <a:t>separate-but-equal concept </a:t>
            </a:r>
            <a:r>
              <a:rPr sz="2550" dirty="0"/>
              <a:t>in </a:t>
            </a:r>
            <a:r>
              <a:rPr sz="2550" i="1" dirty="0"/>
              <a:t>Plessy v. </a:t>
            </a:r>
            <a:r>
              <a:rPr sz="2550" i="1" dirty="0" smtClean="0"/>
              <a:t>Ferguson</a:t>
            </a:r>
            <a:r>
              <a:rPr lang="en-US" sz="2550" i="1" dirty="0" smtClean="0"/>
              <a:t>.</a:t>
            </a:r>
            <a:endParaRPr sz="2550" i="1" dirty="0"/>
          </a:p>
          <a:p>
            <a:pPr marL="584393" indent="-584393" defTabSz="704087">
              <a:spcBef>
                <a:spcPts val="500"/>
              </a:spcBef>
              <a:defRPr sz="2464"/>
            </a:pPr>
            <a:r>
              <a:rPr sz="2550" dirty="0"/>
              <a:t>In 1954, the Court reversed its decision in </a:t>
            </a:r>
            <a:r>
              <a:rPr sz="2550" i="1" dirty="0"/>
              <a:t>Brown v. Board of Education</a:t>
            </a:r>
            <a:r>
              <a:rPr sz="2550" dirty="0"/>
              <a:t> &amp; required </a:t>
            </a:r>
            <a:r>
              <a:rPr sz="2550" b="1" i="1" dirty="0"/>
              <a:t>integration</a:t>
            </a:r>
            <a:r>
              <a:rPr sz="2550" dirty="0"/>
              <a:t> of all southern schools to give black children equal </a:t>
            </a:r>
            <a:r>
              <a:rPr sz="2550" dirty="0" smtClean="0"/>
              <a:t>opportunities</a:t>
            </a:r>
            <a:r>
              <a:rPr lang="en-US" sz="2550" dirty="0" smtClean="0"/>
              <a:t>.</a:t>
            </a:r>
            <a:endParaRPr sz="2550" dirty="0"/>
          </a:p>
          <a:p>
            <a:pPr marL="584393" indent="-584393" defTabSz="704087">
              <a:spcBef>
                <a:spcPts val="500"/>
              </a:spcBef>
              <a:defRPr sz="2464"/>
            </a:pPr>
            <a:r>
              <a:rPr sz="2550" dirty="0"/>
              <a:t>North Carolina approved a plan for “freedom of choice” that allowed parents to apply for their child to go to any school, but this only slowed </a:t>
            </a:r>
            <a:r>
              <a:rPr sz="2550" dirty="0" smtClean="0"/>
              <a:t>integration</a:t>
            </a:r>
            <a:r>
              <a:rPr lang="en-US" sz="2550" dirty="0" smtClean="0"/>
              <a:t>.</a:t>
            </a:r>
            <a:endParaRPr sz="2550" dirty="0"/>
          </a:p>
        </p:txBody>
      </p:sp>
      <p:sp>
        <p:nvSpPr>
          <p:cNvPr id="86" name="Shape 86"/>
          <p:cNvSpPr>
            <a:spLocks noGrp="1"/>
          </p:cNvSpPr>
          <p:nvPr>
            <p:ph type="sldNum" sz="quarter" idx="2"/>
          </p:nvPr>
        </p:nvSpPr>
        <p:spPr>
          <a:xfrm>
            <a:off x="8630880" y="6528117"/>
            <a:ext cx="20832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457200" y="26130"/>
            <a:ext cx="8229600" cy="1143001"/>
          </a:xfrm>
          <a:prstGeom prst="rect">
            <a:avLst/>
          </a:prstGeom>
        </p:spPr>
        <p:txBody>
          <a:bodyPr/>
          <a:lstStyle>
            <a:lvl1pPr defTabSz="786384">
              <a:defRPr sz="3784">
                <a:effectLst>
                  <a:outerShdw blurRad="32766" dist="32766" dir="2700000" rotWithShape="0">
                    <a:srgbClr val="000000">
                      <a:alpha val="43137"/>
                    </a:srgbClr>
                  </a:outerShdw>
                </a:effectLst>
              </a:defRPr>
            </a:lvl1pPr>
          </a:lstStyle>
          <a:p>
            <a:r>
              <a:rPr dirty="0"/>
              <a:t>Sanford, Civil Rights, and Education</a:t>
            </a:r>
          </a:p>
        </p:txBody>
      </p:sp>
      <p:sp>
        <p:nvSpPr>
          <p:cNvPr id="89" name="Shape 89"/>
          <p:cNvSpPr>
            <a:spLocks noGrp="1"/>
          </p:cNvSpPr>
          <p:nvPr>
            <p:ph type="body" idx="1"/>
          </p:nvPr>
        </p:nvSpPr>
        <p:spPr>
          <a:xfrm>
            <a:off x="457200" y="1169131"/>
            <a:ext cx="8229600" cy="5358985"/>
          </a:xfrm>
          <a:prstGeom prst="rect">
            <a:avLst/>
          </a:prstGeom>
        </p:spPr>
        <p:txBody>
          <a:bodyPr>
            <a:normAutofit/>
          </a:bodyPr>
          <a:lstStyle/>
          <a:p>
            <a:pPr marL="516087" indent="-516087" defTabSz="621791">
              <a:spcBef>
                <a:spcPts val="500"/>
              </a:spcBef>
              <a:defRPr sz="2176"/>
            </a:pPr>
            <a:r>
              <a:rPr sz="2300" dirty="0"/>
              <a:t>Terry Sanford became governor in 1960 after losing the 1956 </a:t>
            </a:r>
            <a:r>
              <a:rPr sz="2300" dirty="0" smtClean="0"/>
              <a:t>election</a:t>
            </a:r>
            <a:r>
              <a:rPr lang="en-US" sz="2300" dirty="0" smtClean="0"/>
              <a:t>.</a:t>
            </a:r>
            <a:endParaRPr sz="2300" dirty="0"/>
          </a:p>
          <a:p>
            <a:pPr marL="516087" indent="-516087" defTabSz="621791">
              <a:spcBef>
                <a:spcPts val="500"/>
              </a:spcBef>
              <a:defRPr sz="2176"/>
            </a:pPr>
            <a:r>
              <a:rPr sz="2300" dirty="0"/>
              <a:t>He wanted to advance the interests of black and white </a:t>
            </a:r>
            <a:r>
              <a:rPr sz="2300" dirty="0" smtClean="0"/>
              <a:t>citizens</a:t>
            </a:r>
            <a:r>
              <a:rPr lang="en-US" sz="2300" dirty="0" smtClean="0"/>
              <a:t>.</a:t>
            </a:r>
            <a:endParaRPr sz="2300" dirty="0"/>
          </a:p>
          <a:p>
            <a:pPr marL="516087" indent="-516087" defTabSz="621791">
              <a:spcBef>
                <a:spcPts val="500"/>
              </a:spcBef>
              <a:defRPr sz="2176"/>
            </a:pPr>
            <a:r>
              <a:rPr sz="2300" dirty="0"/>
              <a:t>In 1963, he created the </a:t>
            </a:r>
            <a:r>
              <a:rPr sz="2300" b="1" i="1" dirty="0"/>
              <a:t>North Carolina Fund</a:t>
            </a:r>
            <a:r>
              <a:rPr sz="2300" dirty="0"/>
              <a:t>, which helped rural black farm families and residents of the mountain </a:t>
            </a:r>
            <a:r>
              <a:rPr sz="2300" dirty="0" smtClean="0"/>
              <a:t>coves</a:t>
            </a:r>
            <a:r>
              <a:rPr lang="en-US" sz="2300" dirty="0" smtClean="0"/>
              <a:t>.</a:t>
            </a:r>
            <a:endParaRPr sz="2300" dirty="0"/>
          </a:p>
          <a:p>
            <a:pPr marL="516087" indent="-516087" defTabSz="621791">
              <a:spcBef>
                <a:spcPts val="500"/>
              </a:spcBef>
              <a:defRPr sz="2176"/>
            </a:pPr>
            <a:r>
              <a:rPr sz="2300" dirty="0"/>
              <a:t>During his term, the General Assembly also created the </a:t>
            </a:r>
            <a:r>
              <a:rPr sz="2300" b="1" i="1" dirty="0"/>
              <a:t>community college system </a:t>
            </a:r>
            <a:r>
              <a:rPr sz="2300" dirty="0"/>
              <a:t>to bring education to all parts of the </a:t>
            </a:r>
            <a:r>
              <a:rPr sz="2300" dirty="0" smtClean="0"/>
              <a:t>state</a:t>
            </a:r>
            <a:r>
              <a:rPr lang="en-US" sz="2300" dirty="0" smtClean="0"/>
              <a:t>.</a:t>
            </a:r>
            <a:endParaRPr sz="2300" dirty="0"/>
          </a:p>
          <a:p>
            <a:pPr marL="516087" indent="-516087" defTabSz="621791">
              <a:spcBef>
                <a:spcPts val="500"/>
              </a:spcBef>
              <a:defRPr sz="2176"/>
            </a:pPr>
            <a:r>
              <a:rPr sz="2300" dirty="0"/>
              <a:t>He also expanded higher education and kept tuition low, allowing more North Carolinians to obtain a college education for their </a:t>
            </a:r>
            <a:r>
              <a:rPr sz="2300" dirty="0" smtClean="0"/>
              <a:t>children</a:t>
            </a:r>
            <a:r>
              <a:rPr lang="en-US" sz="2300" dirty="0" smtClean="0"/>
              <a:t>.</a:t>
            </a:r>
            <a:endParaRPr sz="2300" dirty="0"/>
          </a:p>
          <a:p>
            <a:pPr marL="516087" indent="-516087" defTabSz="621791">
              <a:spcBef>
                <a:spcPts val="500"/>
              </a:spcBef>
              <a:defRPr sz="2176"/>
            </a:pPr>
            <a:r>
              <a:rPr sz="2300" dirty="0"/>
              <a:t>To address the civil rights movement, he created “Good Neighbor Councils” in every major </a:t>
            </a:r>
            <a:r>
              <a:rPr sz="2300" dirty="0" smtClean="0"/>
              <a:t>town</a:t>
            </a:r>
            <a:r>
              <a:rPr lang="en-US" sz="2300" dirty="0" smtClean="0"/>
              <a:t>.</a:t>
            </a:r>
            <a:endParaRPr sz="2300" dirty="0"/>
          </a:p>
          <a:p>
            <a:pPr marL="516087" indent="-516087" defTabSz="621791">
              <a:spcBef>
                <a:spcPts val="500"/>
              </a:spcBef>
              <a:defRPr sz="2176"/>
            </a:pPr>
            <a:r>
              <a:rPr sz="2300" dirty="0"/>
              <a:t>To fund these efforts, the sales tax was expanded to food for the first </a:t>
            </a:r>
            <a:r>
              <a:rPr sz="2300" dirty="0" smtClean="0"/>
              <a:t>time</a:t>
            </a:r>
            <a:r>
              <a:rPr lang="en-US" sz="2300" dirty="0" smtClean="0"/>
              <a:t>.</a:t>
            </a:r>
            <a:endParaRPr sz="2300" dirty="0"/>
          </a:p>
        </p:txBody>
      </p:sp>
      <p:sp>
        <p:nvSpPr>
          <p:cNvPr id="90" name="Shape 90"/>
          <p:cNvSpPr>
            <a:spLocks noGrp="1"/>
          </p:cNvSpPr>
          <p:nvPr>
            <p:ph type="sldNum" sz="quarter" idx="2"/>
          </p:nvPr>
        </p:nvSpPr>
        <p:spPr>
          <a:xfrm>
            <a:off x="8630880" y="6528117"/>
            <a:ext cx="20832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
        <p:nvSpPr>
          <p:cNvPr id="91" name="Shape 91"/>
          <p:cNvSpPr/>
          <p:nvPr/>
        </p:nvSpPr>
        <p:spPr>
          <a:xfrm>
            <a:off x="6449182" y="6018529"/>
            <a:ext cx="2519436"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a:solidFill>
                  <a:srgbClr val="FF0000"/>
                </a:solidFill>
                <a:uFill>
                  <a:solidFill>
                    <a:srgbClr val="FF0000"/>
                  </a:solidFill>
                </a:uFill>
                <a:hlinkClick r:id="rId2" action="ppaction://hlinksldjump"/>
              </a:rPr>
              <a:t>Return to Main Menu</a:t>
            </a: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xfrm>
            <a:off x="457200" y="0"/>
            <a:ext cx="8229600" cy="1143000"/>
          </a:xfrm>
          <a:prstGeom prst="rect">
            <a:avLst/>
          </a:prstGeom>
        </p:spPr>
        <p:txBody>
          <a:bodyPr>
            <a:normAutofit fontScale="90000"/>
          </a:bodyPr>
          <a:lstStyle>
            <a:lvl1pPr defTabSz="832104">
              <a:defRPr sz="3549">
                <a:effectLst>
                  <a:outerShdw blurRad="34671" dist="34671" dir="2700000" rotWithShape="0">
                    <a:srgbClr val="000000">
                      <a:alpha val="43137"/>
                    </a:srgbClr>
                  </a:outerShdw>
                </a:effectLst>
              </a:defRPr>
            </a:lvl1pPr>
          </a:lstStyle>
          <a:p>
            <a:r>
              <a:t>Section 2: Postwar Prosperity Spreads Across the State</a:t>
            </a:r>
          </a:p>
        </p:txBody>
      </p:sp>
      <p:sp>
        <p:nvSpPr>
          <p:cNvPr id="94" name="Shape 94"/>
          <p:cNvSpPr>
            <a:spLocks noGrp="1"/>
          </p:cNvSpPr>
          <p:nvPr>
            <p:ph type="body" idx="1"/>
          </p:nvPr>
        </p:nvSpPr>
        <p:spPr>
          <a:xfrm>
            <a:off x="457200" y="1600200"/>
            <a:ext cx="8229600" cy="4525963"/>
          </a:xfrm>
          <a:prstGeom prst="rect">
            <a:avLst/>
          </a:prstGeom>
        </p:spPr>
        <p:txBody>
          <a:bodyPr/>
          <a:lstStyle>
            <a:lvl2pPr marL="742950" indent="-285750">
              <a:lnSpc>
                <a:spcPct val="100000"/>
              </a:lnSpc>
              <a:spcBef>
                <a:spcPts val="600"/>
              </a:spcBef>
              <a:buFont typeface="Arial"/>
              <a:defRPr sz="2800"/>
            </a:lvl2pPr>
          </a:lstStyle>
          <a:p>
            <a:r>
              <a:t>Essential Question:</a:t>
            </a:r>
          </a:p>
          <a:p>
            <a:pPr lvl="1"/>
            <a:r>
              <a:t>What impact did World War II leave on North Carolina’s economy after the end of the war?</a:t>
            </a:r>
          </a:p>
        </p:txBody>
      </p:sp>
      <p:sp>
        <p:nvSpPr>
          <p:cNvPr id="95" name="Shape 95"/>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94">
                                            <p:bg/>
                                          </p:spTgt>
                                        </p:tgtEl>
                                        <p:attrNameLst>
                                          <p:attrName>style.visibility</p:attrName>
                                        </p:attrNameLst>
                                      </p:cBhvr>
                                      <p:to>
                                        <p:strVal val="visible"/>
                                      </p:to>
                                    </p:set>
                                    <p:anim calcmode="lin" valueType="num">
                                      <p:cBhvr>
                                        <p:cTn id="7" dur="500" fill="hold"/>
                                        <p:tgtEl>
                                          <p:spTgt spid="94">
                                            <p:bg/>
                                          </p:spTgt>
                                        </p:tgtEl>
                                        <p:attrNameLst>
                                          <p:attrName>ppt_x</p:attrName>
                                        </p:attrNameLst>
                                      </p:cBhvr>
                                      <p:tavLst>
                                        <p:tav tm="0">
                                          <p:val>
                                            <p:strVal val="0-#ppt_w/2"/>
                                          </p:val>
                                        </p:tav>
                                        <p:tav tm="100000">
                                          <p:val>
                                            <p:strVal val="#ppt_x"/>
                                          </p:val>
                                        </p:tav>
                                      </p:tavLst>
                                    </p:anim>
                                    <p:anim calcmode="lin" valueType="num">
                                      <p:cBhvr>
                                        <p:cTn id="8" dur="500" fill="hold"/>
                                        <p:tgtEl>
                                          <p:spTgt spid="94">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94">
                                            <p:txEl>
                                              <p:pRg st="0" end="0"/>
                                            </p:txEl>
                                          </p:spTgt>
                                        </p:tgtEl>
                                        <p:attrNameLst>
                                          <p:attrName>style.visibility</p:attrName>
                                        </p:attrNameLst>
                                      </p:cBhvr>
                                      <p:to>
                                        <p:strVal val="visible"/>
                                      </p:to>
                                    </p:set>
                                    <p:anim calcmode="lin" valueType="num">
                                      <p:cBhvr>
                                        <p:cTn id="11" dur="500" fill="hold"/>
                                        <p:tgtEl>
                                          <p:spTgt spid="94">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9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94">
                                            <p:txEl>
                                              <p:pRg st="1" end="1"/>
                                            </p:txEl>
                                          </p:spTgt>
                                        </p:tgtEl>
                                        <p:attrNameLst>
                                          <p:attrName>style.visibility</p:attrName>
                                        </p:attrNameLst>
                                      </p:cBhvr>
                                      <p:to>
                                        <p:strVal val="visible"/>
                                      </p:to>
                                    </p:set>
                                    <p:anim calcmode="lin" valueType="num">
                                      <p:cBhvr>
                                        <p:cTn id="15" dur="500" fill="hold"/>
                                        <p:tgtEl>
                                          <p:spTgt spid="94">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9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1" build="p" animBg="1" advAuto="0"/>
    </p:bldLst>
  </p:timing>
</p:sld>
</file>

<file path=ppt/theme/theme1.xml><?xml version="1.0" encoding="utf-8"?>
<a:theme xmlns:a="http://schemas.openxmlformats.org/drawingml/2006/main" name="Office Theme">
  <a:themeElements>
    <a:clrScheme name="Office Theme">
      <a:dk1>
        <a:srgbClr val="000000"/>
      </a:dk1>
      <a:lt1>
        <a:srgbClr val="4F81BD">
          <a:alpha val="31000"/>
        </a:srgbClr>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110</TotalTime>
  <Words>2536</Words>
  <Application>Microsoft Macintosh PowerPoint</Application>
  <PresentationFormat>On-screen Show (4:3)</PresentationFormat>
  <Paragraphs>222</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Section 1: The Politics of Reform and Reaction</vt:lpstr>
      <vt:lpstr>Section 1: The Politics of Reform and Reaction</vt:lpstr>
      <vt:lpstr>Introduction</vt:lpstr>
      <vt:lpstr>Kerr Scott and Rural Roads</vt:lpstr>
      <vt:lpstr>From Segregation to Integration</vt:lpstr>
      <vt:lpstr>Sanford, Civil Rights, and Education</vt:lpstr>
      <vt:lpstr>Section 2: Postwar Prosperity Spreads Across the State</vt:lpstr>
      <vt:lpstr>Section 2: Postwar Prosperity Spreads Across the State</vt:lpstr>
      <vt:lpstr>Introduction</vt:lpstr>
      <vt:lpstr>The Postwar Economy</vt:lpstr>
      <vt:lpstr>The “Big Three”</vt:lpstr>
      <vt:lpstr>Attracting New Industry</vt:lpstr>
      <vt:lpstr>Innovations</vt:lpstr>
      <vt:lpstr>Labor Union Failures</vt:lpstr>
      <vt:lpstr>Commerce and Trade</vt:lpstr>
      <vt:lpstr>The Cold War and the State’s Economy</vt:lpstr>
      <vt:lpstr>Farming after World War II</vt:lpstr>
      <vt:lpstr>Section 3: New Choices in Daily Life </vt:lpstr>
      <vt:lpstr>Section 3: New Choices in Daily Life </vt:lpstr>
      <vt:lpstr>Introduction</vt:lpstr>
      <vt:lpstr>Widening Educational Opportunities</vt:lpstr>
      <vt:lpstr>Entertainment Changes</vt:lpstr>
      <vt:lpstr>Going Places, on New Roads</vt:lpstr>
      <vt:lpstr>For Some, Few Choices</vt:lpstr>
      <vt:lpstr>Section 4: The Civil Rights Movement Comes to North Carolina</vt:lpstr>
      <vt:lpstr>Section 4: The Civil Rights Movement Comes to North Carolina</vt:lpstr>
      <vt:lpstr>Introduction</vt:lpstr>
      <vt:lpstr>The Greensboro Sit-Ins</vt:lpstr>
      <vt:lpstr>The Civil Rights Acts of 1964 and 1965</vt:lpstr>
      <vt:lpstr>Conservative White Reactions</vt:lpstr>
      <vt:lpstr>The Swann Case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Mullins</cp:lastModifiedBy>
  <cp:revision>15</cp:revision>
  <dcterms:modified xsi:type="dcterms:W3CDTF">2017-03-25T04:13:00Z</dcterms:modified>
</cp:coreProperties>
</file>