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7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7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11: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Patterns of Progress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Black Responses to Segregation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did segregation in North Carolina impact the education and culture of African Americans?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endParaRPr dirty="0">
              <a:solidFill>
                <a:srgbClr val="080808"/>
              </a:solidFill>
            </a:endParaRPr>
          </a:p>
          <a:p>
            <a:pPr marL="285750" lvl="1" indent="17145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Black Responses to Segregation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546242"/>
            <a:ext cx="8229600" cy="4473557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paradox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shotgun house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sz="3400" dirty="0"/>
              <a:t>“Progress” put severe limits on North Carolina’s black </a:t>
            </a:r>
            <a:r>
              <a:rPr sz="3400" dirty="0" smtClean="0"/>
              <a:t>citizens</a:t>
            </a:r>
            <a:r>
              <a:rPr lang="en-US" sz="3400" dirty="0" smtClean="0"/>
              <a:t>.</a:t>
            </a:r>
            <a:endParaRPr sz="3400" dirty="0"/>
          </a:p>
          <a:p>
            <a:pPr marL="743772" indent="-743772" defTabSz="896111">
              <a:defRPr sz="3136"/>
            </a:pPr>
            <a:r>
              <a:rPr sz="3400" dirty="0"/>
              <a:t>Neighborhoods became segregated in 1900s, often split by railroad tracks through the </a:t>
            </a:r>
            <a:r>
              <a:rPr sz="3400" dirty="0" smtClean="0"/>
              <a:t>towns</a:t>
            </a:r>
            <a:r>
              <a:rPr lang="en-US" sz="3400" dirty="0" smtClean="0"/>
              <a:t>.</a:t>
            </a:r>
            <a:endParaRPr sz="3400" dirty="0"/>
          </a:p>
          <a:p>
            <a:pPr marL="743772" indent="-743772" defTabSz="896111">
              <a:defRPr sz="3136"/>
            </a:pPr>
            <a:r>
              <a:rPr sz="3400" dirty="0"/>
              <a:t>As towns grew, so did their levels of </a:t>
            </a:r>
            <a:r>
              <a:rPr sz="3400" dirty="0" smtClean="0"/>
              <a:t>segregation</a:t>
            </a:r>
            <a:r>
              <a:rPr lang="en-US" sz="3400" dirty="0" smtClean="0"/>
              <a:t>.</a:t>
            </a:r>
          </a:p>
          <a:p>
            <a:pPr marL="1204021" lvl="2" indent="-743772" defTabSz="896111">
              <a:defRPr sz="3136"/>
            </a:pPr>
            <a:r>
              <a:rPr sz="3400" dirty="0" smtClean="0"/>
              <a:t>Businesses </a:t>
            </a:r>
            <a:r>
              <a:rPr sz="3400" dirty="0"/>
              <a:t>owned by blacks moved to separate areas of towns, or blacks did </a:t>
            </a:r>
            <a:r>
              <a:rPr sz="3400" dirty="0" smtClean="0"/>
              <a:t>menial</a:t>
            </a:r>
            <a:r>
              <a:rPr lang="en-US" sz="3400" dirty="0" smtClean="0"/>
              <a:t>, meaning </a:t>
            </a:r>
            <a:r>
              <a:rPr sz="3400" dirty="0" smtClean="0"/>
              <a:t>lowly</a:t>
            </a:r>
            <a:r>
              <a:rPr lang="en-US" sz="3400" dirty="0" smtClean="0"/>
              <a:t>,</a:t>
            </a:r>
            <a:r>
              <a:rPr sz="3400" dirty="0" smtClean="0"/>
              <a:t> </a:t>
            </a:r>
            <a:r>
              <a:rPr sz="3400" dirty="0"/>
              <a:t>work for white business owners or </a:t>
            </a:r>
            <a:r>
              <a:rPr sz="3400" dirty="0" smtClean="0"/>
              <a:t>families</a:t>
            </a:r>
            <a:r>
              <a:rPr lang="en-US" sz="3400" dirty="0" smtClean="0"/>
              <a:t>.</a:t>
            </a:r>
            <a:endParaRPr sz="34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1380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Black Neighborhoods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56806"/>
            <a:ext cx="8229600" cy="53713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6760" indent="-746760" defTabSz="896111">
              <a:lnSpc>
                <a:spcPct val="90000"/>
              </a:lnSpc>
              <a:defRPr sz="3136">
                <a:solidFill>
                  <a:srgbClr val="080808"/>
                </a:solidFill>
              </a:defRPr>
            </a:pPr>
            <a:r>
              <a:rPr sz="3350" dirty="0"/>
              <a:t>Durham was segregated like the rest of the state, but there were more opportunities for blacks than other </a:t>
            </a:r>
            <a:r>
              <a:rPr sz="3350" dirty="0" smtClean="0"/>
              <a:t>towns</a:t>
            </a:r>
            <a:r>
              <a:rPr lang="en-US" sz="3350" dirty="0" smtClean="0"/>
              <a:t>.</a:t>
            </a:r>
            <a:endParaRPr sz="3350" dirty="0"/>
          </a:p>
          <a:p>
            <a:pPr marL="746760" indent="-746760" defTabSz="896111">
              <a:lnSpc>
                <a:spcPct val="90000"/>
              </a:lnSpc>
              <a:defRPr sz="3136">
                <a:solidFill>
                  <a:srgbClr val="080808"/>
                </a:solidFill>
              </a:defRPr>
            </a:pPr>
            <a:r>
              <a:rPr sz="3350" dirty="0"/>
              <a:t>Rather than textiles, Durham was home to tobacco </a:t>
            </a:r>
            <a:r>
              <a:rPr sz="3350" dirty="0" smtClean="0"/>
              <a:t>manufacturing</a:t>
            </a:r>
            <a:r>
              <a:rPr lang="en-US" sz="3350" dirty="0" smtClean="0"/>
              <a:t>.</a:t>
            </a:r>
            <a:endParaRPr sz="3350" dirty="0"/>
          </a:p>
          <a:p>
            <a:pPr marL="746760" indent="-746760" defTabSz="896111">
              <a:lnSpc>
                <a:spcPct val="90000"/>
              </a:lnSpc>
              <a:defRPr sz="3136">
                <a:solidFill>
                  <a:srgbClr val="080808"/>
                </a:solidFill>
              </a:defRPr>
            </a:pPr>
            <a:r>
              <a:rPr sz="3350" dirty="0"/>
              <a:t>Tobacco manufacturers hired black men as well as whites for major positions, and blacks earned higher wages in Durham than anywhere else in the </a:t>
            </a:r>
            <a:r>
              <a:rPr sz="3350" dirty="0" smtClean="0"/>
              <a:t>state</a:t>
            </a:r>
            <a:r>
              <a:rPr lang="en-US" sz="3350" dirty="0" smtClean="0"/>
              <a:t>.</a:t>
            </a:r>
            <a:endParaRPr sz="335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Durham’s “Black Wall Street”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Hayti was the black neighborhood of </a:t>
            </a:r>
            <a:r>
              <a:rPr sz="3100" dirty="0" smtClean="0"/>
              <a:t>Durham</a:t>
            </a:r>
            <a:r>
              <a:rPr lang="en-US" sz="3100" dirty="0" smtClean="0"/>
              <a:t>,</a:t>
            </a:r>
            <a:r>
              <a:rPr sz="3100" dirty="0" smtClean="0"/>
              <a:t> </a:t>
            </a:r>
            <a:r>
              <a:rPr sz="3100" dirty="0"/>
              <a:t>south of the cigarette </a:t>
            </a:r>
            <a:r>
              <a:rPr sz="3100" dirty="0" smtClean="0"/>
              <a:t>factories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This area soon gained influence over the rest of the </a:t>
            </a:r>
            <a:r>
              <a:rPr sz="3100" dirty="0" smtClean="0"/>
              <a:t>state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“The Mutual” </a:t>
            </a:r>
            <a:r>
              <a:rPr lang="en-US" sz="3100" dirty="0" smtClean="0"/>
              <a:t>was </a:t>
            </a:r>
            <a:r>
              <a:rPr sz="3100" dirty="0" smtClean="0"/>
              <a:t>founded here</a:t>
            </a:r>
            <a:r>
              <a:rPr lang="en-US" sz="3100" dirty="0" smtClean="0"/>
              <a:t>, and it</a:t>
            </a:r>
            <a:r>
              <a:rPr sz="3100" dirty="0" smtClean="0"/>
              <a:t> </a:t>
            </a:r>
            <a:r>
              <a:rPr sz="3100" dirty="0"/>
              <a:t>provided insurance policies to help cover burial </a:t>
            </a:r>
            <a:r>
              <a:rPr sz="3100" dirty="0" smtClean="0"/>
              <a:t>costs</a:t>
            </a:r>
            <a:r>
              <a:rPr lang="en-US" sz="3100" dirty="0" smtClean="0"/>
              <a:t>.</a:t>
            </a:r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lang="en-US" sz="3100" dirty="0" smtClean="0"/>
              <a:t>It</a:t>
            </a:r>
            <a:r>
              <a:rPr sz="3100" dirty="0" smtClean="0"/>
              <a:t> </a:t>
            </a:r>
            <a:r>
              <a:rPr sz="3100" dirty="0"/>
              <a:t>soon became the largest black-owned business in the </a:t>
            </a:r>
            <a:r>
              <a:rPr sz="3100" dirty="0" smtClean="0"/>
              <a:t>region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Stores, churches, and businesses all grew around the bank and insurance building, earning the area the nickname “Black Wall Street</a:t>
            </a:r>
            <a:r>
              <a:rPr sz="3100" dirty="0" smtClean="0"/>
              <a:t>”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Shotgun Houses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Most blacks were sold or leased </a:t>
            </a:r>
            <a:r>
              <a:rPr sz="3100" b="1" i="1" dirty="0"/>
              <a:t>shotgun houses </a:t>
            </a:r>
            <a:r>
              <a:rPr sz="3100" dirty="0"/>
              <a:t>by both black and white </a:t>
            </a:r>
            <a:r>
              <a:rPr sz="3100" dirty="0" smtClean="0"/>
              <a:t>businessmen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The houses were narrow with no hallways and two or three </a:t>
            </a:r>
            <a:r>
              <a:rPr sz="3100" dirty="0" smtClean="0"/>
              <a:t>rooms</a:t>
            </a:r>
            <a:r>
              <a:rPr lang="en-US" sz="3100" dirty="0" smtClean="0"/>
              <a:t>.</a:t>
            </a:r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sz="3100" dirty="0" smtClean="0"/>
              <a:t>This </a:t>
            </a:r>
            <a:r>
              <a:rPr sz="3100" dirty="0"/>
              <a:t>earned them their nickname, since if all the doors were open, a shotgun blast could go through the house without touching anything 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These houses had few comforts, though North Carolina towns got paving, electricity, running water, and sewers in the early </a:t>
            </a:r>
            <a:r>
              <a:rPr sz="3100" dirty="0" smtClean="0"/>
              <a:t>1900s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Limited Schooling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Despite intentions of the legislature, black education lagged behind white education in the </a:t>
            </a:r>
            <a:r>
              <a:rPr sz="2800" dirty="0" smtClean="0"/>
              <a:t>1900s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lang="en-US" sz="2800" dirty="0" smtClean="0"/>
              <a:t>There was one</a:t>
            </a:r>
            <a:r>
              <a:rPr sz="2800" dirty="0" smtClean="0"/>
              <a:t> </a:t>
            </a:r>
            <a:r>
              <a:rPr sz="2800" dirty="0"/>
              <a:t>black school </a:t>
            </a:r>
            <a:r>
              <a:rPr sz="2800" dirty="0" smtClean="0"/>
              <a:t>built </a:t>
            </a:r>
            <a:r>
              <a:rPr sz="2800" dirty="0"/>
              <a:t>for every </a:t>
            </a:r>
            <a:r>
              <a:rPr lang="en-US" sz="2800" dirty="0" smtClean="0"/>
              <a:t>ten</a:t>
            </a:r>
            <a:r>
              <a:rPr sz="2800" dirty="0" smtClean="0"/>
              <a:t> </a:t>
            </a:r>
            <a:r>
              <a:rPr sz="2800" dirty="0"/>
              <a:t>white </a:t>
            </a:r>
            <a:r>
              <a:rPr sz="2800" dirty="0" smtClean="0"/>
              <a:t>schools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Graded schools were part of the new century, but few black children had access to high </a:t>
            </a:r>
            <a:r>
              <a:rPr sz="2800" dirty="0" smtClean="0"/>
              <a:t>schools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Blacks were expected to continue doing menial work and service </a:t>
            </a:r>
            <a:r>
              <a:rPr sz="2800" dirty="0" smtClean="0"/>
              <a:t>jobs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Blacks often turned to northerners for help building their own schools and colleges, and teachers got the best training possible to give their students a true </a:t>
            </a:r>
            <a:r>
              <a:rPr sz="2800" dirty="0" smtClean="0"/>
              <a:t>education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601583" y="6031229"/>
            <a:ext cx="2470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Main Streets and Mill Villages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What were the differences between the ways middle-class families and mill village families lived and worked during this period?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Main Streets and Mill Villages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What terms do I need to know? </a:t>
            </a:r>
          </a:p>
          <a:p>
            <a:pPr lvl="1"/>
            <a:r>
              <a:t>suburb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Economic status separated whites from each </a:t>
            </a:r>
            <a:r>
              <a:rPr sz="3600" dirty="0" smtClean="0"/>
              <a:t>other</a:t>
            </a:r>
            <a:r>
              <a:rPr lang="en-US" sz="3600" dirty="0" smtClean="0"/>
              <a:t>.</a:t>
            </a:r>
          </a:p>
          <a:p>
            <a:pPr lvl="2"/>
            <a:r>
              <a:rPr lang="en-US" sz="3600" dirty="0"/>
              <a:t>U</a:t>
            </a:r>
            <a:r>
              <a:rPr sz="3600" dirty="0" smtClean="0"/>
              <a:t>rban </a:t>
            </a:r>
            <a:r>
              <a:rPr sz="3600" dirty="0"/>
              <a:t>whites lived either in </a:t>
            </a:r>
            <a:r>
              <a:rPr sz="3600" dirty="0" smtClean="0"/>
              <a:t>privileged</a:t>
            </a:r>
            <a:r>
              <a:rPr lang="en-US" sz="3600" dirty="0" smtClean="0"/>
              <a:t>,</a:t>
            </a:r>
            <a:r>
              <a:rPr sz="3600" dirty="0" smtClean="0"/>
              <a:t> </a:t>
            </a:r>
            <a:r>
              <a:rPr sz="3600" dirty="0"/>
              <a:t>comfortable towns or mill villages on the edge of towns 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There were not formal restrictions on interactions between whites like segregation forced on blacks, but their interactions tended to be </a:t>
            </a:r>
            <a:r>
              <a:rPr sz="3600" dirty="0" smtClean="0"/>
              <a:t>limited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6542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85800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1: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"</a:t>
            </a:r>
            <a:r>
              <a:rPr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Progress</a:t>
            </a:r>
            <a:r>
              <a:rPr lang="en-US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,” </a:t>
            </a:r>
            <a:r>
              <a:rPr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Democrats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, and Education</a:t>
            </a:r>
            <a:endParaRPr dirty="0"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2:</a:t>
            </a:r>
            <a:r>
              <a:rPr dirty="0">
                <a:solidFill>
                  <a:srgbClr val="DCE6F2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Black Responses to Segregation</a:t>
            </a:r>
            <a:endParaRPr dirty="0"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3:</a:t>
            </a:r>
            <a:r>
              <a:rPr dirty="0">
                <a:solidFill>
                  <a:srgbClr val="F8D506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Main Streets and Mill Villages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4: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Progress in the Countryside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Section 5: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7" action="ppaction://hlinksldjump"/>
              </a:rPr>
              <a:t>The Impact of the First World War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Middle Class and the Spirit of Progress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304800" y="1123596"/>
            <a:ext cx="8763000" cy="5353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0540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/>
              <a:t>North Carolina’s middle class emerged in the early </a:t>
            </a:r>
            <a:r>
              <a:rPr sz="2480" dirty="0" smtClean="0"/>
              <a:t>1900s</a:t>
            </a:r>
            <a:r>
              <a:rPr lang="en-US" sz="2480" dirty="0" smtClean="0"/>
              <a:t>.</a:t>
            </a:r>
          </a:p>
          <a:p>
            <a:pPr marL="970789" lvl="2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 smtClean="0"/>
              <a:t>Main </a:t>
            </a:r>
            <a:r>
              <a:rPr sz="2480" dirty="0"/>
              <a:t>Street was paved and had streetlights</a:t>
            </a:r>
            <a:r>
              <a:rPr sz="2480" dirty="0" smtClean="0"/>
              <a:t>,</a:t>
            </a:r>
            <a:r>
              <a:rPr lang="en-US" sz="2480" dirty="0" smtClean="0"/>
              <a:t> and </a:t>
            </a:r>
            <a:r>
              <a:rPr sz="2480" dirty="0" smtClean="0"/>
              <a:t> </a:t>
            </a:r>
            <a:r>
              <a:rPr sz="2480" dirty="0"/>
              <a:t>houses had indoor plumbing, furnaces, and </a:t>
            </a:r>
            <a:r>
              <a:rPr sz="2480" dirty="0" smtClean="0"/>
              <a:t>telephones</a:t>
            </a:r>
            <a:r>
              <a:rPr lang="en-US" sz="2480" dirty="0" smtClean="0"/>
              <a:t>.</a:t>
            </a:r>
            <a:endParaRPr sz="2480" dirty="0"/>
          </a:p>
          <a:p>
            <a:pPr marL="510540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/>
              <a:t>Women of successful families rarely worked outside the </a:t>
            </a:r>
            <a:r>
              <a:rPr sz="2480" dirty="0" smtClean="0"/>
              <a:t>home</a:t>
            </a:r>
            <a:r>
              <a:rPr lang="en-US" sz="2480" dirty="0" smtClean="0"/>
              <a:t>.</a:t>
            </a:r>
          </a:p>
          <a:p>
            <a:pPr marL="970789" lvl="2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 smtClean="0"/>
              <a:t>They </a:t>
            </a:r>
            <a:r>
              <a:rPr sz="2480" dirty="0"/>
              <a:t>joined clubs to read and talk about how to bring progress to their </a:t>
            </a:r>
            <a:r>
              <a:rPr sz="2480" dirty="0" smtClean="0"/>
              <a:t>communities</a:t>
            </a:r>
            <a:r>
              <a:rPr lang="en-US" sz="2480" dirty="0" smtClean="0"/>
              <a:t>.</a:t>
            </a:r>
            <a:endParaRPr sz="2480" dirty="0"/>
          </a:p>
          <a:p>
            <a:pPr marL="510540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/>
              <a:t>Churches in every town grew rapidly and built larger </a:t>
            </a:r>
            <a:r>
              <a:rPr sz="2480" dirty="0" smtClean="0"/>
              <a:t>buildings</a:t>
            </a:r>
            <a:r>
              <a:rPr lang="en-US" sz="2480" dirty="0" smtClean="0"/>
              <a:t>.</a:t>
            </a:r>
            <a:endParaRPr sz="2480" dirty="0"/>
          </a:p>
          <a:p>
            <a:pPr marL="510540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lang="en-US" sz="2480" dirty="0" smtClean="0"/>
              <a:t>The v</a:t>
            </a:r>
            <a:r>
              <a:rPr sz="2480" dirty="0" smtClean="0"/>
              <a:t>ariety </a:t>
            </a:r>
            <a:r>
              <a:rPr sz="2480" dirty="0"/>
              <a:t>of entertainment in towns </a:t>
            </a:r>
            <a:r>
              <a:rPr sz="2480" dirty="0" smtClean="0"/>
              <a:t>increased</a:t>
            </a:r>
            <a:r>
              <a:rPr lang="en-US" sz="2480" dirty="0" smtClean="0"/>
              <a:t>.</a:t>
            </a:r>
            <a:endParaRPr sz="2480" dirty="0"/>
          </a:p>
          <a:p>
            <a:pPr marL="510540" indent="-510540" defTabSz="612648">
              <a:lnSpc>
                <a:spcPct val="100000"/>
              </a:lnSpc>
              <a:spcBef>
                <a:spcPts val="0"/>
              </a:spcBef>
              <a:defRPr sz="2613"/>
            </a:pPr>
            <a:r>
              <a:rPr sz="2480" dirty="0"/>
              <a:t>Some people moved to fashionable neighborhoods at the edge of their communities called </a:t>
            </a:r>
            <a:r>
              <a:rPr sz="2480" b="1" i="1" dirty="0" smtClean="0"/>
              <a:t>suburbs</a:t>
            </a:r>
            <a:r>
              <a:rPr lang="en-US" sz="2480" b="1" i="1" dirty="0" smtClean="0"/>
              <a:t>.</a:t>
            </a:r>
            <a:endParaRPr sz="2480" b="1" i="1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Confines of the Mill Village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Life in the mill village was far different than the </a:t>
            </a:r>
            <a:r>
              <a:rPr dirty="0" smtClean="0"/>
              <a:t>suburbs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Most cotton mills workers could not afford housing, so mill owners provided housing in mill </a:t>
            </a:r>
            <a:r>
              <a:rPr dirty="0" smtClean="0"/>
              <a:t>villages</a:t>
            </a:r>
            <a:r>
              <a:rPr lang="en-US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dirty="0" smtClean="0"/>
              <a:t>Houses </a:t>
            </a:r>
            <a:r>
              <a:rPr dirty="0"/>
              <a:t>had 3-4 </a:t>
            </a:r>
            <a:r>
              <a:rPr dirty="0" smtClean="0"/>
              <a:t>rooms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dirty="0" smtClean="0"/>
              <a:t> </a:t>
            </a:r>
            <a:r>
              <a:rPr dirty="0"/>
              <a:t>no running water, electricity, or indoor </a:t>
            </a:r>
            <a:r>
              <a:rPr dirty="0" smtClean="0"/>
              <a:t>plumbing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Most mill workers worked more than 10 hours a day, 6 days a </a:t>
            </a:r>
            <a:r>
              <a:rPr dirty="0" smtClean="0"/>
              <a:t>week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For many, the mill village would be their home for </a:t>
            </a:r>
            <a:r>
              <a:rPr dirty="0" smtClean="0"/>
              <a:t>life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Families kept some country </a:t>
            </a:r>
            <a:r>
              <a:rPr dirty="0" smtClean="0"/>
              <a:t>traditions</a:t>
            </a:r>
            <a:r>
              <a:rPr lang="en-US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lang="en-US" dirty="0" smtClean="0"/>
              <a:t>They</a:t>
            </a:r>
            <a:r>
              <a:rPr dirty="0" smtClean="0"/>
              <a:t> </a:t>
            </a:r>
            <a:r>
              <a:rPr dirty="0"/>
              <a:t>dug vegetable gardens and some kept cows and </a:t>
            </a:r>
            <a:r>
              <a:rPr dirty="0" smtClean="0"/>
              <a:t>pigs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Families were active in churches and children went to school after the compulsory education law in </a:t>
            </a:r>
            <a:r>
              <a:rPr dirty="0" smtClean="0"/>
              <a:t>1913</a:t>
            </a:r>
            <a:r>
              <a:rPr lang="en-US" dirty="0" smtClean="0"/>
              <a:t>.</a:t>
            </a:r>
            <a:endParaRPr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dirty="0"/>
              <a:t>Mill village life was </a:t>
            </a:r>
            <a:r>
              <a:rPr dirty="0" smtClean="0"/>
              <a:t>isolated</a:t>
            </a:r>
            <a:r>
              <a:rPr lang="en-US" dirty="0" smtClean="0"/>
              <a:t>, so</a:t>
            </a:r>
            <a:r>
              <a:rPr dirty="0" smtClean="0"/>
              <a:t> </a:t>
            </a:r>
            <a:r>
              <a:rPr dirty="0"/>
              <a:t>many never went into the town outside the mill </a:t>
            </a:r>
            <a:r>
              <a:rPr dirty="0" smtClean="0"/>
              <a:t>village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6601583" y="6031229"/>
            <a:ext cx="2470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Progress in the Countryside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did progressive ideas </a:t>
            </a:r>
            <a:r>
              <a:rPr dirty="0" smtClean="0"/>
              <a:t>improve </a:t>
            </a:r>
            <a:r>
              <a:rPr dirty="0"/>
              <a:t>the lives of rural families?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Progress in the Countryside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dirty="0" smtClean="0"/>
              <a:t>rural </a:t>
            </a:r>
            <a:r>
              <a:rPr dirty="0"/>
              <a:t>free </a:t>
            </a:r>
            <a:r>
              <a:rPr dirty="0" smtClean="0"/>
              <a:t>delivery</a:t>
            </a:r>
            <a:endParaRPr lang="en-US" dirty="0" smtClean="0"/>
          </a:p>
          <a:p>
            <a:pPr lvl="2"/>
            <a:r>
              <a:rPr dirty="0" smtClean="0"/>
              <a:t>auction</a:t>
            </a:r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sz="3600" dirty="0"/>
              <a:t>The largest towns in North Carolina grew into cities in 1900s, but only </a:t>
            </a:r>
            <a:r>
              <a:rPr lang="en-US" sz="3600" dirty="0" smtClean="0"/>
              <a:t>a tenth </a:t>
            </a:r>
            <a:r>
              <a:rPr sz="3600" dirty="0" smtClean="0"/>
              <a:t>of </a:t>
            </a:r>
            <a:r>
              <a:rPr sz="3600" dirty="0"/>
              <a:t>the population lived in </a:t>
            </a:r>
            <a:r>
              <a:rPr sz="3600" dirty="0" smtClean="0"/>
              <a:t>them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By 1905, many farms received mail through </a:t>
            </a:r>
            <a:r>
              <a:rPr sz="3600" b="1" i="1" dirty="0"/>
              <a:t>rural free delivery</a:t>
            </a:r>
            <a:r>
              <a:rPr sz="3600" dirty="0"/>
              <a:t>, which brought farmers closer to urban </a:t>
            </a:r>
            <a:r>
              <a:rPr sz="3600" dirty="0" smtClean="0"/>
              <a:t>society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More shopped for manufactured goods at crossroads stores and earned money by growing raw materials needed by the factories, mainly cotton and </a:t>
            </a:r>
            <a:r>
              <a:rPr sz="3600" dirty="0" smtClean="0"/>
              <a:t>tobacco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“Tobacco Road”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350" dirty="0"/>
              <a:t>North Carolinians became famous worldwide in the early 1900s because they made the bulk of the world’s </a:t>
            </a:r>
            <a:r>
              <a:rPr sz="2350" dirty="0" smtClean="0"/>
              <a:t>cigarettes</a:t>
            </a:r>
            <a:r>
              <a:rPr lang="en-US" sz="2350" dirty="0" smtClean="0"/>
              <a:t>.</a:t>
            </a:r>
            <a:endParaRPr sz="23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50" dirty="0"/>
              <a:t>Tobacco took over the economies of the Coastal </a:t>
            </a:r>
            <a:r>
              <a:rPr sz="2350" dirty="0" smtClean="0"/>
              <a:t>Plain</a:t>
            </a:r>
            <a:r>
              <a:rPr lang="en-US" sz="2350" dirty="0" smtClean="0"/>
              <a:t>.</a:t>
            </a:r>
            <a:endParaRPr sz="23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50" dirty="0"/>
              <a:t>Famers sold their leaf at warehouses in town, </a:t>
            </a:r>
            <a:r>
              <a:rPr lang="en-US" sz="2350" dirty="0" smtClean="0"/>
              <a:t>where</a:t>
            </a:r>
            <a:r>
              <a:rPr sz="2350" dirty="0" smtClean="0"/>
              <a:t> </a:t>
            </a:r>
            <a:r>
              <a:rPr sz="2350" dirty="0"/>
              <a:t>it </a:t>
            </a:r>
            <a:r>
              <a:rPr sz="2350" dirty="0" smtClean="0"/>
              <a:t>was</a:t>
            </a:r>
            <a:r>
              <a:rPr lang="en-US" sz="2350" dirty="0" smtClean="0"/>
              <a:t> then</a:t>
            </a:r>
            <a:r>
              <a:rPr sz="2350" dirty="0" smtClean="0"/>
              <a:t> </a:t>
            </a:r>
            <a:r>
              <a:rPr sz="2350" dirty="0"/>
              <a:t>shipped to Durham or other </a:t>
            </a:r>
            <a:r>
              <a:rPr sz="2350" dirty="0" smtClean="0"/>
              <a:t>cities</a:t>
            </a:r>
            <a:r>
              <a:rPr lang="en-US" sz="2350" dirty="0" smtClean="0"/>
              <a:t>.</a:t>
            </a:r>
            <a:endParaRPr lang="en-US" sz="2350" dirty="0"/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350" dirty="0" smtClean="0"/>
              <a:t>The </a:t>
            </a:r>
            <a:r>
              <a:rPr sz="2350" dirty="0"/>
              <a:t>area between Wilson and Durham became known as “Tobacco Road” because so much leaf was shipped to the </a:t>
            </a:r>
            <a:r>
              <a:rPr sz="2350" dirty="0" smtClean="0"/>
              <a:t>factories</a:t>
            </a:r>
            <a:r>
              <a:rPr lang="en-US" sz="2350" dirty="0" smtClean="0"/>
              <a:t>.</a:t>
            </a:r>
            <a:endParaRPr sz="23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50" dirty="0"/>
              <a:t>A new culture developed in the Coastal Plain around the planting, cropping, harvesting, and marketing of bright leaf </a:t>
            </a:r>
            <a:r>
              <a:rPr sz="2350" dirty="0" smtClean="0"/>
              <a:t>tobacco</a:t>
            </a:r>
            <a:r>
              <a:rPr lang="en-US" sz="2350" dirty="0" smtClean="0"/>
              <a:t>.</a:t>
            </a:r>
            <a:endParaRPr lang="en-US" sz="2350" dirty="0"/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350" dirty="0" smtClean="0"/>
              <a:t>Farmers </a:t>
            </a:r>
            <a:r>
              <a:rPr sz="2350" dirty="0"/>
              <a:t>went into debt each year to buy fertilizer and supplies to raise as much tobacco as </a:t>
            </a:r>
            <a:r>
              <a:rPr sz="2350" dirty="0" smtClean="0"/>
              <a:t>possible</a:t>
            </a:r>
            <a:r>
              <a:rPr lang="en-US" sz="235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350" dirty="0" smtClean="0"/>
              <a:t>Tobacco </a:t>
            </a:r>
            <a:r>
              <a:rPr sz="2350" dirty="0"/>
              <a:t>was sold at </a:t>
            </a:r>
            <a:r>
              <a:rPr lang="en-US" sz="2350" dirty="0" smtClean="0"/>
              <a:t>an </a:t>
            </a:r>
            <a:r>
              <a:rPr sz="2350" b="1" i="1" dirty="0" smtClean="0"/>
              <a:t>auction</a:t>
            </a:r>
            <a:r>
              <a:rPr sz="2350" dirty="0" smtClean="0"/>
              <a:t> </a:t>
            </a:r>
            <a:r>
              <a:rPr sz="2350" dirty="0"/>
              <a:t>in the fall, where it was sold in a matter of seconds to the highest </a:t>
            </a:r>
            <a:r>
              <a:rPr sz="2350" dirty="0" smtClean="0"/>
              <a:t>bidder</a:t>
            </a:r>
            <a:r>
              <a:rPr lang="en-US" sz="2350" dirty="0" smtClean="0"/>
              <a:t>.</a:t>
            </a:r>
            <a:endParaRPr sz="2350" dirty="0"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59536">
              <a:defRPr sz="4136"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Cotton Pickers and Mountaineers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5109" indent="-645109" defTabSz="777240">
              <a:spcBef>
                <a:spcPts val="600"/>
              </a:spcBef>
              <a:defRPr sz="2720"/>
            </a:pPr>
            <a:r>
              <a:rPr sz="2800" dirty="0"/>
              <a:t>More farmers began to grow cotton as textile manufacturing grew, but large amounts of fertilizer </a:t>
            </a:r>
            <a:r>
              <a:rPr sz="2800" dirty="0" smtClean="0"/>
              <a:t>w</a:t>
            </a:r>
            <a:r>
              <a:rPr lang="en-US" sz="2800" dirty="0" smtClean="0"/>
              <a:t>ere</a:t>
            </a:r>
            <a:r>
              <a:rPr sz="2800" dirty="0" smtClean="0"/>
              <a:t> </a:t>
            </a:r>
            <a:r>
              <a:rPr sz="2800" dirty="0"/>
              <a:t>required to farm the red clay </a:t>
            </a:r>
            <a:r>
              <a:rPr sz="2800" dirty="0" smtClean="0"/>
              <a:t>soil</a:t>
            </a:r>
            <a:r>
              <a:rPr lang="en-US" sz="2800" dirty="0" smtClean="0"/>
              <a:t>.</a:t>
            </a:r>
            <a:endParaRPr sz="280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800" dirty="0"/>
              <a:t>Most mountaineer families were no longer prosperous in the 1900s, as they had grown too large for the amount of farmable </a:t>
            </a:r>
            <a:r>
              <a:rPr sz="2800" dirty="0" smtClean="0"/>
              <a:t>land</a:t>
            </a:r>
            <a:r>
              <a:rPr lang="en-US" sz="2800" dirty="0" smtClean="0"/>
              <a:t>.</a:t>
            </a:r>
            <a:endParaRPr lang="en-US" sz="2800" dirty="0"/>
          </a:p>
          <a:p>
            <a:pPr marL="1105358" lvl="2" indent="-645109" defTabSz="777240">
              <a:spcBef>
                <a:spcPts val="600"/>
              </a:spcBef>
              <a:defRPr sz="2720"/>
            </a:pPr>
            <a:r>
              <a:rPr sz="2800" dirty="0" smtClean="0"/>
              <a:t>Many </a:t>
            </a:r>
            <a:r>
              <a:rPr sz="2800" dirty="0"/>
              <a:t>found work cutting down trees on mountain slopes, but that further reduced the health of their farms as the soil eroded where there were no longer trees to hold </a:t>
            </a:r>
            <a:r>
              <a:rPr sz="2800" dirty="0" smtClean="0"/>
              <a:t>it</a:t>
            </a:r>
            <a:r>
              <a:rPr lang="en-US" sz="2800" dirty="0" smtClean="0"/>
              <a:t>.</a:t>
            </a:r>
            <a:endParaRPr sz="280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800" dirty="0"/>
              <a:t>Thousands of mountain families </a:t>
            </a:r>
            <a:r>
              <a:rPr sz="2800" dirty="0" smtClean="0"/>
              <a:t>moved </a:t>
            </a:r>
            <a:r>
              <a:rPr sz="2800" dirty="0"/>
              <a:t>as far as the timber regions of Washington </a:t>
            </a:r>
            <a:r>
              <a:rPr sz="2800" dirty="0" smtClean="0"/>
              <a:t>state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601583" y="6100259"/>
            <a:ext cx="2470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The Impact of the First World War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did North Carolina contribute to the First World War, and how did their part in the war affect the state’s economy?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The Impact of the First World War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lang="en-US" dirty="0" smtClean="0"/>
              <a:t>armistice</a:t>
            </a:r>
          </a:p>
          <a:p>
            <a:pPr lvl="2"/>
            <a:r>
              <a:rPr lang="en-US" dirty="0" smtClean="0"/>
              <a:t>strike</a:t>
            </a:r>
          </a:p>
          <a:p>
            <a:pPr lvl="2"/>
            <a:r>
              <a:rPr dirty="0" smtClean="0"/>
              <a:t>Great </a:t>
            </a:r>
            <a:r>
              <a:rPr dirty="0"/>
              <a:t>Migration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dirty="0"/>
              <a:t>In 1914, the continent of Europe was involved in all-out </a:t>
            </a:r>
            <a:r>
              <a:rPr dirty="0" smtClean="0"/>
              <a:t>war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conflict included </a:t>
            </a:r>
            <a:r>
              <a:rPr dirty="0" smtClean="0"/>
              <a:t>almost </a:t>
            </a:r>
            <a:r>
              <a:rPr dirty="0"/>
              <a:t>all </a:t>
            </a:r>
            <a:r>
              <a:rPr lang="en-US" dirty="0" smtClean="0"/>
              <a:t>European </a:t>
            </a:r>
            <a:r>
              <a:rPr dirty="0" smtClean="0"/>
              <a:t>nations </a:t>
            </a:r>
            <a:r>
              <a:rPr dirty="0"/>
              <a:t>and lasted 5 </a:t>
            </a:r>
            <a:r>
              <a:rPr dirty="0" smtClean="0"/>
              <a:t>years</a:t>
            </a:r>
            <a:r>
              <a:rPr lang="en-US" dirty="0" smtClean="0"/>
              <a:t>.</a:t>
            </a:r>
          </a:p>
          <a:p>
            <a:pPr lvl="2"/>
            <a:r>
              <a:rPr dirty="0" smtClean="0"/>
              <a:t>The </a:t>
            </a:r>
            <a:r>
              <a:rPr dirty="0"/>
              <a:t>principal combatants were Great Britain and France, who fought against Germany and </a:t>
            </a:r>
            <a:r>
              <a:rPr dirty="0" smtClean="0"/>
              <a:t>Austria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The United States took a decisive role in the outcome of the war near the end of the conflict, and North Carolina had significant influence on the U.S. presence </a:t>
            </a:r>
            <a:r>
              <a:rPr dirty="0" smtClean="0"/>
              <a:t>in</a:t>
            </a:r>
            <a:r>
              <a:rPr lang="en-US" dirty="0" smtClean="0"/>
              <a:t> the First</a:t>
            </a:r>
            <a:r>
              <a:rPr dirty="0" smtClean="0"/>
              <a:t> </a:t>
            </a:r>
            <a:r>
              <a:rPr dirty="0"/>
              <a:t>World </a:t>
            </a:r>
            <a:r>
              <a:rPr dirty="0" smtClean="0"/>
              <a:t>War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1: “</a:t>
            </a:r>
            <a:r>
              <a:rPr dirty="0" smtClean="0"/>
              <a:t>Progress</a:t>
            </a:r>
            <a:r>
              <a:rPr lang="en-US" dirty="0" smtClean="0"/>
              <a:t>,”</a:t>
            </a:r>
            <a:r>
              <a:rPr dirty="0" smtClean="0"/>
              <a:t> </a:t>
            </a:r>
            <a:r>
              <a:rPr dirty="0"/>
              <a:t>Democrats, and Education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What steps were taken by the state that led to segregation and disfranchisement of African Americans, and why were they considered “progress”?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68095">
              <a:defRPr sz="3696">
                <a:effectLst>
                  <a:outerShdw blurRad="32004" dist="32004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North Carolinians and the World War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For the first time, North Carolina exerted influence over the United </a:t>
            </a:r>
            <a:r>
              <a:rPr sz="2900" dirty="0" smtClean="0"/>
              <a:t>States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President Woodrow Wilson grew up in </a:t>
            </a:r>
            <a:r>
              <a:rPr sz="2900" dirty="0" smtClean="0"/>
              <a:t>Wilmington </a:t>
            </a:r>
            <a:r>
              <a:rPr sz="2900" dirty="0"/>
              <a:t>and had a North Carolinian in his cabinet for the first time since the Civil </a:t>
            </a:r>
            <a:r>
              <a:rPr sz="2900" dirty="0" smtClean="0"/>
              <a:t>War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After the U.S. entered the war in 1917, the government </a:t>
            </a:r>
            <a:r>
              <a:rPr sz="2900" dirty="0" smtClean="0"/>
              <a:t>drafted</a:t>
            </a:r>
            <a:r>
              <a:rPr lang="en-US" sz="2900" dirty="0" smtClean="0"/>
              <a:t>, or </a:t>
            </a:r>
            <a:r>
              <a:rPr sz="2900" dirty="0" smtClean="0"/>
              <a:t>conscripted</a:t>
            </a:r>
            <a:r>
              <a:rPr lang="en-US" sz="2900" dirty="0"/>
              <a:t>,</a:t>
            </a:r>
            <a:r>
              <a:rPr sz="2900" dirty="0" smtClean="0"/>
              <a:t> </a:t>
            </a:r>
            <a:r>
              <a:rPr sz="2900" dirty="0"/>
              <a:t>all able-bodied single young men into service, and North Carolina provided 86,000 </a:t>
            </a:r>
            <a:r>
              <a:rPr sz="2900" dirty="0" smtClean="0"/>
              <a:t>soldiers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The government set up three enlistment camps across the state to train the soldiers from North </a:t>
            </a:r>
            <a:r>
              <a:rPr sz="2900" dirty="0" smtClean="0"/>
              <a:t>Carolina</a:t>
            </a:r>
            <a:r>
              <a:rPr lang="en-US" sz="2900" dirty="0" smtClean="0"/>
              <a:t>.</a:t>
            </a:r>
            <a:endParaRPr sz="29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900" dirty="0"/>
              <a:t>Few North Carolinians were opposed to the </a:t>
            </a:r>
            <a:r>
              <a:rPr sz="2900" dirty="0" smtClean="0"/>
              <a:t>war</a:t>
            </a:r>
            <a:r>
              <a:rPr lang="en-US" sz="2900" dirty="0" smtClean="0"/>
              <a:t>.</a:t>
            </a:r>
            <a:endParaRPr sz="2900" dirty="0"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Economics of War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The tobacco industry profited greatly from the war, </a:t>
            </a:r>
            <a:r>
              <a:rPr lang="en-US" sz="3600" dirty="0" smtClean="0"/>
              <a:t>since</a:t>
            </a:r>
            <a:r>
              <a:rPr sz="3600" dirty="0" smtClean="0"/>
              <a:t> </a:t>
            </a:r>
            <a:r>
              <a:rPr sz="3600" dirty="0"/>
              <a:t>smoking increased as people worked longer </a:t>
            </a:r>
            <a:r>
              <a:rPr sz="3600" dirty="0" smtClean="0"/>
              <a:t>hours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More factories were needed to make weapons and other materials for the </a:t>
            </a:r>
            <a:r>
              <a:rPr sz="3600" dirty="0" smtClean="0"/>
              <a:t>war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The </a:t>
            </a:r>
            <a:r>
              <a:rPr sz="3600" dirty="0"/>
              <a:t>U.S. provided weapons to British and French troops as well as American </a:t>
            </a:r>
            <a:r>
              <a:rPr sz="3600" dirty="0" smtClean="0"/>
              <a:t>soldiers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The Home Front during the World War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2900" dirty="0"/>
              <a:t>Factory workers were most enthusiastic about the war and </a:t>
            </a:r>
            <a:r>
              <a:rPr lang="en-US" sz="2900" dirty="0" smtClean="0"/>
              <a:t>the most</a:t>
            </a:r>
            <a:r>
              <a:rPr sz="2900" dirty="0" smtClean="0"/>
              <a:t> </a:t>
            </a:r>
            <a:r>
              <a:rPr sz="2900" dirty="0"/>
              <a:t>likely to invest in war </a:t>
            </a:r>
            <a:r>
              <a:rPr sz="2900" dirty="0" smtClean="0"/>
              <a:t>bonds</a:t>
            </a:r>
            <a:r>
              <a:rPr lang="en-US" sz="2900" dirty="0" smtClean="0"/>
              <a:t>, or </a:t>
            </a:r>
            <a:r>
              <a:rPr sz="2900" dirty="0" smtClean="0"/>
              <a:t>long</a:t>
            </a:r>
            <a:r>
              <a:rPr sz="2900" dirty="0"/>
              <a:t>-term IOUs issued to raise money for the </a:t>
            </a:r>
            <a:r>
              <a:rPr sz="2900" dirty="0" smtClean="0"/>
              <a:t>war</a:t>
            </a:r>
            <a:r>
              <a:rPr lang="en-US" sz="2900" dirty="0"/>
              <a:t>,</a:t>
            </a:r>
            <a:r>
              <a:rPr sz="2900" dirty="0" smtClean="0"/>
              <a:t> </a:t>
            </a:r>
            <a:r>
              <a:rPr sz="2900" dirty="0"/>
              <a:t>than people who lived in the </a:t>
            </a:r>
            <a:r>
              <a:rPr sz="2900" dirty="0" smtClean="0"/>
              <a:t>countryside</a:t>
            </a:r>
            <a:r>
              <a:rPr lang="en-US" sz="2900" dirty="0" smtClean="0"/>
              <a:t>.</a:t>
            </a:r>
            <a:endParaRPr sz="29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900" dirty="0"/>
              <a:t>African Americans were drafted alongside whites for the first time, though they were still segregated in the </a:t>
            </a:r>
            <a:r>
              <a:rPr sz="2900" dirty="0" smtClean="0"/>
              <a:t>Army</a:t>
            </a:r>
            <a:r>
              <a:rPr lang="en-US" sz="2900" dirty="0" smtClean="0"/>
              <a:t>.</a:t>
            </a:r>
            <a:endParaRPr sz="29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900" dirty="0"/>
              <a:t>The state’s worst suffering of the war was the worldwide epidemic of Spanish influenza in 1918, the largest health crisis in North Carolina’s </a:t>
            </a:r>
            <a:r>
              <a:rPr sz="2900" dirty="0" smtClean="0"/>
              <a:t>history</a:t>
            </a:r>
            <a:r>
              <a:rPr lang="en-US" sz="2900" dirty="0" smtClean="0"/>
              <a:t>.</a:t>
            </a:r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2900" dirty="0" smtClean="0"/>
              <a:t>Thousands </a:t>
            </a:r>
            <a:r>
              <a:rPr sz="2900" dirty="0"/>
              <a:t>died across the state during one of the coldest winters in a </a:t>
            </a:r>
            <a:r>
              <a:rPr sz="2900" dirty="0" smtClean="0"/>
              <a:t>decade</a:t>
            </a:r>
            <a:r>
              <a:rPr lang="en-US" sz="2900" dirty="0" smtClean="0"/>
              <a:t>.</a:t>
            </a:r>
            <a:endParaRPr sz="2900" dirty="0"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Effects of the War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276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The Germans surrendered and signed an </a:t>
            </a:r>
            <a:r>
              <a:rPr sz="2120" b="1" i="1" dirty="0"/>
              <a:t>armistice</a:t>
            </a:r>
            <a:r>
              <a:rPr sz="2120" dirty="0"/>
              <a:t> in November </a:t>
            </a:r>
            <a:r>
              <a:rPr sz="2120" dirty="0" smtClean="0"/>
              <a:t>1918</a:t>
            </a:r>
            <a:r>
              <a:rPr lang="en-US" sz="2120" dirty="0" smtClean="0"/>
              <a:t>.</a:t>
            </a:r>
            <a:endParaRPr sz="212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North Carolina was richer because of the </a:t>
            </a:r>
            <a:r>
              <a:rPr sz="2120" dirty="0" smtClean="0"/>
              <a:t>war</a:t>
            </a:r>
            <a:r>
              <a:rPr lang="en-US" sz="2120" dirty="0" smtClean="0"/>
              <a:t>.</a:t>
            </a:r>
            <a:endParaRPr lang="en-US" sz="2120" dirty="0"/>
          </a:p>
          <a:p>
            <a:pPr marL="938388" lvl="2" indent="-478139" defTabSz="576072">
              <a:spcBef>
                <a:spcPts val="400"/>
              </a:spcBef>
              <a:defRPr sz="2016"/>
            </a:pPr>
            <a:r>
              <a:rPr sz="2120" dirty="0" smtClean="0"/>
              <a:t>Farmers </a:t>
            </a:r>
            <a:r>
              <a:rPr sz="2120" dirty="0"/>
              <a:t>got good prices for tobacco and cotton, and wages increased in factories since many workers were </a:t>
            </a:r>
            <a:r>
              <a:rPr sz="2120" dirty="0" smtClean="0"/>
              <a:t>gone</a:t>
            </a:r>
            <a:r>
              <a:rPr lang="en-US" sz="2120" dirty="0" smtClean="0"/>
              <a:t>.</a:t>
            </a:r>
            <a:endParaRPr sz="212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The whole nation experienced an economic slump in 1920-1921 as soldiers came back and wanted </a:t>
            </a:r>
            <a:r>
              <a:rPr lang="en-US" sz="2120" dirty="0" smtClean="0"/>
              <a:t>to return to their</a:t>
            </a:r>
            <a:r>
              <a:rPr sz="2120" dirty="0" smtClean="0"/>
              <a:t> job</a:t>
            </a:r>
            <a:r>
              <a:rPr lang="en-US" sz="2120" dirty="0" smtClean="0"/>
              <a:t>s,</a:t>
            </a:r>
            <a:r>
              <a:rPr sz="2120" dirty="0" smtClean="0"/>
              <a:t> </a:t>
            </a:r>
            <a:r>
              <a:rPr sz="2120" dirty="0" smtClean="0"/>
              <a:t>workers</a:t>
            </a:r>
            <a:r>
              <a:rPr lang="en-US" sz="2120" dirty="0" smtClean="0"/>
              <a:t>'</a:t>
            </a:r>
            <a:r>
              <a:rPr sz="2120" dirty="0" smtClean="0"/>
              <a:t> </a:t>
            </a:r>
            <a:r>
              <a:rPr sz="2120" dirty="0"/>
              <a:t>wages were </a:t>
            </a:r>
            <a:r>
              <a:rPr sz="2120" dirty="0" smtClean="0"/>
              <a:t>cut</a:t>
            </a:r>
            <a:r>
              <a:rPr lang="en-US" sz="2120" dirty="0" smtClean="0"/>
              <a:t>,</a:t>
            </a:r>
            <a:r>
              <a:rPr sz="2120" dirty="0" smtClean="0"/>
              <a:t> and</a:t>
            </a:r>
            <a:r>
              <a:rPr lang="en-US" sz="2120" dirty="0" smtClean="0"/>
              <a:t> a</a:t>
            </a:r>
            <a:r>
              <a:rPr sz="2120" dirty="0" smtClean="0"/>
              <a:t> </a:t>
            </a:r>
            <a:r>
              <a:rPr sz="2120" dirty="0"/>
              <a:t>demand for goods </a:t>
            </a:r>
            <a:r>
              <a:rPr sz="2120" dirty="0" smtClean="0"/>
              <a:t>decreased</a:t>
            </a:r>
            <a:r>
              <a:rPr lang="en-US" sz="2120" dirty="0" smtClean="0"/>
              <a:t>.</a:t>
            </a:r>
            <a:endParaRPr sz="212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This led to some of the first labor </a:t>
            </a:r>
            <a:r>
              <a:rPr sz="2120" b="1" i="1" dirty="0" smtClean="0"/>
              <a:t>strikes</a:t>
            </a:r>
            <a:r>
              <a:rPr lang="en-US" sz="2120" dirty="0" smtClean="0"/>
              <a:t>, which is </a:t>
            </a:r>
            <a:r>
              <a:rPr sz="2120" dirty="0" smtClean="0"/>
              <a:t>when </a:t>
            </a:r>
            <a:r>
              <a:rPr sz="2120" dirty="0"/>
              <a:t>workers refuse to </a:t>
            </a:r>
            <a:r>
              <a:rPr sz="2120" dirty="0" smtClean="0"/>
              <a:t>work</a:t>
            </a:r>
            <a:r>
              <a:rPr lang="en-US" sz="2120" dirty="0" smtClean="0"/>
              <a:t>.</a:t>
            </a:r>
            <a:endParaRPr sz="212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Congress passed the 19th Amendment, giving women the right to vote, but North Carolina’s state legislature failed to ratify the </a:t>
            </a:r>
            <a:r>
              <a:rPr sz="2120" dirty="0" smtClean="0"/>
              <a:t>amendment</a:t>
            </a:r>
            <a:r>
              <a:rPr lang="en-US" sz="2120" dirty="0" smtClean="0"/>
              <a:t>.</a:t>
            </a:r>
            <a:endParaRPr sz="212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120" dirty="0"/>
              <a:t>The war created opportunities for African Americans to leave North Carolina for the North, where segregation was less </a:t>
            </a:r>
            <a:r>
              <a:rPr sz="2120" dirty="0" smtClean="0"/>
              <a:t>significant</a:t>
            </a:r>
            <a:r>
              <a:rPr lang="en-US" sz="2120" dirty="0" smtClean="0"/>
              <a:t>.</a:t>
            </a:r>
            <a:endParaRPr sz="2120" dirty="0"/>
          </a:p>
          <a:p>
            <a:pPr marL="766175" lvl="1" indent="-478139" defTabSz="576072">
              <a:spcBef>
                <a:spcPts val="400"/>
              </a:spcBef>
              <a:buChar char="➢"/>
              <a:defRPr sz="2016"/>
            </a:pPr>
            <a:r>
              <a:rPr sz="2120" dirty="0"/>
              <a:t>So many blacks across the South </a:t>
            </a:r>
            <a:r>
              <a:rPr sz="2120" dirty="0" smtClean="0"/>
              <a:t>moved</a:t>
            </a:r>
            <a:r>
              <a:rPr lang="en-US" sz="2120" dirty="0" smtClean="0"/>
              <a:t> to the</a:t>
            </a:r>
            <a:r>
              <a:rPr sz="2120" dirty="0" smtClean="0"/>
              <a:t> </a:t>
            </a:r>
            <a:r>
              <a:rPr lang="en-US" sz="2120" dirty="0" smtClean="0"/>
              <a:t>N</a:t>
            </a:r>
            <a:r>
              <a:rPr sz="2120" dirty="0" smtClean="0"/>
              <a:t>orth</a:t>
            </a:r>
            <a:r>
              <a:rPr lang="en-US" sz="2120" dirty="0" smtClean="0"/>
              <a:t> that</a:t>
            </a:r>
            <a:r>
              <a:rPr sz="2120" dirty="0" smtClean="0"/>
              <a:t> </a:t>
            </a:r>
            <a:r>
              <a:rPr sz="2120" dirty="0"/>
              <a:t>it was called the </a:t>
            </a:r>
            <a:r>
              <a:rPr sz="2120" b="1" i="1" dirty="0"/>
              <a:t>Great </a:t>
            </a:r>
            <a:r>
              <a:rPr sz="2120" b="1" i="1" dirty="0" smtClean="0"/>
              <a:t>Migration</a:t>
            </a:r>
            <a:r>
              <a:rPr lang="en-US" sz="2120" b="1" i="1" dirty="0" smtClean="0"/>
              <a:t>.</a:t>
            </a:r>
            <a:endParaRPr sz="2120" b="1" i="1" dirty="0"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601583" y="6031229"/>
            <a:ext cx="2470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00" name="Shape 200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Section 1: “</a:t>
            </a:r>
            <a:r>
              <a:rPr dirty="0" smtClean="0"/>
              <a:t>Progress</a:t>
            </a:r>
            <a:r>
              <a:rPr lang="en-US" dirty="0" smtClean="0"/>
              <a:t>,”</a:t>
            </a:r>
            <a:r>
              <a:rPr dirty="0" smtClean="0"/>
              <a:t> </a:t>
            </a:r>
            <a:r>
              <a:rPr dirty="0"/>
              <a:t>Democrats, and Education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75467" indent="-675467" defTabSz="813816">
              <a:spcBef>
                <a:spcPts val="600"/>
              </a:spcBef>
              <a:defRPr sz="2848"/>
            </a:pPr>
            <a:r>
              <a:rPr dirty="0"/>
              <a:t>What terms do I need to know? 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 smtClean="0"/>
              <a:t>hydroelectricity</a:t>
            </a:r>
            <a:endParaRPr dirty="0"/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disfranchisement 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grandfather clause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universal education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equalization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referendum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prohibition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compulsory education</a:t>
            </a:r>
          </a:p>
          <a:p>
            <a:pPr marL="661225" lvl="1" indent="-254317" defTabSz="813816">
              <a:lnSpc>
                <a:spcPct val="100000"/>
              </a:lnSpc>
              <a:spcBef>
                <a:spcPts val="500"/>
              </a:spcBef>
              <a:buFont typeface="Arial"/>
              <a:defRPr sz="2492"/>
            </a:pPr>
            <a:r>
              <a:rPr dirty="0"/>
              <a:t>Jim Crow laws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Carolina’s economy grew rapidly after the 1890s and became the </a:t>
            </a:r>
            <a:r>
              <a:rPr sz="3600" dirty="0" smtClean="0"/>
              <a:t>lead </a:t>
            </a:r>
            <a:r>
              <a:rPr sz="3600" dirty="0"/>
              <a:t>manufacturing state in the </a:t>
            </a:r>
            <a:r>
              <a:rPr sz="3600" dirty="0" smtClean="0"/>
              <a:t>South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One reason North Carolina was able to expand its wealth was that it took advantage of the western rivers of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Industrial Progress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sz="3300" dirty="0"/>
              <a:t>In 1904, dams were built across the Catawba River to generate electricity, which was sold to nearby textile </a:t>
            </a:r>
            <a:r>
              <a:rPr sz="3300" dirty="0" smtClean="0"/>
              <a:t>mills</a:t>
            </a:r>
            <a:r>
              <a:rPr lang="en-US" sz="3300" dirty="0" smtClean="0"/>
              <a:t>.</a:t>
            </a:r>
            <a:endParaRPr sz="3300" dirty="0"/>
          </a:p>
          <a:p>
            <a:pPr marL="743772" indent="-743772" defTabSz="896111">
              <a:defRPr sz="3136"/>
            </a:pPr>
            <a:r>
              <a:rPr sz="3300" dirty="0"/>
              <a:t>Eventually all of the Piedmont benefitted from </a:t>
            </a:r>
            <a:r>
              <a:rPr sz="3300" b="1" i="1" dirty="0" smtClean="0"/>
              <a:t>hydroelectricity</a:t>
            </a:r>
            <a:r>
              <a:rPr lang="en-US" sz="3300" dirty="0" smtClean="0"/>
              <a:t>, or </a:t>
            </a:r>
            <a:r>
              <a:rPr sz="3300" dirty="0" smtClean="0"/>
              <a:t>water</a:t>
            </a:r>
            <a:r>
              <a:rPr sz="3300" dirty="0"/>
              <a:t>-powered </a:t>
            </a:r>
            <a:r>
              <a:rPr sz="3300" dirty="0" smtClean="0"/>
              <a:t>electricity</a:t>
            </a:r>
            <a:r>
              <a:rPr lang="en-US" sz="3300" dirty="0" smtClean="0"/>
              <a:t>,</a:t>
            </a:r>
            <a:r>
              <a:rPr sz="3300" dirty="0" smtClean="0"/>
              <a:t> </a:t>
            </a:r>
            <a:r>
              <a:rPr sz="3300" dirty="0"/>
              <a:t>from the Duke Power </a:t>
            </a:r>
            <a:r>
              <a:rPr sz="3300" dirty="0" smtClean="0"/>
              <a:t>Company</a:t>
            </a:r>
            <a:r>
              <a:rPr lang="en-US" sz="3300" dirty="0" smtClean="0"/>
              <a:t>.</a:t>
            </a:r>
            <a:endParaRPr sz="3300" dirty="0"/>
          </a:p>
          <a:p>
            <a:pPr marL="743772" indent="-743772" defTabSz="896111">
              <a:defRPr sz="3136"/>
            </a:pPr>
            <a:r>
              <a:rPr sz="3300" dirty="0"/>
              <a:t>Towns continued to grow rapidly and became the centers of </a:t>
            </a:r>
            <a:r>
              <a:rPr sz="3300" dirty="0" smtClean="0"/>
              <a:t>progress</a:t>
            </a:r>
            <a:r>
              <a:rPr lang="en-US" sz="3300" dirty="0" smtClean="0"/>
              <a:t>.</a:t>
            </a:r>
            <a:endParaRPr sz="3300" dirty="0"/>
          </a:p>
          <a:p>
            <a:pPr marL="743772" indent="-743772" defTabSz="896111">
              <a:defRPr sz="3136"/>
            </a:pPr>
            <a:r>
              <a:rPr sz="3300" dirty="0"/>
              <a:t>North Carolina had to become more organized to handle its industrial </a:t>
            </a:r>
            <a:r>
              <a:rPr sz="3300" dirty="0" smtClean="0"/>
              <a:t>growth</a:t>
            </a:r>
            <a:r>
              <a:rPr lang="en-US" sz="3300" dirty="0" smtClean="0"/>
              <a:t>.</a:t>
            </a:r>
            <a:endParaRPr sz="330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Disfranchisement and the Election of 1900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063043"/>
            <a:ext cx="8229600" cy="5397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3676" indent="-523676" defTabSz="630936">
              <a:spcBef>
                <a:spcPts val="500"/>
              </a:spcBef>
              <a:defRPr sz="2208"/>
            </a:pPr>
            <a:r>
              <a:rPr sz="2300" dirty="0"/>
              <a:t>The white supremacists in charge of the legislature were the ones to reorganize North Carolina based on two main </a:t>
            </a:r>
            <a:r>
              <a:rPr sz="2300" dirty="0" smtClean="0"/>
              <a:t>ideas</a:t>
            </a:r>
            <a:r>
              <a:rPr lang="en-US" sz="2300" dirty="0"/>
              <a:t>:</a:t>
            </a:r>
            <a:endParaRPr sz="2300" dirty="0"/>
          </a:p>
          <a:p>
            <a:pPr marL="548496" lvl="1" indent="-523676" defTabSz="630936">
              <a:spcBef>
                <a:spcPts val="500"/>
              </a:spcBef>
              <a:defRPr sz="2208"/>
            </a:pPr>
            <a:r>
              <a:rPr sz="2300" dirty="0"/>
              <a:t>First, all voters should be </a:t>
            </a:r>
            <a:r>
              <a:rPr sz="2300" dirty="0" smtClean="0"/>
              <a:t>literate</a:t>
            </a:r>
            <a:r>
              <a:rPr lang="en-US" sz="2300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00" dirty="0" smtClean="0"/>
              <a:t>They </a:t>
            </a:r>
            <a:r>
              <a:rPr sz="2300" dirty="0"/>
              <a:t>had a racial motivation in promoting literacy, as most black men would be </a:t>
            </a:r>
            <a:r>
              <a:rPr sz="2300" b="1" i="1" dirty="0" smtClean="0"/>
              <a:t>disfranchised</a:t>
            </a:r>
            <a:r>
              <a:rPr lang="en-US" sz="2300" dirty="0" smtClean="0"/>
              <a:t>, or </a:t>
            </a:r>
            <a:r>
              <a:rPr sz="2300" dirty="0" smtClean="0"/>
              <a:t>not </a:t>
            </a:r>
            <a:r>
              <a:rPr sz="2300" dirty="0"/>
              <a:t>allowed to </a:t>
            </a:r>
            <a:r>
              <a:rPr sz="2300" dirty="0" smtClean="0"/>
              <a:t>vote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if literacy was a voting </a:t>
            </a:r>
            <a:r>
              <a:rPr sz="2300" dirty="0" smtClean="0"/>
              <a:t>requirement</a:t>
            </a:r>
            <a:r>
              <a:rPr lang="en-US" sz="2300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00" dirty="0" smtClean="0"/>
              <a:t>A </a:t>
            </a:r>
            <a:r>
              <a:rPr sz="2300" b="1" i="1" dirty="0"/>
              <a:t>grandfather clause </a:t>
            </a:r>
            <a:r>
              <a:rPr sz="2300" dirty="0"/>
              <a:t>provided </a:t>
            </a:r>
            <a:r>
              <a:rPr sz="2300" dirty="0" smtClean="0"/>
              <a:t>exceptions</a:t>
            </a:r>
            <a:r>
              <a:rPr lang="en-US" sz="2300" dirty="0" smtClean="0"/>
              <a:t>, meaning</a:t>
            </a:r>
            <a:r>
              <a:rPr sz="2300" dirty="0" smtClean="0"/>
              <a:t> </a:t>
            </a:r>
            <a:r>
              <a:rPr sz="2300" dirty="0"/>
              <a:t>any man whose father or grandfather had voted before 1867 could vote anyway, which eliminated the black vote </a:t>
            </a:r>
            <a:r>
              <a:rPr sz="2300" dirty="0" smtClean="0"/>
              <a:t>further</a:t>
            </a:r>
            <a:r>
              <a:rPr lang="en-US" sz="2300" dirty="0" smtClean="0"/>
              <a:t>.</a:t>
            </a:r>
          </a:p>
          <a:p>
            <a:pPr marL="548496" lvl="1" indent="-523676" defTabSz="630936">
              <a:spcBef>
                <a:spcPts val="500"/>
              </a:spcBef>
              <a:buFont typeface="Arial"/>
              <a:buChar char="•"/>
              <a:defRPr sz="2208"/>
            </a:pPr>
            <a:r>
              <a:rPr sz="2300" dirty="0" smtClean="0"/>
              <a:t>Second</a:t>
            </a:r>
            <a:r>
              <a:rPr sz="2300" dirty="0"/>
              <a:t>, the state would create a public education system that responded to the new demands of </a:t>
            </a:r>
            <a:r>
              <a:rPr sz="2300" dirty="0" smtClean="0"/>
              <a:t>industr</a:t>
            </a:r>
            <a:r>
              <a:rPr lang="en-US" sz="2300" dirty="0" smtClean="0"/>
              <a:t>y.</a:t>
            </a:r>
          </a:p>
          <a:p>
            <a:pPr marL="803149" lvl="2" indent="-342900" defTabSz="630936">
              <a:spcBef>
                <a:spcPts val="500"/>
              </a:spcBef>
              <a:defRPr sz="2208"/>
            </a:pPr>
            <a:r>
              <a:rPr sz="2300" b="1" i="1" dirty="0" smtClean="0"/>
              <a:t>Universal </a:t>
            </a:r>
            <a:r>
              <a:rPr sz="2300" b="1" i="1" dirty="0"/>
              <a:t>education</a:t>
            </a:r>
            <a:r>
              <a:rPr sz="2300" dirty="0"/>
              <a:t>: every child should have access to better schools, and the state should provide this through </a:t>
            </a:r>
            <a:r>
              <a:rPr sz="2300" b="1" i="1" dirty="0" smtClean="0"/>
              <a:t>equalization</a:t>
            </a:r>
            <a:r>
              <a:rPr lang="en-US" sz="2300" dirty="0" smtClean="0"/>
              <a:t>, which is the </a:t>
            </a:r>
            <a:r>
              <a:rPr sz="2300" dirty="0" smtClean="0"/>
              <a:t>funding </a:t>
            </a:r>
            <a:r>
              <a:rPr sz="2300" dirty="0"/>
              <a:t>schools in poorer areas at a greater rate than those in richer </a:t>
            </a:r>
            <a:r>
              <a:rPr sz="2300" dirty="0" smtClean="0"/>
              <a:t>areas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Aycock Education Plan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3000" dirty="0"/>
              <a:t>Disfranchisement eliminated the black vote from state politics and turned Republicans into </a:t>
            </a:r>
            <a:r>
              <a:rPr sz="3000" dirty="0" smtClean="0"/>
              <a:t>minority</a:t>
            </a:r>
            <a:r>
              <a:rPr lang="en-US" sz="3000" dirty="0" smtClean="0"/>
              <a:t>.</a:t>
            </a:r>
            <a:endParaRPr sz="30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3000" dirty="0"/>
              <a:t>Governor Aycock pushed a “progressive” agenda of laws to set up North Carolina for industrial </a:t>
            </a:r>
            <a:r>
              <a:rPr sz="3000" dirty="0" smtClean="0"/>
              <a:t>success</a:t>
            </a:r>
            <a:r>
              <a:rPr lang="en-US" sz="3000" dirty="0" smtClean="0"/>
              <a:t>.</a:t>
            </a:r>
            <a:endParaRPr lang="en-US" sz="3000" dirty="0"/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lang="en-US" sz="3000" dirty="0" smtClean="0"/>
              <a:t>He w</a:t>
            </a:r>
            <a:r>
              <a:rPr sz="3000" dirty="0" smtClean="0"/>
              <a:t>anted </a:t>
            </a:r>
            <a:r>
              <a:rPr sz="3000" dirty="0"/>
              <a:t>more money spent on graded education by legislature and counties, and more normal </a:t>
            </a:r>
            <a:r>
              <a:rPr sz="3000" dirty="0" smtClean="0"/>
              <a:t>school</a:t>
            </a:r>
            <a:r>
              <a:rPr lang="en-US" sz="3000" dirty="0" smtClean="0"/>
              <a:t>s</a:t>
            </a:r>
            <a:r>
              <a:rPr sz="3000" dirty="0" smtClean="0"/>
              <a:t> </a:t>
            </a:r>
            <a:r>
              <a:rPr sz="3000" dirty="0"/>
              <a:t>established to train teachers for the graded </a:t>
            </a:r>
            <a:r>
              <a:rPr sz="3000" dirty="0" smtClean="0"/>
              <a:t>schools</a:t>
            </a:r>
            <a:r>
              <a:rPr lang="en-US" sz="3000" dirty="0" smtClean="0"/>
              <a:t>.</a:t>
            </a:r>
            <a:endParaRPr lang="en-US" sz="3000" dirty="0"/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3000" dirty="0" smtClean="0"/>
              <a:t>Thousands </a:t>
            </a:r>
            <a:r>
              <a:rPr sz="3000" dirty="0"/>
              <a:t>of schools were built between 1902-1914, and many rural areas had graded schools for the first </a:t>
            </a:r>
            <a:r>
              <a:rPr sz="3000" dirty="0" smtClean="0"/>
              <a:t>time</a:t>
            </a:r>
            <a:r>
              <a:rPr lang="en-US" sz="3000" dirty="0" smtClean="0"/>
              <a:t>.</a:t>
            </a:r>
            <a:endParaRPr sz="300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Legislating Behavior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The legislatures of the early 1900s passed laws that </a:t>
            </a:r>
            <a:r>
              <a:rPr sz="2350" dirty="0" smtClean="0"/>
              <a:t>altered</a:t>
            </a:r>
            <a:r>
              <a:rPr lang="en-US" sz="2350" dirty="0" smtClean="0"/>
              <a:t> the</a:t>
            </a:r>
            <a:r>
              <a:rPr sz="2350" dirty="0" smtClean="0"/>
              <a:t> </a:t>
            </a:r>
            <a:r>
              <a:rPr sz="2350" dirty="0"/>
              <a:t>traditional behavior of North </a:t>
            </a:r>
            <a:r>
              <a:rPr sz="2350" dirty="0" smtClean="0"/>
              <a:t>Carolinians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Manufacturers argued that drinking alcohol wasn’t compatible with factory work, and in 1908, a </a:t>
            </a:r>
            <a:r>
              <a:rPr sz="2350" b="1" i="1" dirty="0"/>
              <a:t>referendum</a:t>
            </a:r>
            <a:r>
              <a:rPr sz="2350" dirty="0"/>
              <a:t> passed approving </a:t>
            </a:r>
            <a:r>
              <a:rPr sz="2350" b="1" i="1" dirty="0" smtClean="0"/>
              <a:t>prohibition</a:t>
            </a:r>
            <a:r>
              <a:rPr lang="en-US" sz="2350" dirty="0" smtClean="0"/>
              <a:t>, which </a:t>
            </a:r>
            <a:r>
              <a:rPr sz="2350" dirty="0" smtClean="0"/>
              <a:t>made </a:t>
            </a:r>
            <a:r>
              <a:rPr sz="2350" dirty="0"/>
              <a:t>it illegal to make, possess, or consume </a:t>
            </a:r>
            <a:r>
              <a:rPr sz="2350" dirty="0" smtClean="0"/>
              <a:t>alcohol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In 1903, the state passed a child labor law, forbidding parents from allowing children under 12 to work in the </a:t>
            </a:r>
            <a:r>
              <a:rPr sz="2350" dirty="0" smtClean="0"/>
              <a:t>mills</a:t>
            </a:r>
            <a:r>
              <a:rPr lang="en-US" sz="2350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50" dirty="0" smtClean="0"/>
              <a:t>In </a:t>
            </a:r>
            <a:r>
              <a:rPr sz="2350" dirty="0"/>
              <a:t>1913, </a:t>
            </a:r>
            <a:r>
              <a:rPr sz="2350" b="1" i="1" dirty="0"/>
              <a:t>compulsory education </a:t>
            </a:r>
            <a:r>
              <a:rPr sz="2350" dirty="0"/>
              <a:t>was approved, requiring all children to attend school until a certain </a:t>
            </a:r>
            <a:r>
              <a:rPr sz="2350" dirty="0" smtClean="0"/>
              <a:t>age</a:t>
            </a:r>
            <a:r>
              <a:rPr lang="en-US" sz="2350" dirty="0" smtClean="0"/>
              <a:t>.</a:t>
            </a:r>
            <a:endParaRPr sz="235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350" dirty="0"/>
              <a:t>The legislature also supported segregation laws for public places and schools, called </a:t>
            </a:r>
            <a:r>
              <a:rPr sz="2350" b="1" i="1" dirty="0"/>
              <a:t>Jim Crow </a:t>
            </a:r>
            <a:r>
              <a:rPr sz="2350" b="1" i="1" dirty="0" smtClean="0"/>
              <a:t>laws</a:t>
            </a:r>
            <a:r>
              <a:rPr lang="en-US" sz="2350" b="1" i="1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350" dirty="0" smtClean="0"/>
              <a:t>By </a:t>
            </a:r>
            <a:r>
              <a:rPr sz="2350" dirty="0"/>
              <a:t>1910, North Carolina was strictly segregated, which was seen as part of the </a:t>
            </a:r>
            <a:r>
              <a:rPr lang="en-US" sz="2350" dirty="0" smtClean="0"/>
              <a:t>"</a:t>
            </a:r>
            <a:r>
              <a:rPr sz="2350" dirty="0" smtClean="0"/>
              <a:t>progressive advancement</a:t>
            </a:r>
            <a:r>
              <a:rPr lang="en-US" sz="2350" dirty="0" smtClean="0"/>
              <a:t>"</a:t>
            </a:r>
            <a:r>
              <a:rPr sz="2350" dirty="0" smtClean="0"/>
              <a:t> </a:t>
            </a:r>
            <a:r>
              <a:rPr sz="2350" dirty="0"/>
              <a:t>of the </a:t>
            </a:r>
            <a:r>
              <a:rPr sz="2350" dirty="0" smtClean="0"/>
              <a:t>state</a:t>
            </a:r>
            <a:r>
              <a:rPr lang="en-US" sz="2350" dirty="0" smtClean="0"/>
              <a:t>.</a:t>
            </a:r>
            <a:endParaRPr sz="235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601583" y="6031229"/>
            <a:ext cx="2470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2389</Words>
  <Application>Microsoft Macintosh PowerPoint</Application>
  <PresentationFormat>On-screen Show (4:3)</PresentationFormat>
  <Paragraphs>217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Section 1: “Progress,” Democrats, and Education</vt:lpstr>
      <vt:lpstr>Section 1: “Progress,” Democrats, and Education</vt:lpstr>
      <vt:lpstr>Introduction</vt:lpstr>
      <vt:lpstr>Industrial Progress</vt:lpstr>
      <vt:lpstr>Disfranchisement and the Election of 1900</vt:lpstr>
      <vt:lpstr>The Aycock Education Plan</vt:lpstr>
      <vt:lpstr>Legislating Behavior</vt:lpstr>
      <vt:lpstr>Section 2: Black Responses to Segregation</vt:lpstr>
      <vt:lpstr>Section 2: Black Responses to Segregation</vt:lpstr>
      <vt:lpstr>Introduction</vt:lpstr>
      <vt:lpstr>Black Neighborhoods</vt:lpstr>
      <vt:lpstr>Durham’s “Black Wall Street”</vt:lpstr>
      <vt:lpstr>Shotgun Houses</vt:lpstr>
      <vt:lpstr>Limited Schooling</vt:lpstr>
      <vt:lpstr>Section 3: Main Streets and Mill Villages</vt:lpstr>
      <vt:lpstr>Section 3: Main Streets and Mill Villages</vt:lpstr>
      <vt:lpstr>Introduction</vt:lpstr>
      <vt:lpstr>The Middle Class and the Spirit of Progress</vt:lpstr>
      <vt:lpstr>The Confines of the Mill Village</vt:lpstr>
      <vt:lpstr>Section 4: Progress in the Countryside</vt:lpstr>
      <vt:lpstr>Section 4: Progress in the Countryside</vt:lpstr>
      <vt:lpstr>Introduction</vt:lpstr>
      <vt:lpstr>“Tobacco Road”</vt:lpstr>
      <vt:lpstr>Cotton Pickers and Mountaineers</vt:lpstr>
      <vt:lpstr>Section 5: The Impact of the First World War</vt:lpstr>
      <vt:lpstr>Section 5: The Impact of the First World War</vt:lpstr>
      <vt:lpstr>Introduction</vt:lpstr>
      <vt:lpstr>North Carolinians and the World War</vt:lpstr>
      <vt:lpstr>The Economics of War</vt:lpstr>
      <vt:lpstr>The Home Front during the World War</vt:lpstr>
      <vt:lpstr>The Effects of the War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14</cp:revision>
  <dcterms:modified xsi:type="dcterms:W3CDTF">2017-03-24T04:15:20Z</dcterms:modified>
</cp:coreProperties>
</file>