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10.xml"/><Relationship Id="rId5" Type="http://schemas.openxmlformats.org/officeDocument/2006/relationships/slide" Target="slide17.xml"/><Relationship Id="rId6" Type="http://schemas.openxmlformats.org/officeDocument/2006/relationships/slide" Target="slide22.xml"/><Relationship Id="rId7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10: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The Industrial Transition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199" cy="17685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Tobacco and Textiles Spur the Transition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rPr dirty="0"/>
              <a:t>Essential Question:</a:t>
            </a:r>
          </a:p>
          <a:p>
            <a:pPr lvl="1"/>
            <a:r>
              <a:rPr dirty="0"/>
              <a:t>What factors led to the development of the tobacco and textile </a:t>
            </a:r>
            <a:r>
              <a:rPr dirty="0" smtClean="0"/>
              <a:t>industries </a:t>
            </a:r>
            <a:r>
              <a:rPr dirty="0"/>
              <a:t>in North Carolina?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Tobacco and Textiles Spur the Transition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560048"/>
            <a:ext cx="8229600" cy="4459752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bright leaf tobacco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monopoly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North Carolinians did their best to take advantage of the opportunities made available by the </a:t>
            </a:r>
            <a:r>
              <a:rPr sz="3600" dirty="0" smtClean="0"/>
              <a:t>railroads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Their two main products were tobacco and </a:t>
            </a:r>
            <a:r>
              <a:rPr sz="3600" dirty="0" smtClean="0"/>
              <a:t>cotton</a:t>
            </a:r>
            <a:r>
              <a:rPr lang="en-US" sz="3600" dirty="0" smtClean="0"/>
              <a:t>.</a:t>
            </a:r>
          </a:p>
          <a:p>
            <a:pPr lvl="2"/>
            <a:r>
              <a:rPr lang="en-US" sz="3600" dirty="0" smtClean="0"/>
              <a:t>To maximize their profit,</a:t>
            </a:r>
            <a:r>
              <a:rPr sz="3600" dirty="0" smtClean="0"/>
              <a:t> North </a:t>
            </a:r>
            <a:r>
              <a:rPr sz="3600" dirty="0"/>
              <a:t>Carolinians </a:t>
            </a:r>
            <a:r>
              <a:rPr lang="en-US" sz="3600" dirty="0" smtClean="0"/>
              <a:t>constructed</a:t>
            </a:r>
            <a:r>
              <a:rPr sz="3600" dirty="0" smtClean="0"/>
              <a:t> </a:t>
            </a:r>
            <a:r>
              <a:rPr sz="3600" dirty="0"/>
              <a:t>their own factories to process the raw materials and sell their goods for a higher </a:t>
            </a:r>
            <a:r>
              <a:rPr sz="3600" dirty="0" smtClean="0"/>
              <a:t>price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Bright Leaf Tobacco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385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16280" indent="-716280" defTabSz="859536">
              <a:lnSpc>
                <a:spcPct val="90000"/>
              </a:lnSpc>
              <a:defRPr sz="3008">
                <a:solidFill>
                  <a:srgbClr val="080808"/>
                </a:solidFill>
              </a:defRPr>
            </a:pPr>
            <a:r>
              <a:rPr sz="3000" dirty="0"/>
              <a:t>In 1852, a slave on a plantation discovered that controlled heat improved the curing of tobacco, </a:t>
            </a:r>
            <a:r>
              <a:rPr lang="en-US" sz="3000" dirty="0" smtClean="0"/>
              <a:t>which </a:t>
            </a:r>
            <a:r>
              <a:rPr sz="3000" dirty="0" smtClean="0"/>
              <a:t>lead </a:t>
            </a:r>
            <a:r>
              <a:rPr sz="3000" dirty="0"/>
              <a:t>farmers to start “flue-curing” their </a:t>
            </a:r>
            <a:r>
              <a:rPr sz="3000" dirty="0" smtClean="0"/>
              <a:t>tobacco</a:t>
            </a:r>
            <a:r>
              <a:rPr lang="en-US" sz="3000" dirty="0" smtClean="0"/>
              <a:t>.</a:t>
            </a:r>
          </a:p>
          <a:p>
            <a:pPr marL="1176529" lvl="2" indent="-716280" defTabSz="859536">
              <a:lnSpc>
                <a:spcPct val="90000"/>
              </a:lnSpc>
              <a:defRPr sz="3008">
                <a:solidFill>
                  <a:srgbClr val="080808"/>
                </a:solidFill>
              </a:defRPr>
            </a:pPr>
            <a:r>
              <a:rPr sz="3000" dirty="0" smtClean="0"/>
              <a:t>This </a:t>
            </a:r>
            <a:r>
              <a:rPr sz="3000" dirty="0"/>
              <a:t>improved product was called </a:t>
            </a:r>
            <a:r>
              <a:rPr sz="3000" b="1" i="1" dirty="0"/>
              <a:t>bright leaf </a:t>
            </a:r>
            <a:r>
              <a:rPr sz="3000" b="1" i="1" dirty="0" smtClean="0"/>
              <a:t>tobacco</a:t>
            </a:r>
            <a:r>
              <a:rPr lang="en-US" sz="3000" dirty="0" smtClean="0"/>
              <a:t>, due to </a:t>
            </a:r>
            <a:r>
              <a:rPr sz="3000" dirty="0" smtClean="0"/>
              <a:t>the </a:t>
            </a:r>
            <a:r>
              <a:rPr sz="3000" dirty="0"/>
              <a:t>heat that dried the </a:t>
            </a:r>
            <a:r>
              <a:rPr sz="3000" dirty="0" smtClean="0"/>
              <a:t>leaves</a:t>
            </a:r>
            <a:r>
              <a:rPr lang="en-US" sz="3000" dirty="0" smtClean="0"/>
              <a:t> and</a:t>
            </a:r>
            <a:r>
              <a:rPr sz="3000" dirty="0" smtClean="0"/>
              <a:t> </a:t>
            </a:r>
            <a:r>
              <a:rPr sz="3000" dirty="0"/>
              <a:t>turned them bright </a:t>
            </a:r>
            <a:r>
              <a:rPr sz="3000" dirty="0" smtClean="0"/>
              <a:t>yellow</a:t>
            </a:r>
            <a:r>
              <a:rPr lang="en-US" sz="3000" dirty="0" smtClean="0"/>
              <a:t>.</a:t>
            </a:r>
            <a:endParaRPr sz="3000" dirty="0"/>
          </a:p>
          <a:p>
            <a:pPr marL="716280" indent="-716280" defTabSz="859536">
              <a:lnSpc>
                <a:spcPct val="90000"/>
              </a:lnSpc>
              <a:defRPr sz="3008">
                <a:solidFill>
                  <a:srgbClr val="080808"/>
                </a:solidFill>
              </a:defRPr>
            </a:pPr>
            <a:r>
              <a:rPr sz="3000" dirty="0"/>
              <a:t>The railroads made North Carolina’s bright leaf tobacco known </a:t>
            </a:r>
            <a:r>
              <a:rPr sz="3000" dirty="0" smtClean="0"/>
              <a:t>worldwide</a:t>
            </a:r>
            <a:r>
              <a:rPr lang="en-US" sz="3000" dirty="0" smtClean="0"/>
              <a:t>.</a:t>
            </a:r>
            <a:endParaRPr sz="3000" dirty="0"/>
          </a:p>
          <a:p>
            <a:pPr marL="716280" indent="-716280" defTabSz="859536">
              <a:lnSpc>
                <a:spcPct val="90000"/>
              </a:lnSpc>
              <a:defRPr sz="3008">
                <a:solidFill>
                  <a:srgbClr val="080808"/>
                </a:solidFill>
              </a:defRPr>
            </a:pPr>
            <a:r>
              <a:rPr sz="3000" dirty="0"/>
              <a:t>Businessmen </a:t>
            </a:r>
            <a:r>
              <a:rPr sz="3000" dirty="0" smtClean="0"/>
              <a:t>began compet</a:t>
            </a:r>
            <a:r>
              <a:rPr lang="en-US" sz="3000" dirty="0" smtClean="0"/>
              <a:t>ing</a:t>
            </a:r>
            <a:r>
              <a:rPr sz="3000" dirty="0" smtClean="0"/>
              <a:t> </a:t>
            </a:r>
            <a:r>
              <a:rPr sz="3000" dirty="0"/>
              <a:t>to sell the cured tobacco all over the United </a:t>
            </a:r>
            <a:r>
              <a:rPr sz="3000" dirty="0" smtClean="0"/>
              <a:t>States</a:t>
            </a:r>
            <a:r>
              <a:rPr lang="en-US" sz="3000" dirty="0" smtClean="0"/>
              <a:t>.</a:t>
            </a:r>
            <a:endParaRPr sz="3000" dirty="0"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Buck Duke’s Monopoly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sz="2550" dirty="0"/>
              <a:t>In the 1880s, James Buchanan Duke decided to start selling pre-rolled cigarettes, </a:t>
            </a:r>
            <a:r>
              <a:rPr lang="en-US" sz="2550" dirty="0" smtClean="0"/>
              <a:t>which were </a:t>
            </a:r>
            <a:r>
              <a:rPr sz="2550" dirty="0" smtClean="0"/>
              <a:t>rolled </a:t>
            </a:r>
            <a:r>
              <a:rPr sz="2550" dirty="0"/>
              <a:t>by a machine, rather than just the loose </a:t>
            </a:r>
            <a:r>
              <a:rPr sz="2550" dirty="0" smtClean="0"/>
              <a:t>tobacco</a:t>
            </a:r>
            <a:r>
              <a:rPr lang="en-US" sz="2550" dirty="0" smtClean="0"/>
              <a:t>.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sz="2550" dirty="0" smtClean="0"/>
              <a:t>Bright </a:t>
            </a:r>
            <a:r>
              <a:rPr sz="2550" dirty="0"/>
              <a:t>leaf tobacco had made Americans more likely to use cigarettes than a </a:t>
            </a:r>
            <a:r>
              <a:rPr sz="2550" dirty="0" smtClean="0"/>
              <a:t>pipe</a:t>
            </a:r>
            <a:r>
              <a:rPr lang="en-US" sz="2550" dirty="0" smtClean="0"/>
              <a:t>.</a:t>
            </a:r>
            <a:endParaRPr sz="255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50" dirty="0"/>
              <a:t>“Buck” Duke </a:t>
            </a:r>
            <a:r>
              <a:rPr sz="2550" dirty="0" smtClean="0"/>
              <a:t>gained</a:t>
            </a:r>
            <a:r>
              <a:rPr lang="en-US" sz="2550" dirty="0" smtClean="0"/>
              <a:t> the</a:t>
            </a:r>
            <a:r>
              <a:rPr sz="2550" dirty="0" smtClean="0"/>
              <a:t> </a:t>
            </a:r>
            <a:r>
              <a:rPr sz="2550" dirty="0"/>
              <a:t>rights to a machine that could roll cigarettes 40 times faster than a human </a:t>
            </a:r>
            <a:r>
              <a:rPr sz="2550" dirty="0" smtClean="0"/>
              <a:t>roller</a:t>
            </a:r>
            <a:r>
              <a:rPr lang="en-US" sz="2550" dirty="0" smtClean="0"/>
              <a:t>.</a:t>
            </a:r>
            <a:endParaRPr sz="255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50" dirty="0"/>
              <a:t>Duke became one of the richest Americans and was known throughout the country for his tobacco </a:t>
            </a:r>
            <a:r>
              <a:rPr sz="2550" b="1" i="1" dirty="0" smtClean="0"/>
              <a:t>monopoly</a:t>
            </a:r>
            <a:r>
              <a:rPr lang="en-US" sz="2550" dirty="0" smtClean="0"/>
              <a:t>, </a:t>
            </a:r>
            <a:r>
              <a:rPr sz="2550" dirty="0" smtClean="0"/>
              <a:t>meaning </a:t>
            </a:r>
            <a:r>
              <a:rPr sz="2550" dirty="0"/>
              <a:t>he personally controlled most tobacco production in the </a:t>
            </a:r>
            <a:r>
              <a:rPr sz="2550" dirty="0" smtClean="0"/>
              <a:t>country</a:t>
            </a:r>
            <a:r>
              <a:rPr lang="en-US" sz="2550" dirty="0" smtClean="0"/>
              <a:t>.</a:t>
            </a:r>
            <a:endParaRPr sz="255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50" dirty="0"/>
              <a:t>The men of the tobacco industry put some of their wealth into North Carolina’s other important industry-cotton </a:t>
            </a:r>
            <a:r>
              <a:rPr sz="2550" dirty="0" smtClean="0"/>
              <a:t>textiles</a:t>
            </a:r>
            <a:r>
              <a:rPr lang="en-US" sz="2550" dirty="0" smtClean="0"/>
              <a:t>.</a:t>
            </a:r>
            <a:endParaRPr sz="255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896111">
              <a:defRPr sz="431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Cotton Mills along the Railroads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28593" indent="-728593" defTabSz="877823">
              <a:defRPr sz="3072"/>
            </a:pPr>
            <a:r>
              <a:rPr sz="3150" dirty="0"/>
              <a:t>North Carolinians had built cotton mills along streams before the railroads, but shipping was a </a:t>
            </a:r>
            <a:r>
              <a:rPr sz="3150" dirty="0" smtClean="0"/>
              <a:t>problem</a:t>
            </a:r>
            <a:r>
              <a:rPr lang="en-US" sz="3150" dirty="0" smtClean="0"/>
              <a:t>.</a:t>
            </a:r>
            <a:endParaRPr sz="3150" dirty="0"/>
          </a:p>
          <a:p>
            <a:pPr marL="728593" indent="-728593" defTabSz="877823">
              <a:defRPr sz="3072"/>
            </a:pPr>
            <a:r>
              <a:rPr sz="3150" dirty="0"/>
              <a:t>After the Civil War, manufacturers moved their mills along the railroads to make shipping easier and </a:t>
            </a:r>
            <a:r>
              <a:rPr sz="3150" dirty="0" smtClean="0"/>
              <a:t>cheaper</a:t>
            </a:r>
            <a:r>
              <a:rPr lang="en-US" sz="3150" dirty="0" smtClean="0"/>
              <a:t>.</a:t>
            </a:r>
            <a:endParaRPr sz="3150" dirty="0"/>
          </a:p>
          <a:p>
            <a:pPr marL="728593" indent="-728593" defTabSz="877823">
              <a:defRPr sz="3072"/>
            </a:pPr>
            <a:r>
              <a:rPr sz="3150" dirty="0"/>
              <a:t>By the 1890s, cotton mills were operating in nearly every town along the </a:t>
            </a:r>
            <a:r>
              <a:rPr sz="3150" dirty="0" smtClean="0"/>
              <a:t>railroad</a:t>
            </a:r>
            <a:r>
              <a:rPr lang="en-US" sz="3150" dirty="0" smtClean="0"/>
              <a:t>.</a:t>
            </a:r>
          </a:p>
          <a:p>
            <a:pPr marL="1188842" lvl="2" indent="-728593" defTabSz="877823">
              <a:defRPr sz="3072"/>
            </a:pPr>
            <a:r>
              <a:rPr sz="3150" dirty="0" smtClean="0"/>
              <a:t>One </a:t>
            </a:r>
            <a:r>
              <a:rPr sz="3150" dirty="0"/>
              <a:t>reason for Charlotte’s growth was its development of machine shops and warehouses to supply parts to </a:t>
            </a:r>
            <a:r>
              <a:rPr sz="3150" dirty="0" smtClean="0"/>
              <a:t>factories</a:t>
            </a:r>
            <a:r>
              <a:rPr lang="en-US" sz="3150" dirty="0" smtClean="0"/>
              <a:t>.</a:t>
            </a:r>
            <a:endParaRPr sz="3150" dirty="0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4180"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Steam Power Aids Manufacturing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51362" indent="-751362" defTabSz="905255">
              <a:defRPr sz="3168"/>
            </a:pPr>
            <a:r>
              <a:rPr sz="3210" dirty="0"/>
              <a:t>Most of the factories in North Carolina were run with steam engines, just like the trains, so they didn’t depend on water power from </a:t>
            </a:r>
            <a:r>
              <a:rPr sz="3210" dirty="0" smtClean="0"/>
              <a:t>streams</a:t>
            </a:r>
            <a:r>
              <a:rPr lang="en-US" sz="3210" dirty="0" smtClean="0"/>
              <a:t>.</a:t>
            </a:r>
            <a:endParaRPr sz="3210" dirty="0"/>
          </a:p>
          <a:p>
            <a:pPr marL="751362" indent="-751362" defTabSz="905255">
              <a:defRPr sz="3168"/>
            </a:pPr>
            <a:r>
              <a:rPr sz="3210" dirty="0"/>
              <a:t>Factories in the state produced many different types of products, like brooms, drainpipes, mattresses, and </a:t>
            </a:r>
            <a:r>
              <a:rPr sz="3210" dirty="0" smtClean="0"/>
              <a:t>candy</a:t>
            </a:r>
            <a:r>
              <a:rPr lang="en-US" sz="3210" dirty="0" smtClean="0"/>
              <a:t>.</a:t>
            </a:r>
          </a:p>
          <a:p>
            <a:pPr marL="1211611" lvl="2" indent="-751362" defTabSz="905255">
              <a:defRPr sz="3168"/>
            </a:pPr>
            <a:r>
              <a:rPr sz="3210" dirty="0" smtClean="0"/>
              <a:t>The </a:t>
            </a:r>
            <a:r>
              <a:rPr sz="3210" dirty="0"/>
              <a:t>Wallace brothers of Statesville bought various plants from merchants in the mountains and shipped them to drug companies in the </a:t>
            </a:r>
            <a:r>
              <a:rPr sz="3210" dirty="0" smtClean="0"/>
              <a:t>North</a:t>
            </a:r>
            <a:r>
              <a:rPr lang="en-US" sz="3210" dirty="0" smtClean="0"/>
              <a:t>.</a:t>
            </a:r>
            <a:endParaRPr sz="3210"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322182" y="6018529"/>
            <a:ext cx="24083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41247">
              <a:defRPr sz="4048">
                <a:effectLst>
                  <a:outerShdw blurRad="35052" dist="35052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Transition in the Towns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760304"/>
            <a:ext cx="8229600" cy="4144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80808"/>
                </a:solidFill>
              </a:defRPr>
            </a:lvl2pPr>
          </a:lstStyle>
          <a:p>
            <a:r>
              <a:t>Essential Question:</a:t>
            </a:r>
          </a:p>
          <a:p>
            <a:pPr lvl="1"/>
            <a:r>
              <a:t>How did the growth of towns impact the growth of other institutions, such as schools and churches?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41247">
              <a:defRPr sz="4048">
                <a:effectLst>
                  <a:outerShdw blurRad="35052" dist="35052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Transition in the Towns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graded school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normal school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800" dirty="0"/>
              <a:t>Life in North Carolina became more urban after </a:t>
            </a:r>
            <a:r>
              <a:rPr sz="3800" dirty="0" smtClean="0"/>
              <a:t>Reconstruction</a:t>
            </a:r>
            <a:r>
              <a:rPr lang="en-US" sz="3800" dirty="0" smtClean="0"/>
              <a:t>.</a:t>
            </a:r>
            <a:endParaRPr sz="3800" dirty="0"/>
          </a:p>
          <a:p>
            <a:r>
              <a:rPr sz="3800" dirty="0"/>
              <a:t>More people began to go to church as towns grew, and the amount of churches in towns </a:t>
            </a:r>
            <a:r>
              <a:rPr sz="3800" dirty="0" smtClean="0"/>
              <a:t>multiplied</a:t>
            </a:r>
            <a:r>
              <a:rPr lang="en-US" sz="3800" dirty="0" smtClean="0"/>
              <a:t>.</a:t>
            </a:r>
          </a:p>
          <a:p>
            <a:pPr lvl="2"/>
            <a:r>
              <a:rPr sz="3800" dirty="0" smtClean="0"/>
              <a:t>Downtown </a:t>
            </a:r>
            <a:r>
              <a:rPr sz="3800" dirty="0"/>
              <a:t>churches started chapels in the mill </a:t>
            </a:r>
            <a:r>
              <a:rPr sz="3800" dirty="0" smtClean="0"/>
              <a:t>villages</a:t>
            </a:r>
            <a:r>
              <a:rPr lang="en-US" sz="3800" dirty="0" smtClean="0"/>
              <a:t>.</a:t>
            </a:r>
            <a:endParaRPr sz="3800" dirty="0"/>
          </a:p>
          <a:p>
            <a:r>
              <a:rPr sz="3800" dirty="0"/>
              <a:t>In all these churches, Sunday schools were </a:t>
            </a:r>
            <a:r>
              <a:rPr sz="3800" dirty="0" smtClean="0"/>
              <a:t>started</a:t>
            </a:r>
            <a:r>
              <a:rPr lang="en-US" sz="3800" dirty="0" smtClean="0"/>
              <a:t>.</a:t>
            </a:r>
            <a:endParaRPr sz="3800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4205416"/>
            <a:ext cx="6934200" cy="1654214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20810" y="4256552"/>
            <a:ext cx="6858001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1: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Railroads Lead to Town Growth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2:</a:t>
            </a:r>
            <a:r>
              <a:rPr>
                <a:solidFill>
                  <a:srgbClr val="DCE6F2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Tobacco and Textiles Spur the Transition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3:</a:t>
            </a:r>
            <a:r>
              <a:rPr>
                <a:solidFill>
                  <a:srgbClr val="F8D506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Transition in the Towns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4: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Transitions in the Countryside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5: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7" action="ppaction://hlinksldjump"/>
              </a:rPr>
              <a:t>A Troubled End to the Century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-1940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New Schools and Colleges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304800" y="1123596"/>
            <a:ext cx="8763000" cy="53534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10" dirty="0"/>
              <a:t>Towns introduced a new form of education—the graded </a:t>
            </a:r>
            <a:r>
              <a:rPr sz="2310" dirty="0" smtClean="0"/>
              <a:t>school</a:t>
            </a:r>
            <a:r>
              <a:rPr lang="en-US" sz="2310" dirty="0" smtClean="0"/>
              <a:t>.</a:t>
            </a:r>
          </a:p>
          <a:p>
            <a:pPr marL="925069" lvl="2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10" b="1" i="1" dirty="0" smtClean="0"/>
              <a:t>Graded </a:t>
            </a:r>
            <a:r>
              <a:rPr sz="2310" b="1" i="1" dirty="0"/>
              <a:t>schools </a:t>
            </a:r>
            <a:r>
              <a:rPr sz="2310" dirty="0"/>
              <a:t>required students to pass certain tests before proceeding on to the next </a:t>
            </a:r>
            <a:r>
              <a:rPr sz="2310" dirty="0" smtClean="0"/>
              <a:t>grade</a:t>
            </a:r>
            <a:r>
              <a:rPr lang="en-US" sz="2310" dirty="0" smtClean="0"/>
              <a:t>.</a:t>
            </a:r>
            <a:endParaRPr sz="231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10" dirty="0"/>
              <a:t>In most cases, a graded school for white children led to the construction of a separate graded school for black </a:t>
            </a:r>
            <a:r>
              <a:rPr sz="2310" dirty="0" smtClean="0"/>
              <a:t>children</a:t>
            </a:r>
            <a:r>
              <a:rPr lang="en-US" sz="2310" dirty="0" smtClean="0"/>
              <a:t>.</a:t>
            </a:r>
            <a:endParaRPr sz="231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10" dirty="0"/>
              <a:t>Higher education became part of town life, and the state expanded its public education to include industrial </a:t>
            </a:r>
            <a:r>
              <a:rPr sz="2310" dirty="0" smtClean="0"/>
              <a:t>education</a:t>
            </a:r>
            <a:r>
              <a:rPr lang="en-US" sz="2310" dirty="0" smtClean="0"/>
              <a:t>.</a:t>
            </a:r>
            <a:endParaRPr sz="231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10" dirty="0"/>
              <a:t>More women were teaching in the graded schools, so </a:t>
            </a:r>
            <a:r>
              <a:rPr sz="2310" b="1" i="1" dirty="0"/>
              <a:t>normal </a:t>
            </a:r>
            <a:r>
              <a:rPr sz="2310" b="1" i="1" dirty="0" smtClean="0"/>
              <a:t>schools</a:t>
            </a:r>
            <a:r>
              <a:rPr lang="en-US" sz="2310" dirty="0" smtClean="0"/>
              <a:t>, or </a:t>
            </a:r>
            <a:r>
              <a:rPr sz="2310" dirty="0" smtClean="0"/>
              <a:t>teacher</a:t>
            </a:r>
            <a:r>
              <a:rPr sz="2310" dirty="0"/>
              <a:t>-training </a:t>
            </a:r>
            <a:r>
              <a:rPr sz="2310" dirty="0" smtClean="0"/>
              <a:t>institutions</a:t>
            </a:r>
            <a:r>
              <a:rPr lang="en-US" sz="2310" dirty="0" smtClean="0"/>
              <a:t>,</a:t>
            </a:r>
            <a:r>
              <a:rPr sz="2310" dirty="0" smtClean="0"/>
              <a:t> </a:t>
            </a:r>
            <a:r>
              <a:rPr sz="2310" dirty="0"/>
              <a:t>were </a:t>
            </a:r>
            <a:r>
              <a:rPr sz="2310" dirty="0" smtClean="0"/>
              <a:t>started</a:t>
            </a:r>
            <a:r>
              <a:rPr lang="en-US" sz="2310" dirty="0" smtClean="0"/>
              <a:t>.</a:t>
            </a:r>
            <a:endParaRPr sz="231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10" dirty="0"/>
              <a:t>Many churches also started colleges during this period throughout the </a:t>
            </a:r>
            <a:r>
              <a:rPr sz="2310" dirty="0" smtClean="0"/>
              <a:t>state</a:t>
            </a:r>
            <a:r>
              <a:rPr lang="en-US" sz="2310" dirty="0" smtClean="0"/>
              <a:t>.</a:t>
            </a:r>
            <a:endParaRPr sz="231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10" dirty="0"/>
              <a:t>African American colleges grew after Reconstruction as well, including normal </a:t>
            </a:r>
            <a:r>
              <a:rPr sz="2310" dirty="0" smtClean="0"/>
              <a:t>schools</a:t>
            </a:r>
            <a:r>
              <a:rPr lang="en-US" sz="2310" dirty="0" smtClean="0"/>
              <a:t>.</a:t>
            </a:r>
            <a:endParaRPr sz="2310"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New Technologies and Ideas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sz="2470" dirty="0"/>
              <a:t>The new schools introduced not only the new ways of industry but </a:t>
            </a:r>
            <a:r>
              <a:rPr lang="en-US" sz="2470" dirty="0" smtClean="0"/>
              <a:t>also </a:t>
            </a:r>
            <a:r>
              <a:rPr sz="2470" dirty="0" smtClean="0"/>
              <a:t>new technologies</a:t>
            </a:r>
            <a:r>
              <a:rPr lang="en-US" sz="2470" dirty="0" smtClean="0"/>
              <a:t>.</a:t>
            </a:r>
            <a:endParaRPr sz="247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470" dirty="0"/>
              <a:t>Telephones, electric streetlights, electric streetcars, and other new technologies spread throughout the state during this </a:t>
            </a:r>
            <a:r>
              <a:rPr sz="2470" dirty="0" smtClean="0"/>
              <a:t>period</a:t>
            </a:r>
            <a:r>
              <a:rPr lang="en-US" sz="2470" dirty="0" smtClean="0"/>
              <a:t>.</a:t>
            </a:r>
            <a:endParaRPr sz="247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470" dirty="0"/>
              <a:t>North Carolina also adopted a new type of bank called the Commercial Nation </a:t>
            </a:r>
            <a:r>
              <a:rPr sz="2470" dirty="0" smtClean="0"/>
              <a:t>Bank</a:t>
            </a:r>
            <a:r>
              <a:rPr lang="en-US" sz="2470" dirty="0" smtClean="0"/>
              <a:t>, </a:t>
            </a:r>
            <a:r>
              <a:rPr sz="2470" dirty="0" smtClean="0"/>
              <a:t>as </a:t>
            </a:r>
            <a:r>
              <a:rPr sz="2470" dirty="0"/>
              <a:t>part of the new national banking system introduced by </a:t>
            </a:r>
            <a:r>
              <a:rPr sz="2470" dirty="0" smtClean="0"/>
              <a:t>Congress</a:t>
            </a:r>
            <a:r>
              <a:rPr lang="en-US" sz="2470" dirty="0" smtClean="0"/>
              <a:t>.</a:t>
            </a:r>
            <a:endParaRPr sz="247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470" dirty="0"/>
              <a:t>Daily newspapers became common in towns, allowing the new stores to advertise </a:t>
            </a:r>
            <a:r>
              <a:rPr lang="en-US" sz="2470" dirty="0" smtClean="0"/>
              <a:t>while also</a:t>
            </a:r>
            <a:r>
              <a:rPr sz="2470" dirty="0" smtClean="0"/>
              <a:t> </a:t>
            </a:r>
            <a:r>
              <a:rPr sz="2470" dirty="0"/>
              <a:t>encouraging new </a:t>
            </a:r>
            <a:r>
              <a:rPr sz="2470" dirty="0" smtClean="0"/>
              <a:t>industr</a:t>
            </a:r>
            <a:r>
              <a:rPr lang="en-US" sz="2470" dirty="0" smtClean="0"/>
              <a:t>y</a:t>
            </a:r>
            <a:r>
              <a:rPr sz="2470" dirty="0" smtClean="0"/>
              <a:t> </a:t>
            </a:r>
            <a:r>
              <a:rPr sz="2470" dirty="0"/>
              <a:t>and </a:t>
            </a:r>
            <a:r>
              <a:rPr sz="2470" dirty="0" smtClean="0"/>
              <a:t>investments</a:t>
            </a:r>
            <a:r>
              <a:rPr lang="en-US" sz="2470" dirty="0" smtClean="0"/>
              <a:t>.</a:t>
            </a:r>
            <a:endParaRPr sz="247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470" dirty="0"/>
              <a:t>The increasing need for workers </a:t>
            </a:r>
            <a:r>
              <a:rPr sz="2470" dirty="0" smtClean="0"/>
              <a:t>in </a:t>
            </a:r>
            <a:r>
              <a:rPr sz="2470" dirty="0"/>
              <a:t>factories had led to problems for </a:t>
            </a:r>
            <a:r>
              <a:rPr sz="2470" dirty="0" smtClean="0"/>
              <a:t>farmers</a:t>
            </a:r>
            <a:r>
              <a:rPr lang="en-US" sz="2470" dirty="0" smtClean="0"/>
              <a:t>.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sz="2470" dirty="0"/>
              <a:t>M</a:t>
            </a:r>
            <a:r>
              <a:rPr sz="2470" dirty="0" smtClean="0"/>
              <a:t>any </a:t>
            </a:r>
            <a:r>
              <a:rPr sz="2470" dirty="0"/>
              <a:t>were as poor and disadvantaged as their ancestors had been before the railroads were </a:t>
            </a:r>
            <a:r>
              <a:rPr sz="2470" dirty="0" smtClean="0"/>
              <a:t>built</a:t>
            </a:r>
            <a:r>
              <a:rPr lang="en-US" sz="2470" dirty="0" smtClean="0"/>
              <a:t>.</a:t>
            </a:r>
            <a:endParaRPr sz="2470" dirty="0"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6322182" y="6018529"/>
            <a:ext cx="24083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Transitions in the Countryside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What </a:t>
            </a:r>
            <a:r>
              <a:rPr dirty="0"/>
              <a:t>problems did farmers in North Carolina face during this period of transition?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Transitions in the Countryside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lvl="2"/>
            <a:r>
              <a:rPr dirty="0" smtClean="0"/>
              <a:t>furnishing merchant</a:t>
            </a:r>
            <a:endParaRPr lang="en-US" dirty="0" smtClean="0"/>
          </a:p>
          <a:p>
            <a:pPr lvl="2"/>
            <a:r>
              <a:rPr dirty="0" smtClean="0"/>
              <a:t>Farmers</a:t>
            </a:r>
            <a:r>
              <a:rPr dirty="0"/>
              <a:t>’ </a:t>
            </a:r>
            <a:r>
              <a:rPr dirty="0" smtClean="0"/>
              <a:t>Alliance</a:t>
            </a:r>
            <a:endParaRPr lang="en-US" dirty="0" smtClean="0"/>
          </a:p>
          <a:p>
            <a:pPr lvl="2"/>
            <a:r>
              <a:rPr dirty="0" smtClean="0"/>
              <a:t>farmer </a:t>
            </a:r>
            <a:r>
              <a:rPr dirty="0"/>
              <a:t>cooperative </a:t>
            </a:r>
            <a:r>
              <a:rPr dirty="0" smtClean="0"/>
              <a:t>store</a:t>
            </a:r>
            <a:endParaRPr lang="en-US" dirty="0" smtClean="0"/>
          </a:p>
          <a:p>
            <a:pPr lvl="2"/>
            <a:r>
              <a:rPr dirty="0" smtClean="0"/>
              <a:t>money supply</a:t>
            </a:r>
            <a:endParaRPr lang="en-US" dirty="0" smtClean="0"/>
          </a:p>
          <a:p>
            <a:pPr lvl="2"/>
            <a:r>
              <a:rPr lang="en-US" dirty="0" smtClean="0"/>
              <a:t>collateral</a:t>
            </a:r>
          </a:p>
          <a:p>
            <a:pPr lvl="2"/>
            <a:r>
              <a:rPr dirty="0" smtClean="0"/>
              <a:t>Populist </a:t>
            </a:r>
            <a:r>
              <a:rPr dirty="0"/>
              <a:t>Party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While the urban population increased, the majority of North Carolina’s residents continued to live in the </a:t>
            </a:r>
            <a:r>
              <a:rPr sz="3600" dirty="0" smtClean="0"/>
              <a:t>country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Many farming communities were growing as fast as the towns during this </a:t>
            </a:r>
            <a:r>
              <a:rPr sz="3600" dirty="0" smtClean="0"/>
              <a:t>period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By 1890, there were so many farm families that there </a:t>
            </a:r>
            <a:r>
              <a:rPr sz="3600" dirty="0" smtClean="0"/>
              <a:t>was</a:t>
            </a:r>
            <a:r>
              <a:rPr lang="en-US" sz="3600" dirty="0" smtClean="0"/>
              <a:t> no</a:t>
            </a:r>
            <a:r>
              <a:rPr sz="3600" dirty="0" smtClean="0"/>
              <a:t>t </a:t>
            </a:r>
            <a:r>
              <a:rPr sz="3600" dirty="0"/>
              <a:t>enough good land fertile enough to raise </a:t>
            </a:r>
            <a:r>
              <a:rPr sz="3600" dirty="0" smtClean="0"/>
              <a:t>crops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813816">
              <a:defRPr sz="3916">
                <a:effectLst>
                  <a:outerShdw blurRad="33909" dist="3390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More Farms, Same Amount of Land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7519" indent="-637519" defTabSz="768095">
              <a:spcBef>
                <a:spcPts val="600"/>
              </a:spcBef>
              <a:defRPr sz="2688"/>
            </a:pPr>
            <a:r>
              <a:rPr sz="3000" dirty="0"/>
              <a:t>Most farming families stayed on their land for </a:t>
            </a:r>
            <a:r>
              <a:rPr sz="3000" dirty="0" smtClean="0"/>
              <a:t>generations</a:t>
            </a:r>
            <a:r>
              <a:rPr lang="en-US" sz="3000" dirty="0" smtClean="0"/>
              <a:t>.</a:t>
            </a:r>
            <a:endParaRPr sz="30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3000" dirty="0"/>
              <a:t>More and more land was being planted, but much of it wasn’t good land, and farmers had a harder time making things </a:t>
            </a:r>
            <a:r>
              <a:rPr sz="3000" dirty="0" smtClean="0"/>
              <a:t>grow</a:t>
            </a:r>
            <a:r>
              <a:rPr lang="en-US" sz="3000" dirty="0" smtClean="0"/>
              <a:t>.</a:t>
            </a:r>
            <a:endParaRPr sz="30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3000" dirty="0"/>
              <a:t>To compensate, farmers borrowed money from </a:t>
            </a:r>
            <a:r>
              <a:rPr sz="3000" b="1" i="1" dirty="0"/>
              <a:t>furnishing merchants</a:t>
            </a:r>
            <a:r>
              <a:rPr sz="3000" dirty="0"/>
              <a:t>, </a:t>
            </a:r>
            <a:r>
              <a:rPr lang="en-US" sz="3000" dirty="0" smtClean="0"/>
              <a:t>who were </a:t>
            </a:r>
            <a:r>
              <a:rPr sz="3000" dirty="0" smtClean="0"/>
              <a:t>storekeepers </a:t>
            </a:r>
            <a:r>
              <a:rPr lang="en-US" sz="3000" dirty="0" smtClean="0"/>
              <a:t>that</a:t>
            </a:r>
            <a:r>
              <a:rPr sz="3000" dirty="0" smtClean="0"/>
              <a:t> </a:t>
            </a:r>
            <a:r>
              <a:rPr sz="3000" dirty="0"/>
              <a:t>let them buy fertilizer, seeds, tools, and other </a:t>
            </a:r>
            <a:r>
              <a:rPr sz="3000" dirty="0" smtClean="0"/>
              <a:t>supplies</a:t>
            </a:r>
            <a:r>
              <a:rPr lang="en-US" sz="3000" dirty="0" smtClean="0"/>
              <a:t>.</a:t>
            </a:r>
          </a:p>
          <a:p>
            <a:pPr marL="1097768" lvl="2" indent="-637519" defTabSz="768095">
              <a:spcBef>
                <a:spcPts val="600"/>
              </a:spcBef>
              <a:defRPr sz="2688"/>
            </a:pPr>
            <a:r>
              <a:rPr sz="3000" dirty="0" smtClean="0"/>
              <a:t>The </a:t>
            </a:r>
            <a:r>
              <a:rPr sz="3000" dirty="0"/>
              <a:t>farmers would owe interest to the storekeeper, and some required the farmer to sell their crops to the storekeeper they borrowed </a:t>
            </a:r>
            <a:r>
              <a:rPr sz="3000" dirty="0" smtClean="0"/>
              <a:t>from</a:t>
            </a:r>
            <a:r>
              <a:rPr lang="en-US" sz="3000" dirty="0"/>
              <a:t>.</a:t>
            </a:r>
            <a:endParaRPr sz="3000" dirty="0"/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Falling Crop Prices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Farmers increased the size of their crops to help pay back their loans, which lowered the price of </a:t>
            </a:r>
            <a:r>
              <a:rPr sz="3600" dirty="0" smtClean="0"/>
              <a:t>crops</a:t>
            </a:r>
            <a:r>
              <a:rPr lang="en-US" sz="3600" dirty="0" smtClean="0"/>
              <a:t>.</a:t>
            </a:r>
          </a:p>
          <a:p>
            <a:pPr lvl="2"/>
            <a:r>
              <a:rPr sz="3600" dirty="0" smtClean="0"/>
              <a:t>The </a:t>
            </a:r>
            <a:r>
              <a:rPr sz="3600" dirty="0"/>
              <a:t>more they grew, the less they got </a:t>
            </a:r>
            <a:r>
              <a:rPr sz="3600" dirty="0" smtClean="0"/>
              <a:t>back</a:t>
            </a:r>
            <a:r>
              <a:rPr lang="en-US" sz="3600" dirty="0"/>
              <a:t>.</a:t>
            </a:r>
            <a:endParaRPr sz="3600" dirty="0"/>
          </a:p>
          <a:p>
            <a:r>
              <a:rPr sz="3600" dirty="0"/>
              <a:t>Thousands of farmers throughout the state went </a:t>
            </a:r>
            <a:r>
              <a:rPr sz="3600" dirty="0" smtClean="0"/>
              <a:t>b</a:t>
            </a:r>
            <a:r>
              <a:rPr lang="en-US" sz="3600" dirty="0" smtClean="0"/>
              <a:t>ankrupt</a:t>
            </a:r>
            <a:r>
              <a:rPr sz="3600" dirty="0" smtClean="0"/>
              <a:t> </a:t>
            </a:r>
            <a:r>
              <a:rPr sz="3600" dirty="0"/>
              <a:t>in the 1890s and couldn’t pay back the loans to </a:t>
            </a:r>
            <a:r>
              <a:rPr sz="3600" dirty="0" smtClean="0"/>
              <a:t>merchants</a:t>
            </a:r>
            <a:r>
              <a:rPr lang="en-US" sz="3600" dirty="0" smtClean="0"/>
              <a:t>.</a:t>
            </a:r>
          </a:p>
          <a:p>
            <a:pPr lvl="2"/>
            <a:r>
              <a:rPr lang="en-US" sz="3600" dirty="0" smtClean="0"/>
              <a:t>Meanwhile,</a:t>
            </a:r>
            <a:r>
              <a:rPr sz="3600" dirty="0" smtClean="0"/>
              <a:t> </a:t>
            </a:r>
            <a:r>
              <a:rPr sz="3600" dirty="0"/>
              <a:t>their debts continued to </a:t>
            </a:r>
            <a:r>
              <a:rPr sz="3600" dirty="0" smtClean="0"/>
              <a:t>increase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777240">
              <a:defRPr sz="3740">
                <a:effectLst>
                  <a:outerShdw blurRad="32385" dist="3238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A Growing Number of Sharecroppers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Many white farmers ended up in sharecropping agreements as their debts </a:t>
            </a:r>
            <a:r>
              <a:rPr sz="2800" dirty="0" smtClean="0"/>
              <a:t>increased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The landowner usually required the farmer to plant only one </a:t>
            </a:r>
            <a:r>
              <a:rPr sz="2800" dirty="0" smtClean="0"/>
              <a:t>crop</a:t>
            </a:r>
            <a:r>
              <a:rPr lang="en-US" sz="2800" dirty="0" smtClean="0"/>
              <a:t>, which was </a:t>
            </a:r>
            <a:r>
              <a:rPr sz="2800" dirty="0" smtClean="0"/>
              <a:t>usually </a:t>
            </a:r>
            <a:r>
              <a:rPr sz="2800" dirty="0"/>
              <a:t>cotton or </a:t>
            </a:r>
            <a:r>
              <a:rPr sz="2800" dirty="0" smtClean="0"/>
              <a:t>tobacco</a:t>
            </a:r>
            <a:r>
              <a:rPr lang="en-US" sz="2800" dirty="0" smtClean="0"/>
              <a:t>, to ensure</a:t>
            </a:r>
            <a:r>
              <a:rPr lang="en-US" sz="2800" dirty="0"/>
              <a:t> </a:t>
            </a:r>
            <a:r>
              <a:rPr lang="en-US" sz="2800" dirty="0" smtClean="0"/>
              <a:t>its</a:t>
            </a:r>
            <a:r>
              <a:rPr sz="2800" dirty="0" smtClean="0"/>
              <a:t> s</a:t>
            </a:r>
            <a:r>
              <a:rPr lang="en-US" sz="2800" dirty="0" smtClean="0"/>
              <a:t>ale.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Thousands of farmers were so discouraged that they moved </a:t>
            </a:r>
            <a:r>
              <a:rPr lang="en-US" sz="2800" dirty="0" smtClean="0"/>
              <a:t>in</a:t>
            </a:r>
            <a:r>
              <a:rPr sz="2800" dirty="0" smtClean="0"/>
              <a:t>to </a:t>
            </a:r>
            <a:r>
              <a:rPr sz="2800" dirty="0"/>
              <a:t>towns to take industrial </a:t>
            </a:r>
            <a:r>
              <a:rPr sz="2800" dirty="0" smtClean="0"/>
              <a:t>jobs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lang="en-US" sz="2800" dirty="0" smtClean="0"/>
              <a:t>The </a:t>
            </a:r>
            <a:r>
              <a:rPr sz="2800" dirty="0" smtClean="0"/>
              <a:t>North </a:t>
            </a:r>
            <a:r>
              <a:rPr sz="2800" dirty="0"/>
              <a:t>Carolina College of Agricultural and Mechanical Arts was opened to help farmers learn more efficient methods of farming, but most farmers couldn’t afford </a:t>
            </a:r>
            <a:r>
              <a:rPr sz="2800" dirty="0" smtClean="0"/>
              <a:t>college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By the 1890s, the state’s farmers had organized into angry political protest </a:t>
            </a:r>
            <a:r>
              <a:rPr sz="2800" dirty="0" smtClean="0"/>
              <a:t>groups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Farmers’ Organizations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1266" indent="-531266" defTabSz="640079">
              <a:spcBef>
                <a:spcPts val="500"/>
              </a:spcBef>
              <a:defRPr sz="2240"/>
            </a:pPr>
            <a:r>
              <a:rPr sz="2440" dirty="0"/>
              <a:t>Leonidas L. Polk became the first commissioner of agriculture in the state, </a:t>
            </a:r>
            <a:r>
              <a:rPr sz="2440" dirty="0" smtClean="0"/>
              <a:t>then</a:t>
            </a:r>
            <a:r>
              <a:rPr lang="en-US" sz="2440" dirty="0"/>
              <a:t> </a:t>
            </a:r>
            <a:r>
              <a:rPr sz="2440" dirty="0" smtClean="0"/>
              <a:t>editor </a:t>
            </a:r>
            <a:r>
              <a:rPr sz="2440" dirty="0"/>
              <a:t>of a farming newspaper to help </a:t>
            </a:r>
            <a:r>
              <a:rPr sz="2440" dirty="0" smtClean="0"/>
              <a:t>farmers</a:t>
            </a:r>
            <a:r>
              <a:rPr lang="en-US" sz="2440" dirty="0" smtClean="0"/>
              <a:t>.</a:t>
            </a:r>
            <a:endParaRPr sz="244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40" dirty="0"/>
              <a:t>The </a:t>
            </a:r>
            <a:r>
              <a:rPr sz="2440" b="1" i="1" dirty="0"/>
              <a:t>Farmers’ </a:t>
            </a:r>
            <a:r>
              <a:rPr sz="2440" b="1" i="1" dirty="0" smtClean="0"/>
              <a:t>Alliance</a:t>
            </a:r>
            <a:r>
              <a:rPr lang="en-US" sz="2440" dirty="0" smtClean="0"/>
              <a:t>, which </a:t>
            </a:r>
            <a:r>
              <a:rPr sz="2440" dirty="0" smtClean="0"/>
              <a:t>started </a:t>
            </a:r>
            <a:r>
              <a:rPr sz="2440" dirty="0"/>
              <a:t>in </a:t>
            </a:r>
            <a:r>
              <a:rPr sz="2440" dirty="0" smtClean="0"/>
              <a:t>Texas</a:t>
            </a:r>
            <a:r>
              <a:rPr lang="en-US" sz="2440" dirty="0" smtClean="0"/>
              <a:t>,</a:t>
            </a:r>
            <a:r>
              <a:rPr sz="2440" dirty="0" smtClean="0"/>
              <a:t> </a:t>
            </a:r>
            <a:r>
              <a:rPr sz="2440" dirty="0"/>
              <a:t>reached North Carolina in 1887 with Polk as its </a:t>
            </a:r>
            <a:r>
              <a:rPr sz="2440" dirty="0" smtClean="0"/>
              <a:t>leader</a:t>
            </a:r>
            <a:r>
              <a:rPr lang="en-US" sz="2440" dirty="0" smtClean="0"/>
              <a:t>.</a:t>
            </a:r>
            <a:endParaRPr sz="244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40" dirty="0"/>
              <a:t>The Alliance opened </a:t>
            </a:r>
            <a:r>
              <a:rPr sz="2440" b="1" i="1" dirty="0"/>
              <a:t>farmer cooperative stores</a:t>
            </a:r>
            <a:r>
              <a:rPr sz="2440" dirty="0"/>
              <a:t>, which bought fertilizer and other supplies in bulk to lower the cost to farmers, but most farmers were already too far in debt to be </a:t>
            </a:r>
            <a:r>
              <a:rPr sz="2440" dirty="0" smtClean="0"/>
              <a:t>helped</a:t>
            </a:r>
            <a:r>
              <a:rPr lang="en-US" sz="2440" dirty="0" smtClean="0"/>
              <a:t>.</a:t>
            </a:r>
            <a:endParaRPr sz="244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40" dirty="0"/>
              <a:t>The U.S. was rapidly building cities in the North, and the </a:t>
            </a:r>
            <a:r>
              <a:rPr sz="2440" b="1" i="1" dirty="0"/>
              <a:t>money supply </a:t>
            </a:r>
            <a:r>
              <a:rPr sz="2440" dirty="0"/>
              <a:t>throughout the country was decreasing each </a:t>
            </a:r>
            <a:r>
              <a:rPr sz="2440" dirty="0" smtClean="0"/>
              <a:t>year</a:t>
            </a:r>
            <a:r>
              <a:rPr lang="en-US" sz="2440" dirty="0" smtClean="0"/>
              <a:t>.</a:t>
            </a:r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440" dirty="0" smtClean="0"/>
              <a:t>The </a:t>
            </a:r>
            <a:r>
              <a:rPr sz="2440" dirty="0"/>
              <a:t>Alliance asked Congress to print new money to loan to farmers, who would use their crops as </a:t>
            </a:r>
            <a:r>
              <a:rPr sz="2440" b="1" i="1" dirty="0" smtClean="0"/>
              <a:t>collateral</a:t>
            </a:r>
            <a:r>
              <a:rPr lang="en-US" sz="2440" dirty="0" smtClean="0"/>
              <a:t>, which is </a:t>
            </a:r>
            <a:r>
              <a:rPr sz="2440" dirty="0" smtClean="0"/>
              <a:t>something </a:t>
            </a:r>
            <a:r>
              <a:rPr sz="2440" dirty="0"/>
              <a:t>pledged against the repayment of a </a:t>
            </a:r>
            <a:r>
              <a:rPr sz="2440" dirty="0" smtClean="0"/>
              <a:t>loan</a:t>
            </a:r>
            <a:r>
              <a:rPr lang="en-US" sz="2440" dirty="0" smtClean="0"/>
              <a:t>.</a:t>
            </a:r>
            <a:endParaRPr sz="244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322182" y="6018529"/>
            <a:ext cx="24083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5: A Troubled End to the Century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What </a:t>
            </a:r>
            <a:r>
              <a:rPr dirty="0"/>
              <a:t>significant events led up to the 1898 election and how did its results impact North Carolina?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Railroads Lead to Town Growth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t>Essential Question:</a:t>
            </a:r>
            <a:endParaRPr sz="2800"/>
          </a:p>
          <a:p>
            <a:pPr marL="742950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800"/>
            </a:pPr>
            <a:r>
              <a:t>What impact did North Carolina’s transition to an industrial state have on the residents of different parts of the state?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5: A Troubled End to the Century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lvl="2"/>
            <a:r>
              <a:rPr dirty="0" smtClean="0"/>
              <a:t>Fusionists</a:t>
            </a:r>
            <a:endParaRPr lang="en-US" dirty="0" smtClean="0"/>
          </a:p>
          <a:p>
            <a:pPr lvl="2"/>
            <a:r>
              <a:rPr dirty="0" smtClean="0"/>
              <a:t>white </a:t>
            </a:r>
            <a:r>
              <a:rPr dirty="0"/>
              <a:t>supremacy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North Carolina and the United States were involved in conflict at the end of the 19th </a:t>
            </a:r>
            <a:r>
              <a:rPr sz="3600" dirty="0" smtClean="0"/>
              <a:t>century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Democrats returned to power in North Carolina in the election of 1898, leading to an outbreak of violence in </a:t>
            </a:r>
            <a:r>
              <a:rPr sz="3600" dirty="0" smtClean="0"/>
              <a:t>Wilmington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The United States entered into a war against Spain in 1898, which ended </a:t>
            </a:r>
            <a:r>
              <a:rPr sz="3600" dirty="0" smtClean="0"/>
              <a:t>quickly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Fusion Movement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5109" indent="-645109" defTabSz="777240">
              <a:spcBef>
                <a:spcPts val="600"/>
              </a:spcBef>
              <a:defRPr sz="2720"/>
            </a:pPr>
            <a:r>
              <a:rPr sz="2750" dirty="0"/>
              <a:t>The Populists in North Carolina ran for the state legislature and Congress in the </a:t>
            </a:r>
            <a:r>
              <a:rPr sz="2750" dirty="0" smtClean="0"/>
              <a:t>1890s</a:t>
            </a:r>
            <a:r>
              <a:rPr lang="en-US" sz="2750" dirty="0" smtClean="0"/>
              <a:t>.</a:t>
            </a:r>
            <a:endParaRPr sz="2750" dirty="0"/>
          </a:p>
          <a:p>
            <a:pPr marL="645109" indent="-645109" defTabSz="777240">
              <a:spcBef>
                <a:spcPts val="600"/>
              </a:spcBef>
              <a:defRPr sz="2720"/>
            </a:pPr>
            <a:r>
              <a:rPr sz="2750" dirty="0"/>
              <a:t>When Populists didn’t win in 1892, Republicans offered to help them win in 1894 in return for restoring some of the Holden </a:t>
            </a:r>
            <a:r>
              <a:rPr sz="2750" dirty="0" smtClean="0"/>
              <a:t>reforms</a:t>
            </a:r>
            <a:r>
              <a:rPr lang="en-US" sz="2750" dirty="0" smtClean="0"/>
              <a:t>.</a:t>
            </a:r>
            <a:endParaRPr sz="2750" dirty="0"/>
          </a:p>
          <a:p>
            <a:pPr marL="645109" indent="-645109" defTabSz="777240">
              <a:spcBef>
                <a:spcPts val="600"/>
              </a:spcBef>
              <a:defRPr sz="2720"/>
            </a:pPr>
            <a:r>
              <a:rPr sz="2750" dirty="0"/>
              <a:t>The </a:t>
            </a:r>
            <a:r>
              <a:rPr sz="2750" b="1" i="1" dirty="0" smtClean="0"/>
              <a:t>Fusionists</a:t>
            </a:r>
            <a:r>
              <a:rPr lang="en-US" sz="2750" dirty="0" smtClean="0"/>
              <a:t>, which were a combination of the Republicans and Populist Parties,</a:t>
            </a:r>
            <a:r>
              <a:rPr sz="2750" dirty="0" smtClean="0"/>
              <a:t> </a:t>
            </a:r>
            <a:r>
              <a:rPr sz="2750" dirty="0"/>
              <a:t>controlled North Carolina from 1895-</a:t>
            </a:r>
            <a:r>
              <a:rPr sz="2750" dirty="0" smtClean="0"/>
              <a:t>1898</a:t>
            </a:r>
            <a:r>
              <a:rPr lang="en-US" sz="2750" dirty="0" smtClean="0"/>
              <a:t>.</a:t>
            </a:r>
          </a:p>
          <a:p>
            <a:pPr marL="1105358" lvl="2" indent="-645109" defTabSz="777240">
              <a:spcBef>
                <a:spcPts val="600"/>
              </a:spcBef>
              <a:defRPr sz="2720"/>
            </a:pPr>
            <a:r>
              <a:rPr sz="2750" dirty="0" smtClean="0"/>
              <a:t>They </a:t>
            </a:r>
            <a:r>
              <a:rPr sz="2750" dirty="0"/>
              <a:t>restored many Holden reforms and attempted to improve schools in rural </a:t>
            </a:r>
            <a:r>
              <a:rPr sz="2750" dirty="0" smtClean="0"/>
              <a:t>areas</a:t>
            </a:r>
            <a:r>
              <a:rPr lang="en-US" sz="2750" dirty="0" smtClean="0"/>
              <a:t>.</a:t>
            </a:r>
            <a:endParaRPr sz="2750" dirty="0"/>
          </a:p>
          <a:p>
            <a:pPr marL="645109" indent="-645109" defTabSz="777240">
              <a:spcBef>
                <a:spcPts val="600"/>
              </a:spcBef>
              <a:defRPr sz="2720"/>
            </a:pPr>
            <a:r>
              <a:rPr sz="2750" dirty="0"/>
              <a:t>These reforms restored the fortunes of Republicans in the states, and the reformers tried to help the poor of both races in the </a:t>
            </a:r>
            <a:r>
              <a:rPr sz="2750" dirty="0" smtClean="0"/>
              <a:t>state</a:t>
            </a:r>
            <a:r>
              <a:rPr lang="en-US" sz="2750" dirty="0" smtClean="0"/>
              <a:t>.</a:t>
            </a:r>
            <a:endParaRPr sz="2750" dirty="0"/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1898 Election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dirty="0"/>
              <a:t>The Fusionist ideas alarmed the </a:t>
            </a:r>
            <a:r>
              <a:rPr dirty="0" smtClean="0"/>
              <a:t>Democrats</a:t>
            </a:r>
            <a:r>
              <a:rPr lang="en-US" dirty="0" smtClean="0"/>
              <a:t>.</a:t>
            </a:r>
            <a:endParaRPr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dirty="0"/>
              <a:t>Eastern Democrats decided to repeat the same racial slurs they used during Reconstruction to regain white </a:t>
            </a:r>
            <a:r>
              <a:rPr dirty="0" smtClean="0"/>
              <a:t>voters</a:t>
            </a:r>
            <a:r>
              <a:rPr lang="en-US" dirty="0" smtClean="0"/>
              <a:t>.</a:t>
            </a:r>
            <a:endParaRPr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dirty="0"/>
              <a:t>Democrats took back control of North Carolina with their </a:t>
            </a:r>
            <a:r>
              <a:rPr b="1" i="1" dirty="0"/>
              <a:t>white supremacy</a:t>
            </a:r>
            <a:r>
              <a:rPr dirty="0"/>
              <a:t> </a:t>
            </a:r>
            <a:r>
              <a:rPr dirty="0" smtClean="0"/>
              <a:t>campaign</a:t>
            </a:r>
            <a:r>
              <a:rPr lang="en-US" dirty="0" smtClean="0"/>
              <a:t>, which preached </a:t>
            </a:r>
            <a:r>
              <a:rPr dirty="0" smtClean="0"/>
              <a:t>the </a:t>
            </a:r>
            <a:r>
              <a:rPr dirty="0"/>
              <a:t>belief that the white race is superior to any other </a:t>
            </a:r>
            <a:r>
              <a:rPr dirty="0" smtClean="0"/>
              <a:t>race</a:t>
            </a:r>
            <a:r>
              <a:rPr lang="en-US" dirty="0"/>
              <a:t>.</a:t>
            </a:r>
            <a:endParaRPr lang="en-US" dirty="0" smtClean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dirty="0" smtClean="0"/>
              <a:t>Racial </a:t>
            </a:r>
            <a:r>
              <a:rPr dirty="0"/>
              <a:t>tensions and violence worsened throughout the </a:t>
            </a:r>
            <a:r>
              <a:rPr dirty="0" smtClean="0"/>
              <a:t>state</a:t>
            </a:r>
            <a:r>
              <a:rPr lang="en-US" dirty="0" smtClean="0"/>
              <a:t>, and the</a:t>
            </a:r>
            <a:r>
              <a:rPr dirty="0" smtClean="0"/>
              <a:t> </a:t>
            </a:r>
            <a:r>
              <a:rPr dirty="0"/>
              <a:t>Democrats won a narrow victory and took back the </a:t>
            </a:r>
            <a:r>
              <a:rPr dirty="0" smtClean="0"/>
              <a:t>legislature</a:t>
            </a:r>
            <a:r>
              <a:rPr lang="en-US" dirty="0" smtClean="0"/>
              <a:t>.</a:t>
            </a:r>
            <a:endParaRPr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dirty="0"/>
              <a:t>Violence swept through Wilmington after election day as white mobs took vengeance on African American Republicans who had been in charge of the </a:t>
            </a:r>
            <a:r>
              <a:rPr dirty="0" smtClean="0"/>
              <a:t>city</a:t>
            </a:r>
            <a:r>
              <a:rPr lang="en-US" dirty="0" smtClean="0"/>
              <a:t>. </a:t>
            </a:r>
            <a:endParaRPr lang="en-US" dirty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dirty="0" smtClean="0"/>
              <a:t>A</a:t>
            </a:r>
            <a:r>
              <a:rPr dirty="0" smtClean="0"/>
              <a:t>t </a:t>
            </a:r>
            <a:r>
              <a:rPr dirty="0"/>
              <a:t>least 60 residents were </a:t>
            </a:r>
            <a:r>
              <a:rPr dirty="0" smtClean="0"/>
              <a:t>murdered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Spanish-American War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The United States went to war with Spain in 1898 over conditions in </a:t>
            </a:r>
            <a:r>
              <a:rPr sz="2800" dirty="0" smtClean="0"/>
              <a:t>Cuba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During the Spanish-American War, America quickly won victories in Cuba and the Philippine Islands in the </a:t>
            </a:r>
            <a:r>
              <a:rPr sz="2800" dirty="0" smtClean="0"/>
              <a:t>Pacific</a:t>
            </a:r>
            <a:r>
              <a:rPr lang="en-US" sz="2800" dirty="0" smtClean="0"/>
              <a:t>.</a:t>
            </a:r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2800" dirty="0" smtClean="0"/>
              <a:t>The </a:t>
            </a:r>
            <a:r>
              <a:rPr sz="2800" dirty="0"/>
              <a:t>U.S. eventually </a:t>
            </a:r>
            <a:r>
              <a:rPr sz="2800" dirty="0" smtClean="0"/>
              <a:t>annexed</a:t>
            </a:r>
            <a:r>
              <a:rPr lang="en-US" sz="2800" dirty="0" smtClean="0"/>
              <a:t>, or </a:t>
            </a:r>
            <a:r>
              <a:rPr sz="2800" dirty="0" smtClean="0"/>
              <a:t>took </a:t>
            </a:r>
            <a:r>
              <a:rPr sz="2800" dirty="0"/>
              <a:t>control </a:t>
            </a:r>
            <a:r>
              <a:rPr sz="2800" dirty="0" smtClean="0"/>
              <a:t>of</a:t>
            </a:r>
            <a:r>
              <a:rPr lang="en-US" sz="2800" dirty="0" smtClean="0"/>
              <a:t>,</a:t>
            </a:r>
            <a:r>
              <a:rPr sz="2800" dirty="0" smtClean="0"/>
              <a:t> </a:t>
            </a:r>
            <a:r>
              <a:rPr sz="2800" dirty="0"/>
              <a:t>the Philippines and helped Cuba become </a:t>
            </a:r>
            <a:r>
              <a:rPr sz="2800" dirty="0" smtClean="0"/>
              <a:t>independent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North Carolina raised three military regiments for the war, though none of them came under fire during the </a:t>
            </a:r>
            <a:r>
              <a:rPr sz="2800" dirty="0" smtClean="0"/>
              <a:t>war</a:t>
            </a:r>
            <a:r>
              <a:rPr lang="en-US" sz="2800" dirty="0"/>
              <a:t>.</a:t>
            </a:r>
            <a:endParaRPr lang="en-US" sz="2800" dirty="0" smtClean="0"/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2800" dirty="0" smtClean="0"/>
              <a:t>Several </a:t>
            </a:r>
            <a:r>
              <a:rPr sz="2800" dirty="0"/>
              <a:t>state residents were later killed serving with the Philippine occupation </a:t>
            </a:r>
            <a:r>
              <a:rPr sz="2800" dirty="0" smtClean="0"/>
              <a:t>forces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6322182" y="6018529"/>
            <a:ext cx="24083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204" name="Shape 204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animBg="1" advAuto="0"/>
      <p:bldP spid="204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Railroads Lead to Town Growth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t>What terms do I need to know? </a:t>
            </a:r>
          </a:p>
          <a:p>
            <a:pPr lvl="1"/>
            <a:r>
              <a:t>transition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North Carolina’s towns grew quickly after </a:t>
            </a:r>
            <a:r>
              <a:rPr sz="3600" dirty="0" smtClean="0"/>
              <a:t>Reconstruction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Wilmington remained the state’s largest town and seaport, but was no longer the only large town in the </a:t>
            </a:r>
            <a:r>
              <a:rPr sz="3600" dirty="0" smtClean="0"/>
              <a:t>state</a:t>
            </a:r>
            <a:r>
              <a:rPr lang="en-US" sz="3600" dirty="0" smtClean="0"/>
              <a:t>.</a:t>
            </a:r>
          </a:p>
          <a:p>
            <a:pPr lvl="2"/>
            <a:r>
              <a:rPr sz="3600" dirty="0" smtClean="0"/>
              <a:t>Charlotte</a:t>
            </a:r>
            <a:r>
              <a:rPr sz="3600" dirty="0"/>
              <a:t>, Winston, and Asheville were all growing similar in size to </a:t>
            </a:r>
            <a:r>
              <a:rPr sz="3600" dirty="0" smtClean="0"/>
              <a:t>Wilmington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North Carolina was in a time of </a:t>
            </a:r>
            <a:r>
              <a:rPr sz="3600" dirty="0" smtClean="0"/>
              <a:t>transition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Reasons for the Transition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dirty="0"/>
              <a:t>The first reason for the </a:t>
            </a:r>
            <a:r>
              <a:rPr b="1" i="1" dirty="0"/>
              <a:t>transition</a:t>
            </a:r>
            <a:r>
              <a:rPr dirty="0"/>
              <a:t> was the restoration of the railroads during Reconstruction, which finally connected the state with the rest of the </a:t>
            </a:r>
            <a:r>
              <a:rPr dirty="0" smtClean="0"/>
              <a:t>country</a:t>
            </a:r>
            <a:r>
              <a:rPr lang="en-US" dirty="0" smtClean="0"/>
              <a:t>.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dirty="0" smtClean="0"/>
              <a:t>North </a:t>
            </a:r>
            <a:r>
              <a:rPr dirty="0"/>
              <a:t>Carolinians could trade easily and cheaply with the rest of the country for the first </a:t>
            </a:r>
            <a:r>
              <a:rPr dirty="0" smtClean="0"/>
              <a:t>time</a:t>
            </a:r>
            <a:r>
              <a:rPr lang="en-US" dirty="0" smtClean="0"/>
              <a:t>.</a:t>
            </a:r>
            <a:endParaRPr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dirty="0"/>
              <a:t>Trade encouraged the growth of towns along the </a:t>
            </a:r>
            <a:r>
              <a:rPr dirty="0" smtClean="0"/>
              <a:t>railroads</a:t>
            </a:r>
            <a:r>
              <a:rPr lang="en-US" dirty="0" smtClean="0"/>
              <a:t>.</a:t>
            </a:r>
            <a:endParaRPr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dirty="0"/>
              <a:t>The second </a:t>
            </a:r>
            <a:r>
              <a:rPr dirty="0" smtClean="0"/>
              <a:t>reason</a:t>
            </a:r>
            <a:r>
              <a:rPr lang="en-US" dirty="0" smtClean="0"/>
              <a:t> for the transition</a:t>
            </a:r>
            <a:r>
              <a:rPr dirty="0" smtClean="0"/>
              <a:t> </a:t>
            </a:r>
            <a:r>
              <a:rPr dirty="0"/>
              <a:t>was that the state began to process their raw materials they </a:t>
            </a:r>
            <a:r>
              <a:rPr dirty="0" smtClean="0"/>
              <a:t>produced</a:t>
            </a:r>
            <a:r>
              <a:rPr lang="en-US" dirty="0" smtClean="0"/>
              <a:t>, like </a:t>
            </a:r>
            <a:r>
              <a:rPr dirty="0" smtClean="0"/>
              <a:t>tobacco</a:t>
            </a:r>
            <a:r>
              <a:rPr dirty="0"/>
              <a:t>, cotton, </a:t>
            </a:r>
            <a:r>
              <a:rPr lang="en-US" dirty="0" smtClean="0"/>
              <a:t>and so on,</a:t>
            </a:r>
            <a:r>
              <a:rPr dirty="0" smtClean="0"/>
              <a:t> </a:t>
            </a:r>
            <a:r>
              <a:rPr dirty="0"/>
              <a:t>to receive a higher </a:t>
            </a:r>
            <a:r>
              <a:rPr dirty="0" smtClean="0"/>
              <a:t>profit</a:t>
            </a:r>
            <a:r>
              <a:rPr lang="en-US" dirty="0" smtClean="0"/>
              <a:t>.</a:t>
            </a:r>
            <a:endParaRPr lang="en-US" dirty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dirty="0" smtClean="0"/>
              <a:t>This </a:t>
            </a:r>
            <a:r>
              <a:rPr dirty="0"/>
              <a:t>led to the </a:t>
            </a:r>
            <a:r>
              <a:rPr lang="en-US" dirty="0" smtClean="0"/>
              <a:t>construction</a:t>
            </a:r>
            <a:r>
              <a:rPr dirty="0" smtClean="0"/>
              <a:t> </a:t>
            </a:r>
            <a:r>
              <a:rPr dirty="0"/>
              <a:t>of factories and greater industrialization in the </a:t>
            </a:r>
            <a:r>
              <a:rPr dirty="0" smtClean="0"/>
              <a:t>state</a:t>
            </a:r>
            <a:r>
              <a:rPr lang="en-US" dirty="0" smtClean="0"/>
              <a:t>.</a:t>
            </a:r>
            <a:endParaRPr lang="en-US" dirty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dirty="0" smtClean="0"/>
              <a:t>By </a:t>
            </a:r>
            <a:r>
              <a:rPr dirty="0"/>
              <a:t>1900, North Carolina was becoming the most industrial state in the </a:t>
            </a:r>
            <a:r>
              <a:rPr dirty="0" smtClean="0"/>
              <a:t>South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Concord, an Industrial Town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During the Civil War, Concord had fewer than 1,000 residents and only 1 </a:t>
            </a:r>
            <a:r>
              <a:rPr sz="3100" dirty="0" smtClean="0"/>
              <a:t>factory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Once the railroads were revived, they began to grow more cotton and revived the cotton factory, and by the 1890s they had half a dozen cotton </a:t>
            </a:r>
            <a:r>
              <a:rPr sz="3100" dirty="0" smtClean="0"/>
              <a:t>mills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By 1900, more than 4,000 people lived in </a:t>
            </a:r>
            <a:r>
              <a:rPr sz="3100" dirty="0" smtClean="0"/>
              <a:t>Concord</a:t>
            </a:r>
            <a:r>
              <a:rPr lang="en-US" sz="3100" dirty="0"/>
              <a:t>,</a:t>
            </a:r>
            <a:r>
              <a:rPr sz="3100" dirty="0" smtClean="0"/>
              <a:t> </a:t>
            </a:r>
            <a:r>
              <a:rPr lang="en-US" sz="3100" dirty="0" smtClean="0"/>
              <a:t>with</a:t>
            </a:r>
            <a:r>
              <a:rPr sz="3100" dirty="0" smtClean="0"/>
              <a:t> most </a:t>
            </a:r>
            <a:r>
              <a:rPr sz="3100" dirty="0"/>
              <a:t>involved in the new industrial </a:t>
            </a:r>
            <a:r>
              <a:rPr sz="3100" dirty="0" smtClean="0"/>
              <a:t>work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Many of Concord’s residents lived in the mill village, where factory workers lived in houses rented from the factory </a:t>
            </a:r>
            <a:r>
              <a:rPr sz="3100" dirty="0" smtClean="0"/>
              <a:t>owners</a:t>
            </a:r>
            <a:r>
              <a:rPr lang="en-US" sz="3100" dirty="0" smtClean="0"/>
              <a:t>.</a:t>
            </a:r>
            <a:endParaRPr sz="3100"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New Towns on the Railroads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3772" indent="-743772" defTabSz="896111">
              <a:defRPr sz="3136"/>
            </a:pPr>
            <a:r>
              <a:rPr sz="3600" dirty="0"/>
              <a:t>Many new towns were built during this period along the </a:t>
            </a:r>
            <a:r>
              <a:rPr sz="3600" dirty="0" smtClean="0"/>
              <a:t>railroads</a:t>
            </a:r>
            <a:r>
              <a:rPr lang="en-US" sz="3600" dirty="0" smtClean="0"/>
              <a:t>.</a:t>
            </a:r>
            <a:endParaRPr sz="3600" dirty="0"/>
          </a:p>
          <a:p>
            <a:pPr marL="743772" indent="-743772" defTabSz="896111">
              <a:defRPr sz="3136"/>
            </a:pPr>
            <a:r>
              <a:rPr sz="3600" dirty="0"/>
              <a:t>Many of the towns had been </a:t>
            </a:r>
            <a:r>
              <a:rPr sz="3600" dirty="0" smtClean="0"/>
              <a:t>hamlets</a:t>
            </a:r>
            <a:r>
              <a:rPr lang="en-US" sz="3600" dirty="0" smtClean="0"/>
              <a:t>, or </a:t>
            </a:r>
            <a:r>
              <a:rPr sz="3600" dirty="0" smtClean="0"/>
              <a:t>small settlements</a:t>
            </a:r>
            <a:r>
              <a:rPr lang="en-US" sz="3600" dirty="0" smtClean="0"/>
              <a:t>,</a:t>
            </a:r>
            <a:r>
              <a:rPr sz="3600" dirty="0" smtClean="0"/>
              <a:t> </a:t>
            </a:r>
            <a:r>
              <a:rPr sz="3600" dirty="0"/>
              <a:t>before becoming thriving industrial towns within 30 </a:t>
            </a:r>
            <a:r>
              <a:rPr sz="3600" dirty="0" smtClean="0"/>
              <a:t>years</a:t>
            </a:r>
            <a:r>
              <a:rPr lang="en-US" sz="3600" dirty="0" smtClean="0"/>
              <a:t>.</a:t>
            </a:r>
            <a:endParaRPr sz="3600" dirty="0"/>
          </a:p>
          <a:p>
            <a:pPr marL="743772" indent="-743772" defTabSz="896111">
              <a:defRPr sz="3136"/>
            </a:pPr>
            <a:r>
              <a:rPr sz="3600" dirty="0"/>
              <a:t>The development of new towns hurt the older towns that weren’t connected to the </a:t>
            </a:r>
            <a:r>
              <a:rPr sz="3600" dirty="0" smtClean="0"/>
              <a:t>railroads</a:t>
            </a:r>
            <a:r>
              <a:rPr lang="en-US" sz="3600" dirty="0" smtClean="0"/>
              <a:t>, stopping the less-connected towns’ growth.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The Rise of Charlotte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The </a:t>
            </a:r>
            <a:r>
              <a:rPr lang="en-US" sz="3100" dirty="0" smtClean="0"/>
              <a:t>biggest change </a:t>
            </a:r>
            <a:r>
              <a:rPr sz="3100" dirty="0" smtClean="0"/>
              <a:t>in </a:t>
            </a:r>
            <a:r>
              <a:rPr sz="3100" dirty="0"/>
              <a:t>the western side of the state </a:t>
            </a:r>
            <a:r>
              <a:rPr sz="3100" dirty="0" smtClean="0"/>
              <a:t>was </a:t>
            </a:r>
            <a:r>
              <a:rPr sz="3100" dirty="0"/>
              <a:t>the importance of Charlotte and </a:t>
            </a:r>
            <a:r>
              <a:rPr sz="3100" dirty="0" smtClean="0"/>
              <a:t>Salisbury</a:t>
            </a:r>
            <a:r>
              <a:rPr lang="en-US" sz="3100" dirty="0" smtClean="0"/>
              <a:t>.</a:t>
            </a:r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sz="3100" dirty="0" smtClean="0"/>
              <a:t>The </a:t>
            </a:r>
            <a:r>
              <a:rPr sz="3100" dirty="0"/>
              <a:t>towns were </a:t>
            </a:r>
            <a:r>
              <a:rPr lang="en-US" sz="3100" dirty="0" smtClean="0"/>
              <a:t>roughly</a:t>
            </a:r>
            <a:r>
              <a:rPr sz="3100" dirty="0" smtClean="0"/>
              <a:t> </a:t>
            </a:r>
            <a:r>
              <a:rPr sz="3100" dirty="0"/>
              <a:t>the same before the Civil War, but </a:t>
            </a:r>
            <a:r>
              <a:rPr sz="3100" dirty="0" smtClean="0"/>
              <a:t>afterwards</a:t>
            </a:r>
            <a:r>
              <a:rPr lang="en-US" sz="3100" dirty="0" smtClean="0"/>
              <a:t>,</a:t>
            </a:r>
            <a:r>
              <a:rPr sz="3100" dirty="0" smtClean="0"/>
              <a:t> </a:t>
            </a:r>
            <a:r>
              <a:rPr sz="3100" dirty="0"/>
              <a:t>Salisbury was less connected to the </a:t>
            </a:r>
            <a:r>
              <a:rPr sz="3100" dirty="0" smtClean="0"/>
              <a:t>railroads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By 1900, Charlotte was the intersection of railroads from 6 directions and had nearly 18,000 </a:t>
            </a:r>
            <a:r>
              <a:rPr sz="3100" dirty="0" smtClean="0"/>
              <a:t>residents</a:t>
            </a:r>
            <a:r>
              <a:rPr lang="en-US" sz="3100" dirty="0" smtClean="0"/>
              <a:t>.</a:t>
            </a:r>
            <a:endParaRPr sz="310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00" dirty="0"/>
              <a:t>In every growing town, the factories were as important as the railroads in the process of </a:t>
            </a:r>
            <a:r>
              <a:rPr sz="3100" dirty="0" smtClean="0"/>
              <a:t>development</a:t>
            </a:r>
            <a:r>
              <a:rPr lang="en-US" sz="3100" dirty="0" smtClean="0"/>
              <a:t>.</a:t>
            </a:r>
            <a:endParaRPr sz="3100" dirty="0"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322182" y="6018529"/>
            <a:ext cx="240831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2326</Words>
  <Application>Microsoft Macintosh PowerPoint</Application>
  <PresentationFormat>On-screen Show (4:3)</PresentationFormat>
  <Paragraphs>210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Section 1: Railroads Lead to Town Growth</vt:lpstr>
      <vt:lpstr>Section 1: Railroads Lead to Town Growth</vt:lpstr>
      <vt:lpstr>Introduction</vt:lpstr>
      <vt:lpstr>Reasons for the Transition</vt:lpstr>
      <vt:lpstr>Concord, an Industrial Town</vt:lpstr>
      <vt:lpstr>New Towns on the Railroads</vt:lpstr>
      <vt:lpstr>The Rise of Charlotte</vt:lpstr>
      <vt:lpstr>Section 2: Tobacco and Textiles Spur the Transition</vt:lpstr>
      <vt:lpstr>Section 2: Tobacco and Textiles Spur the Transition</vt:lpstr>
      <vt:lpstr>Introduction</vt:lpstr>
      <vt:lpstr>Bright Leaf Tobacco</vt:lpstr>
      <vt:lpstr>Buck Duke’s Monopoly</vt:lpstr>
      <vt:lpstr>Cotton Mills along the Railroads</vt:lpstr>
      <vt:lpstr>Steam Power Aids Manufacturing</vt:lpstr>
      <vt:lpstr>Section 3: Transition in the Towns</vt:lpstr>
      <vt:lpstr>Section 3: Transition in the Towns</vt:lpstr>
      <vt:lpstr>Introduction</vt:lpstr>
      <vt:lpstr>New Schools and Colleges</vt:lpstr>
      <vt:lpstr>New Technologies and Ideas</vt:lpstr>
      <vt:lpstr>Section 4: Transitions in the Countryside</vt:lpstr>
      <vt:lpstr>Section 4: Transitions in the Countryside</vt:lpstr>
      <vt:lpstr>Introduction</vt:lpstr>
      <vt:lpstr>More Farms, Same Amount of Land</vt:lpstr>
      <vt:lpstr>Falling Crop Prices</vt:lpstr>
      <vt:lpstr>A Growing Number of Sharecroppers</vt:lpstr>
      <vt:lpstr>Farmers’ Organizations</vt:lpstr>
      <vt:lpstr>Section 5: A Troubled End to the Century</vt:lpstr>
      <vt:lpstr>Section 5: A Troubled End to the Century</vt:lpstr>
      <vt:lpstr>Introduction</vt:lpstr>
      <vt:lpstr>The Fusion Movement</vt:lpstr>
      <vt:lpstr>The 1898 Election</vt:lpstr>
      <vt:lpstr>The Spanish-American War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Mullins</cp:lastModifiedBy>
  <cp:revision>11</cp:revision>
  <dcterms:modified xsi:type="dcterms:W3CDTF">2017-03-24T02:54:52Z</dcterms:modified>
</cp:coreProperties>
</file>