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039461">
            <a:off x="181366" y="6293596"/>
            <a:ext cx="609601" cy="406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9.xml"/><Relationship Id="rId5" Type="http://schemas.openxmlformats.org/officeDocument/2006/relationships/slide" Target="slide15.xml"/><Relationship Id="rId6" Type="http://schemas.openxmlformats.org/officeDocument/2006/relationships/slide" Target="slide21.xml"/><Relationship Id="rId7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955013"/>
            <a:ext cx="9141246" cy="1501141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7: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The Antebellum Era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2017 Clairmont Press</a:t>
            </a:r>
          </a:p>
        </p:txBody>
      </p:sp>
      <p:pic>
        <p:nvPicPr>
          <p:cNvPr id="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7911">
            <a:off x="7018669" y="239607"/>
            <a:ext cx="1638950" cy="159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4199" cy="17685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382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The Rip Van Winkle State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Rip Van Winkle state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subsistence farming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clubbing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recession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internal improvements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canal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common school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Literary Fund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Rip Van Winkle was a character in a fictional story set in New York who fell asleep for 20 years and awoke amazed at the changes around </a:t>
            </a:r>
            <a:r>
              <a:rPr sz="3600" dirty="0" smtClean="0"/>
              <a:t>him</a:t>
            </a:r>
            <a:r>
              <a:rPr lang="en-US" sz="3600" dirty="0"/>
              <a:t>.</a:t>
            </a:r>
            <a:endParaRPr sz="3600" dirty="0"/>
          </a:p>
          <a:p>
            <a:r>
              <a:rPr sz="3600" dirty="0"/>
              <a:t>At a time when the nation was growing and changing, North Carolina seemed to be asleep to improvements, leading to the state being </a:t>
            </a:r>
            <a:r>
              <a:rPr sz="3600" dirty="0" smtClean="0"/>
              <a:t>called the </a:t>
            </a:r>
            <a:r>
              <a:rPr lang="en-US" sz="3600" dirty="0" smtClean="0"/>
              <a:t>'</a:t>
            </a:r>
            <a:r>
              <a:rPr sz="3600" b="1" i="1" dirty="0" smtClean="0"/>
              <a:t>Rip </a:t>
            </a:r>
            <a:r>
              <a:rPr sz="3600" b="1" i="1" dirty="0"/>
              <a:t>Van Winkle </a:t>
            </a:r>
            <a:r>
              <a:rPr sz="3600" b="1" i="1" dirty="0" smtClean="0"/>
              <a:t>state</a:t>
            </a:r>
            <a:r>
              <a:rPr lang="en-US" sz="3600" dirty="0" smtClean="0"/>
              <a:t>'.</a:t>
            </a:r>
            <a:endParaRPr sz="3600"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Subsistence Farming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1142999"/>
            <a:ext cx="8229600" cy="53851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739140" indent="-739140" defTabSz="886968">
              <a:lnSpc>
                <a:spcPct val="90000"/>
              </a:lnSpc>
              <a:defRPr sz="3104">
                <a:solidFill>
                  <a:srgbClr val="080808"/>
                </a:solidFill>
              </a:defRPr>
            </a:pPr>
            <a:r>
              <a:rPr sz="3100" dirty="0"/>
              <a:t>Most families had to practice </a:t>
            </a:r>
            <a:r>
              <a:rPr sz="3100" b="1" i="1" dirty="0"/>
              <a:t>subsistence farming</a:t>
            </a:r>
            <a:r>
              <a:rPr sz="3100" dirty="0"/>
              <a:t>, growing what they needed to feed themselves and their livestock, then selling the surplus, often to </a:t>
            </a:r>
            <a:r>
              <a:rPr sz="3100" dirty="0" smtClean="0"/>
              <a:t>neighbors</a:t>
            </a:r>
            <a:r>
              <a:rPr lang="en-US" sz="3100" dirty="0" smtClean="0"/>
              <a:t>.</a:t>
            </a:r>
            <a:endParaRPr sz="3100" dirty="0"/>
          </a:p>
          <a:p>
            <a:pPr marL="739140" indent="-739140" defTabSz="886968">
              <a:lnSpc>
                <a:spcPct val="90000"/>
              </a:lnSpc>
              <a:defRPr sz="3104">
                <a:solidFill>
                  <a:srgbClr val="080808"/>
                </a:solidFill>
              </a:defRPr>
            </a:pPr>
            <a:r>
              <a:rPr sz="3100" dirty="0" smtClean="0"/>
              <a:t>Bartering</a:t>
            </a:r>
            <a:r>
              <a:rPr lang="en-US" sz="3100" dirty="0" smtClean="0"/>
              <a:t>, or </a:t>
            </a:r>
            <a:r>
              <a:rPr sz="3100" dirty="0" smtClean="0"/>
              <a:t>trading </a:t>
            </a:r>
            <a:r>
              <a:rPr sz="3100" dirty="0"/>
              <a:t>one item for </a:t>
            </a:r>
            <a:r>
              <a:rPr sz="3100" dirty="0" smtClean="0"/>
              <a:t>another</a:t>
            </a:r>
            <a:r>
              <a:rPr lang="en-US" sz="3100" dirty="0" smtClean="0"/>
              <a:t>,</a:t>
            </a:r>
            <a:r>
              <a:rPr sz="3100" dirty="0" smtClean="0"/>
              <a:t> </a:t>
            </a:r>
            <a:r>
              <a:rPr sz="3100" dirty="0"/>
              <a:t>was very important in North Carolina since most residents had little </a:t>
            </a:r>
            <a:r>
              <a:rPr sz="3100" dirty="0" smtClean="0"/>
              <a:t>cash</a:t>
            </a:r>
            <a:r>
              <a:rPr lang="en-US" sz="3100" dirty="0" smtClean="0"/>
              <a:t>.</a:t>
            </a:r>
            <a:endParaRPr sz="3100" dirty="0"/>
          </a:p>
          <a:p>
            <a:pPr marL="739140" indent="-739140" defTabSz="886968">
              <a:lnSpc>
                <a:spcPct val="90000"/>
              </a:lnSpc>
              <a:defRPr sz="3104">
                <a:solidFill>
                  <a:srgbClr val="080808"/>
                </a:solidFill>
              </a:defRPr>
            </a:pPr>
            <a:r>
              <a:rPr sz="3100" dirty="0"/>
              <a:t>Neighborhoods practiced </a:t>
            </a:r>
            <a:r>
              <a:rPr sz="3100" b="1" i="1" dirty="0"/>
              <a:t>clubbing</a:t>
            </a:r>
            <a:r>
              <a:rPr sz="3100" dirty="0"/>
              <a:t>, </a:t>
            </a:r>
            <a:r>
              <a:rPr lang="en-US" sz="3100" dirty="0" smtClean="0"/>
              <a:t>which means </a:t>
            </a:r>
            <a:r>
              <a:rPr sz="3100" dirty="0" smtClean="0"/>
              <a:t>combining </a:t>
            </a:r>
            <a:r>
              <a:rPr sz="3100" dirty="0"/>
              <a:t>their surplus crops into one large load and </a:t>
            </a:r>
            <a:r>
              <a:rPr sz="3100" dirty="0" smtClean="0"/>
              <a:t>trust</a:t>
            </a:r>
            <a:r>
              <a:rPr lang="en-US" sz="3100" dirty="0" smtClean="0"/>
              <a:t>ing</a:t>
            </a:r>
            <a:r>
              <a:rPr sz="3100" dirty="0" smtClean="0"/>
              <a:t> </a:t>
            </a:r>
            <a:r>
              <a:rPr sz="3100" dirty="0" smtClean="0"/>
              <a:t>friends </a:t>
            </a:r>
            <a:r>
              <a:rPr sz="3100" dirty="0"/>
              <a:t>to go to market for </a:t>
            </a:r>
            <a:r>
              <a:rPr sz="3100" dirty="0" smtClean="0"/>
              <a:t>them</a:t>
            </a:r>
            <a:r>
              <a:rPr lang="en-US" sz="3100" dirty="0" smtClean="0"/>
              <a:t>.</a:t>
            </a:r>
            <a:endParaRPr sz="3100"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State Struggles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637519" indent="-637519" defTabSz="768095">
              <a:spcBef>
                <a:spcPts val="600"/>
              </a:spcBef>
              <a:defRPr sz="2688"/>
            </a:pPr>
            <a:r>
              <a:rPr sz="2950" dirty="0"/>
              <a:t>The state did little to help the situation of its residents, believing that problems could be solved without government </a:t>
            </a:r>
            <a:r>
              <a:rPr sz="2950" dirty="0" smtClean="0"/>
              <a:t>interference</a:t>
            </a:r>
            <a:r>
              <a:rPr lang="en-US" sz="2950" dirty="0" smtClean="0"/>
              <a:t>.</a:t>
            </a:r>
            <a:endParaRPr sz="295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950" dirty="0"/>
              <a:t>Most years, the state’s taxes barely covered the salaries of state </a:t>
            </a:r>
            <a:r>
              <a:rPr sz="2950" dirty="0" smtClean="0"/>
              <a:t>officials</a:t>
            </a:r>
            <a:r>
              <a:rPr lang="en-US" sz="2950" dirty="0" smtClean="0"/>
              <a:t>.</a:t>
            </a:r>
            <a:endParaRPr sz="295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950" dirty="0"/>
              <a:t>The state did start building roads in the western mountains, connecting travelers to roads leading to </a:t>
            </a:r>
            <a:r>
              <a:rPr sz="2950" dirty="0" smtClean="0"/>
              <a:t>Charleston </a:t>
            </a:r>
            <a:r>
              <a:rPr sz="2950" dirty="0"/>
              <a:t>and making North Carolina more </a:t>
            </a:r>
            <a:r>
              <a:rPr sz="2950" dirty="0" smtClean="0"/>
              <a:t>prosperous</a:t>
            </a:r>
            <a:r>
              <a:rPr lang="en-US" sz="2950" dirty="0" smtClean="0"/>
              <a:t>.</a:t>
            </a:r>
            <a:endParaRPr sz="295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950" dirty="0"/>
              <a:t>A national </a:t>
            </a:r>
            <a:r>
              <a:rPr sz="2950" b="1" i="1" dirty="0" smtClean="0"/>
              <a:t>recession</a:t>
            </a:r>
            <a:r>
              <a:rPr lang="en-US" sz="2950" dirty="0" smtClean="0"/>
              <a:t>, or </a:t>
            </a:r>
            <a:r>
              <a:rPr sz="2950" dirty="0" smtClean="0"/>
              <a:t>economic slowdown</a:t>
            </a:r>
            <a:r>
              <a:rPr lang="en-US" sz="2950" dirty="0" smtClean="0"/>
              <a:t>,</a:t>
            </a:r>
            <a:r>
              <a:rPr sz="2950" dirty="0" smtClean="0"/>
              <a:t> </a:t>
            </a:r>
            <a:r>
              <a:rPr sz="2950" dirty="0"/>
              <a:t>in 1819 put many farmers in </a:t>
            </a:r>
            <a:r>
              <a:rPr sz="2950" dirty="0" smtClean="0"/>
              <a:t>deb</a:t>
            </a:r>
            <a:r>
              <a:rPr lang="en-US" sz="2950" dirty="0" smtClean="0"/>
              <a:t>t,</a:t>
            </a:r>
            <a:r>
              <a:rPr sz="2950" dirty="0" smtClean="0"/>
              <a:t> </a:t>
            </a:r>
            <a:r>
              <a:rPr sz="2950" dirty="0"/>
              <a:t>and frustrated residents left the state for newer areas across the Mississippi </a:t>
            </a:r>
            <a:r>
              <a:rPr sz="2950" dirty="0" smtClean="0"/>
              <a:t>River</a:t>
            </a:r>
            <a:r>
              <a:rPr lang="en-US" sz="2950" dirty="0" smtClean="0"/>
              <a:t>.</a:t>
            </a:r>
            <a:endParaRPr sz="2950" dirty="0"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Murphey’s Proposals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1266" indent="-531266" defTabSz="640079">
              <a:spcBef>
                <a:spcPts val="500"/>
              </a:spcBef>
              <a:defRPr sz="2240"/>
            </a:pPr>
            <a:r>
              <a:rPr sz="2250" dirty="0"/>
              <a:t>After the War of 1812, Archibald Murphey tried to improve North Carolina by presenting ideas to the legislature for internal improvements and public </a:t>
            </a:r>
            <a:r>
              <a:rPr sz="2250" dirty="0" smtClean="0"/>
              <a:t>education</a:t>
            </a:r>
            <a:r>
              <a:rPr lang="en-US" sz="2250" dirty="0" smtClean="0"/>
              <a:t>.</a:t>
            </a:r>
            <a:endParaRPr sz="225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250" b="1" i="1" dirty="0"/>
              <a:t>Internal improvements </a:t>
            </a:r>
            <a:r>
              <a:rPr sz="2250" dirty="0"/>
              <a:t>referred mostly to transportation, as residents of the backcountry were still isolated by </a:t>
            </a:r>
            <a:r>
              <a:rPr sz="2250" dirty="0" smtClean="0"/>
              <a:t>rivers</a:t>
            </a:r>
            <a:r>
              <a:rPr lang="en-US" sz="2250" dirty="0" smtClean="0"/>
              <a:t>.</a:t>
            </a:r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sz="2250" dirty="0" smtClean="0"/>
              <a:t>Murphey </a:t>
            </a:r>
            <a:r>
              <a:rPr sz="2250" dirty="0"/>
              <a:t>wanted to deepen channels and create </a:t>
            </a:r>
            <a:r>
              <a:rPr sz="2250" b="1" i="1" dirty="0"/>
              <a:t>canals</a:t>
            </a:r>
            <a:r>
              <a:rPr sz="2250" dirty="0"/>
              <a:t>, </a:t>
            </a:r>
            <a:r>
              <a:rPr lang="en-US" sz="2250" dirty="0" smtClean="0"/>
              <a:t>or </a:t>
            </a:r>
            <a:r>
              <a:rPr sz="2250" dirty="0" smtClean="0"/>
              <a:t>man</a:t>
            </a:r>
            <a:r>
              <a:rPr sz="2250" dirty="0"/>
              <a:t>-made water channels that allowed horses or mules to pull flatboats with less effort than on </a:t>
            </a:r>
            <a:r>
              <a:rPr sz="2250" dirty="0" smtClean="0"/>
              <a:t>roads</a:t>
            </a:r>
            <a:r>
              <a:rPr lang="en-US" sz="2250" dirty="0" smtClean="0"/>
              <a:t>.</a:t>
            </a:r>
            <a:endParaRPr lang="en-US" sz="2250" dirty="0"/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sz="2250" dirty="0" smtClean="0"/>
              <a:t>Despite </a:t>
            </a:r>
            <a:r>
              <a:rPr sz="2250" dirty="0"/>
              <a:t>Murphey’s efforts, North Carolina had fewer canals than almost any other </a:t>
            </a:r>
            <a:r>
              <a:rPr sz="2250" dirty="0" smtClean="0"/>
              <a:t>state</a:t>
            </a:r>
            <a:r>
              <a:rPr lang="en-US" sz="2250" dirty="0" smtClean="0"/>
              <a:t>.</a:t>
            </a:r>
            <a:endParaRPr sz="225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lang="en-US" sz="2250" dirty="0" smtClean="0"/>
              <a:t>He</a:t>
            </a:r>
            <a:r>
              <a:rPr sz="2250" dirty="0" smtClean="0"/>
              <a:t> </a:t>
            </a:r>
            <a:r>
              <a:rPr sz="2250" dirty="0"/>
              <a:t>also urged the state to fund at least one </a:t>
            </a:r>
            <a:r>
              <a:rPr sz="2250" b="1" i="1" dirty="0"/>
              <a:t>common school</a:t>
            </a:r>
            <a:r>
              <a:rPr sz="2250" dirty="0"/>
              <a:t> in each county, where every white family could send their children to be </a:t>
            </a:r>
            <a:r>
              <a:rPr sz="2250" dirty="0" smtClean="0"/>
              <a:t>educated</a:t>
            </a:r>
            <a:r>
              <a:rPr lang="en-US" sz="2250" dirty="0" smtClean="0"/>
              <a:t>.</a:t>
            </a:r>
            <a:endParaRPr sz="225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250" dirty="0"/>
              <a:t>The state was slow to fund the proposals due to lack of money, but a </a:t>
            </a:r>
            <a:r>
              <a:rPr sz="2250" b="1" i="1" dirty="0"/>
              <a:t>Literary Fund </a:t>
            </a:r>
            <a:r>
              <a:rPr sz="2250" dirty="0"/>
              <a:t>was set up in 1825 to help build </a:t>
            </a:r>
            <a:r>
              <a:rPr sz="2250" dirty="0" smtClean="0"/>
              <a:t>schools</a:t>
            </a:r>
            <a:r>
              <a:rPr lang="en-US" sz="2250" dirty="0" smtClean="0"/>
              <a:t>.</a:t>
            </a:r>
            <a:endParaRPr sz="2250" dirty="0"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6755862" y="6056629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22959">
              <a:defRPr sz="3959">
                <a:effectLst>
                  <a:outerShdw blurRad="34289" dist="3428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North Carolina Awakens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>
                <a:solidFill>
                  <a:srgbClr val="080808"/>
                </a:solidFill>
              </a:defRPr>
            </a:lvl2pPr>
          </a:lstStyle>
          <a:p>
            <a:r>
              <a:t>Essential Question:</a:t>
            </a:r>
          </a:p>
          <a:p>
            <a:pPr lvl="1"/>
            <a:r>
              <a:t>How was a more balanced representation between the eastern and western parts of the state gained and how did this change the government of North Carolina?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22959">
              <a:defRPr sz="3959">
                <a:effectLst>
                  <a:outerShdw blurRad="34289" dist="3428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North Carolina Awakens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suffrage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Democratic Party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Whig Party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3772" indent="-743772" defTabSz="896111">
              <a:defRPr sz="3136"/>
            </a:pPr>
            <a:r>
              <a:rPr sz="3600" dirty="0"/>
              <a:t>In </a:t>
            </a:r>
            <a:r>
              <a:rPr sz="3600" dirty="0" smtClean="0"/>
              <a:t>183</a:t>
            </a:r>
            <a:r>
              <a:rPr lang="en-US" sz="3600" dirty="0" smtClean="0"/>
              <a:t>1</a:t>
            </a:r>
            <a:r>
              <a:rPr sz="3600" dirty="0" smtClean="0"/>
              <a:t>, </a:t>
            </a:r>
            <a:r>
              <a:rPr sz="3600" dirty="0"/>
              <a:t>the </a:t>
            </a:r>
            <a:r>
              <a:rPr lang="en-US" sz="3600" dirty="0"/>
              <a:t>c</a:t>
            </a:r>
            <a:r>
              <a:rPr sz="3600" dirty="0" smtClean="0"/>
              <a:t>apit</a:t>
            </a:r>
            <a:r>
              <a:rPr lang="en-US" sz="3600" dirty="0" smtClean="0"/>
              <a:t>o</a:t>
            </a:r>
            <a:r>
              <a:rPr sz="3600" dirty="0" smtClean="0"/>
              <a:t>l</a:t>
            </a:r>
            <a:r>
              <a:rPr lang="en-US" sz="3600" dirty="0" smtClean="0"/>
              <a:t> </a:t>
            </a:r>
            <a:r>
              <a:rPr lang="en-US" sz="3600" dirty="0" smtClean="0"/>
              <a:t>building</a:t>
            </a:r>
            <a:r>
              <a:rPr sz="3600" dirty="0" smtClean="0"/>
              <a:t> </a:t>
            </a:r>
            <a:r>
              <a:rPr sz="3600" dirty="0"/>
              <a:t>in Raleigh burned down, destroying nearly all of </a:t>
            </a:r>
            <a:r>
              <a:rPr lang="en-US" sz="3600" dirty="0" smtClean="0"/>
              <a:t>its</a:t>
            </a:r>
            <a:r>
              <a:rPr sz="3600" dirty="0" smtClean="0"/>
              <a:t> contents</a:t>
            </a:r>
            <a:r>
              <a:rPr lang="en-US" sz="3600" dirty="0" smtClean="0"/>
              <a:t>.</a:t>
            </a:r>
            <a:endParaRPr sz="3600" dirty="0"/>
          </a:p>
          <a:p>
            <a:pPr marL="743772" indent="-743772" defTabSz="896111">
              <a:defRPr sz="3136"/>
            </a:pPr>
            <a:r>
              <a:rPr sz="3600" dirty="0"/>
              <a:t>Fayetteville was considered again to be the </a:t>
            </a:r>
            <a:r>
              <a:rPr sz="3600" dirty="0" smtClean="0"/>
              <a:t>capit</a:t>
            </a:r>
            <a:r>
              <a:rPr lang="en-US" sz="3600" dirty="0" smtClean="0"/>
              <a:t>o</a:t>
            </a:r>
            <a:r>
              <a:rPr sz="3600" dirty="0" smtClean="0"/>
              <a:t>l,</a:t>
            </a:r>
            <a:r>
              <a:rPr lang="en-US" sz="3600" dirty="0" smtClean="0"/>
              <a:t> but</a:t>
            </a:r>
            <a:r>
              <a:rPr sz="3600" dirty="0" smtClean="0"/>
              <a:t> </a:t>
            </a:r>
            <a:r>
              <a:rPr sz="3600" dirty="0"/>
              <a:t>then most of Fayetteville burned down as </a:t>
            </a:r>
            <a:r>
              <a:rPr sz="3600" dirty="0" smtClean="0"/>
              <a:t>well</a:t>
            </a:r>
            <a:r>
              <a:rPr lang="en-US" sz="3600" dirty="0" smtClean="0"/>
              <a:t>.</a:t>
            </a:r>
            <a:endParaRPr sz="3600" dirty="0"/>
          </a:p>
          <a:p>
            <a:pPr marL="743772" indent="-743772" defTabSz="896111">
              <a:defRPr sz="3136"/>
            </a:pPr>
            <a:r>
              <a:rPr sz="3600" dirty="0"/>
              <a:t>The state laid a cornerstone for a new </a:t>
            </a:r>
            <a:r>
              <a:rPr lang="en-US" sz="3600" dirty="0" smtClean="0"/>
              <a:t>c</a:t>
            </a:r>
            <a:r>
              <a:rPr sz="3600" dirty="0" smtClean="0"/>
              <a:t>apitol </a:t>
            </a:r>
            <a:r>
              <a:rPr sz="3600" dirty="0"/>
              <a:t>in Raleigh in </a:t>
            </a:r>
            <a:r>
              <a:rPr sz="3600" dirty="0" smtClean="0"/>
              <a:t>1833</a:t>
            </a:r>
            <a:r>
              <a:rPr lang="en-US" sz="3600" dirty="0" smtClean="0"/>
              <a:t>.</a:t>
            </a:r>
          </a:p>
          <a:p>
            <a:pPr marL="1204021" lvl="2" indent="-743772" defTabSz="896111">
              <a:defRPr sz="3136"/>
            </a:pPr>
            <a:r>
              <a:rPr sz="3600" dirty="0" smtClean="0"/>
              <a:t>The </a:t>
            </a:r>
            <a:r>
              <a:rPr sz="3600" dirty="0"/>
              <a:t>granite building with its copper dome is still the North Carolina State </a:t>
            </a:r>
            <a:r>
              <a:rPr lang="en-US" sz="3600" dirty="0"/>
              <a:t>C</a:t>
            </a:r>
            <a:r>
              <a:rPr sz="3600" dirty="0" smtClean="0"/>
              <a:t>apitol today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-1940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East </a:t>
            </a:r>
            <a:r>
              <a:rPr lang="en-US" dirty="0" smtClean="0"/>
              <a:t>V</a:t>
            </a:r>
            <a:r>
              <a:rPr dirty="0" smtClean="0"/>
              <a:t>ersus </a:t>
            </a:r>
            <a:r>
              <a:rPr dirty="0"/>
              <a:t>West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304800" y="1123596"/>
            <a:ext cx="8763000" cy="53534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617219" indent="-617219" defTabSz="740663">
              <a:lnSpc>
                <a:spcPct val="100000"/>
              </a:lnSpc>
              <a:spcBef>
                <a:spcPts val="0"/>
              </a:spcBef>
              <a:defRPr sz="3159"/>
            </a:pPr>
            <a:r>
              <a:rPr sz="3050" dirty="0"/>
              <a:t>Citizens were leaving because </a:t>
            </a:r>
            <a:r>
              <a:rPr sz="3050" dirty="0" smtClean="0"/>
              <a:t>of</a:t>
            </a:r>
            <a:r>
              <a:rPr lang="en-US" sz="3050" dirty="0" smtClean="0"/>
              <a:t> a</a:t>
            </a:r>
            <a:r>
              <a:rPr sz="3050" dirty="0" smtClean="0"/>
              <a:t> </a:t>
            </a:r>
            <a:r>
              <a:rPr sz="3050" dirty="0"/>
              <a:t>lack of opportunity </a:t>
            </a:r>
            <a:r>
              <a:rPr lang="en-US" sz="3050" dirty="0" smtClean="0"/>
              <a:t>within the state </a:t>
            </a:r>
            <a:r>
              <a:rPr sz="3050" dirty="0" smtClean="0"/>
              <a:t>and </a:t>
            </a:r>
            <a:r>
              <a:rPr sz="3050" dirty="0"/>
              <a:t>disgust with the state’s </a:t>
            </a:r>
            <a:r>
              <a:rPr sz="3050" dirty="0" smtClean="0"/>
              <a:t>leadership</a:t>
            </a:r>
            <a:r>
              <a:rPr lang="en-US" sz="3050" dirty="0" smtClean="0"/>
              <a:t>.</a:t>
            </a:r>
            <a:endParaRPr sz="3050" dirty="0"/>
          </a:p>
          <a:p>
            <a:pPr marL="617219" indent="-617219" defTabSz="740663">
              <a:lnSpc>
                <a:spcPct val="100000"/>
              </a:lnSpc>
              <a:spcBef>
                <a:spcPts val="0"/>
              </a:spcBef>
              <a:defRPr sz="3159"/>
            </a:pPr>
            <a:r>
              <a:rPr sz="3050" dirty="0"/>
              <a:t>The east continued to hold power even after 1830 census showed that the east had fewer people than the west, </a:t>
            </a:r>
            <a:r>
              <a:rPr sz="3050" dirty="0" smtClean="0"/>
              <a:t>but</a:t>
            </a:r>
            <a:r>
              <a:rPr lang="en-US" sz="3050" dirty="0" smtClean="0"/>
              <a:t> the east had</a:t>
            </a:r>
            <a:r>
              <a:rPr sz="3050" dirty="0" smtClean="0"/>
              <a:t> </a:t>
            </a:r>
            <a:r>
              <a:rPr sz="3050" dirty="0"/>
              <a:t>more representatives in the </a:t>
            </a:r>
            <a:r>
              <a:rPr sz="3050" dirty="0" smtClean="0"/>
              <a:t>legislature</a:t>
            </a:r>
            <a:r>
              <a:rPr lang="en-US" sz="3050" dirty="0" smtClean="0"/>
              <a:t>.</a:t>
            </a:r>
          </a:p>
          <a:p>
            <a:pPr marL="1077468" lvl="2" indent="-617219" defTabSz="740663">
              <a:lnSpc>
                <a:spcPct val="100000"/>
              </a:lnSpc>
              <a:spcBef>
                <a:spcPts val="0"/>
              </a:spcBef>
              <a:defRPr sz="3159"/>
            </a:pPr>
            <a:r>
              <a:rPr sz="3050" dirty="0" smtClean="0"/>
              <a:t>Sectionalism </a:t>
            </a:r>
            <a:r>
              <a:rPr sz="3050" dirty="0"/>
              <a:t>still mattered more than the state to many leaders in North </a:t>
            </a:r>
            <a:r>
              <a:rPr sz="3050" dirty="0" smtClean="0"/>
              <a:t>Carolina</a:t>
            </a:r>
            <a:r>
              <a:rPr lang="en-US" sz="3050" dirty="0" smtClean="0"/>
              <a:t>.</a:t>
            </a:r>
            <a:endParaRPr sz="3050" dirty="0"/>
          </a:p>
          <a:p>
            <a:pPr marL="617219" indent="-617219" defTabSz="740663">
              <a:lnSpc>
                <a:spcPct val="100000"/>
              </a:lnSpc>
              <a:spcBef>
                <a:spcPts val="0"/>
              </a:spcBef>
              <a:defRPr sz="3159"/>
            </a:pPr>
            <a:r>
              <a:rPr sz="3050" dirty="0"/>
              <a:t>The west rebelled after attempts to get the legislature to call for </a:t>
            </a:r>
            <a:r>
              <a:rPr lang="en-US" sz="3050" dirty="0" smtClean="0"/>
              <a:t>a </a:t>
            </a:r>
            <a:r>
              <a:rPr sz="3050" dirty="0" smtClean="0"/>
              <a:t>constitutional change</a:t>
            </a:r>
            <a:r>
              <a:rPr lang="en-US" sz="3050" dirty="0" smtClean="0"/>
              <a:t>.</a:t>
            </a:r>
            <a:endParaRPr sz="3050" dirty="0"/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The Constitutional Convention of 1835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5729" indent="-485729" defTabSz="585215">
              <a:spcBef>
                <a:spcPts val="400"/>
              </a:spcBef>
              <a:defRPr sz="2048"/>
            </a:pPr>
            <a:r>
              <a:rPr sz="2060" dirty="0"/>
              <a:t>In 1835, almost every voter in the west voted for a constitutional convention, and almost every voter in the east voted </a:t>
            </a:r>
            <a:r>
              <a:rPr sz="2060" dirty="0" smtClean="0"/>
              <a:t>against</a:t>
            </a:r>
            <a:r>
              <a:rPr lang="en-US" sz="2060" dirty="0" smtClean="0"/>
              <a:t> it.</a:t>
            </a:r>
          </a:p>
          <a:p>
            <a:pPr marL="945978" lvl="2" indent="-485729" defTabSz="585215">
              <a:spcBef>
                <a:spcPts val="400"/>
              </a:spcBef>
              <a:defRPr sz="2048"/>
            </a:pPr>
            <a:r>
              <a:rPr lang="en-US" sz="2060" dirty="0"/>
              <a:t>T</a:t>
            </a:r>
            <a:r>
              <a:rPr sz="2060" dirty="0" smtClean="0"/>
              <a:t>he </a:t>
            </a:r>
            <a:r>
              <a:rPr sz="2060" dirty="0"/>
              <a:t>west had more </a:t>
            </a:r>
            <a:r>
              <a:rPr sz="2060" dirty="0" smtClean="0"/>
              <a:t>people</a:t>
            </a:r>
            <a:r>
              <a:rPr lang="en-US" sz="2060" dirty="0" smtClean="0"/>
              <a:t>, however</a:t>
            </a:r>
            <a:r>
              <a:rPr sz="2060" dirty="0" smtClean="0"/>
              <a:t>, </a:t>
            </a:r>
            <a:r>
              <a:rPr lang="en-US" sz="2060" dirty="0" smtClean="0"/>
              <a:t>so</a:t>
            </a:r>
            <a:r>
              <a:rPr sz="2060" dirty="0" smtClean="0"/>
              <a:t> </a:t>
            </a:r>
            <a:r>
              <a:rPr sz="2060" dirty="0"/>
              <a:t>the convention was </a:t>
            </a:r>
            <a:r>
              <a:rPr sz="2060" dirty="0" smtClean="0"/>
              <a:t>held</a:t>
            </a:r>
            <a:r>
              <a:rPr lang="en-US" sz="2060" dirty="0" smtClean="0"/>
              <a:t>.</a:t>
            </a:r>
            <a:endParaRPr sz="206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060" dirty="0"/>
              <a:t>Their greatest need was to make representation fair across the </a:t>
            </a:r>
            <a:r>
              <a:rPr sz="2060" dirty="0" smtClean="0"/>
              <a:t>state</a:t>
            </a:r>
            <a:r>
              <a:rPr lang="en-US" sz="2060" dirty="0" smtClean="0"/>
              <a:t>.</a:t>
            </a:r>
            <a:endParaRPr lang="en-US" sz="2060" dirty="0"/>
          </a:p>
          <a:p>
            <a:pPr marL="945978" lvl="2" indent="-485729" defTabSz="585215">
              <a:spcBef>
                <a:spcPts val="400"/>
              </a:spcBef>
              <a:defRPr sz="2048"/>
            </a:pPr>
            <a:r>
              <a:rPr sz="2060" dirty="0" smtClean="0"/>
              <a:t>Each </a:t>
            </a:r>
            <a:r>
              <a:rPr sz="2060" dirty="0"/>
              <a:t>county would still have at least one representative in the House, but more populous counties would have </a:t>
            </a:r>
            <a:r>
              <a:rPr sz="2060" dirty="0" smtClean="0"/>
              <a:t>multiple</a:t>
            </a:r>
            <a:r>
              <a:rPr lang="en-US" sz="2060" dirty="0" smtClean="0"/>
              <a:t>.</a:t>
            </a:r>
            <a:endParaRPr lang="en-US" sz="2060" dirty="0"/>
          </a:p>
          <a:p>
            <a:pPr marL="945978" lvl="2" indent="-485729" defTabSz="585215">
              <a:spcBef>
                <a:spcPts val="400"/>
              </a:spcBef>
              <a:defRPr sz="2048"/>
            </a:pPr>
            <a:r>
              <a:rPr sz="2060" dirty="0" smtClean="0"/>
              <a:t>The </a:t>
            </a:r>
            <a:r>
              <a:rPr sz="2060" dirty="0"/>
              <a:t>state Senate would be apportioned by </a:t>
            </a:r>
            <a:r>
              <a:rPr sz="2060" dirty="0" smtClean="0"/>
              <a:t>wealth</a:t>
            </a:r>
            <a:r>
              <a:rPr lang="en-US" sz="2060" dirty="0" smtClean="0"/>
              <a:t>;</a:t>
            </a:r>
            <a:r>
              <a:rPr sz="2060" dirty="0" smtClean="0"/>
              <a:t> </a:t>
            </a:r>
            <a:r>
              <a:rPr sz="2060" dirty="0"/>
              <a:t>the wealthier a county was, the more Senators it </a:t>
            </a:r>
            <a:r>
              <a:rPr sz="2060" dirty="0" smtClean="0"/>
              <a:t>got</a:t>
            </a:r>
            <a:r>
              <a:rPr lang="en-US" sz="2060" dirty="0" smtClean="0"/>
              <a:t>.</a:t>
            </a:r>
            <a:endParaRPr sz="206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060" dirty="0"/>
              <a:t>This created a balance of power between the two sections of the state for the first </a:t>
            </a:r>
            <a:r>
              <a:rPr sz="2060" dirty="0" smtClean="0"/>
              <a:t>time</a:t>
            </a:r>
            <a:r>
              <a:rPr lang="en-US" sz="2060" dirty="0" smtClean="0"/>
              <a:t>.</a:t>
            </a:r>
            <a:endParaRPr sz="206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060" dirty="0"/>
              <a:t>The governor was now elected by the people rather than the legislature for a 2-year </a:t>
            </a:r>
            <a:r>
              <a:rPr sz="2060" dirty="0" smtClean="0"/>
              <a:t>term</a:t>
            </a:r>
            <a:r>
              <a:rPr lang="en-US" sz="2060" dirty="0" smtClean="0"/>
              <a:t>.</a:t>
            </a:r>
            <a:endParaRPr sz="206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lang="en-US" sz="2060" dirty="0" smtClean="0"/>
              <a:t>Also</a:t>
            </a:r>
            <a:r>
              <a:rPr sz="2060" dirty="0" smtClean="0"/>
              <a:t>, </a:t>
            </a:r>
            <a:r>
              <a:rPr sz="2060" dirty="0"/>
              <a:t>black men and Native Americans were no longer granted </a:t>
            </a:r>
            <a:r>
              <a:rPr sz="2060" b="1" i="1" dirty="0"/>
              <a:t>suffrage</a:t>
            </a:r>
            <a:r>
              <a:rPr sz="2060" dirty="0" smtClean="0"/>
              <a:t>,</a:t>
            </a:r>
            <a:r>
              <a:rPr lang="en-US" sz="2060" dirty="0" smtClean="0"/>
              <a:t> or</a:t>
            </a:r>
            <a:r>
              <a:rPr sz="2060" dirty="0" smtClean="0"/>
              <a:t> </a:t>
            </a:r>
            <a:r>
              <a:rPr sz="2060" dirty="0"/>
              <a:t>the right to </a:t>
            </a:r>
            <a:r>
              <a:rPr sz="2060" dirty="0" smtClean="0"/>
              <a:t>vote</a:t>
            </a:r>
            <a:r>
              <a:rPr lang="en-US" sz="2060" dirty="0" smtClean="0"/>
              <a:t>.</a:t>
            </a:r>
            <a:endParaRPr sz="206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060" dirty="0"/>
              <a:t>With the election of 1836, North Carolina was governed in a new </a:t>
            </a:r>
            <a:r>
              <a:rPr sz="2060" dirty="0" smtClean="0"/>
              <a:t>way</a:t>
            </a:r>
            <a:r>
              <a:rPr lang="en-US" sz="2060" dirty="0" smtClean="0"/>
              <a:t>.</a:t>
            </a:r>
            <a:endParaRPr sz="2060" dirty="0"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09600" y="4205416"/>
            <a:ext cx="6934200" cy="1651001"/>
          </a:xfrm>
          <a:prstGeom prst="rect">
            <a:avLst/>
          </a:prstGeom>
          <a:solidFill>
            <a:srgbClr val="10253F">
              <a:alpha val="81961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647700" y="4254946"/>
            <a:ext cx="6858000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1: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The State That Moved Like a Turtle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2:</a:t>
            </a:r>
            <a:r>
              <a:rPr>
                <a:solidFill>
                  <a:srgbClr val="DCE6F2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 action="ppaction://hlinksldjump"/>
              </a:rPr>
              <a:t>The Rip Van Winkle State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3:</a:t>
            </a:r>
            <a:r>
              <a:rPr>
                <a:solidFill>
                  <a:srgbClr val="F8D506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5" action="ppaction://hlinksldjump"/>
              </a:rPr>
              <a:t>North Carolina Awakens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4: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 action="ppaction://hlinksldjump"/>
              </a:rPr>
              <a:t>Whigs Support Development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5: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7" action="ppaction://hlinksldjump"/>
              </a:rPr>
              <a:t>Racial Issues in the Time of Reform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Reform and the Nation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sz="2740" dirty="0"/>
              <a:t>North Carolina’s reforms were part of a broader national movement to change how the government </a:t>
            </a:r>
            <a:r>
              <a:rPr sz="2740" dirty="0" smtClean="0"/>
              <a:t>worked</a:t>
            </a:r>
            <a:r>
              <a:rPr lang="en-US" sz="2740" dirty="0" smtClean="0"/>
              <a:t>.</a:t>
            </a:r>
            <a:endParaRPr sz="274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740" dirty="0"/>
              <a:t>Andrew Jackson built up the </a:t>
            </a:r>
            <a:r>
              <a:rPr sz="2740" b="1" i="1" dirty="0"/>
              <a:t>Democratic Party </a:t>
            </a:r>
            <a:r>
              <a:rPr sz="2740" dirty="0"/>
              <a:t>during his terms as president from 1829-</a:t>
            </a:r>
            <a:r>
              <a:rPr sz="2740" dirty="0" smtClean="0"/>
              <a:t>1837</a:t>
            </a:r>
            <a:r>
              <a:rPr lang="en-US" sz="2740" dirty="0" smtClean="0"/>
              <a:t>.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sz="2740" dirty="0" smtClean="0"/>
              <a:t>Those </a:t>
            </a:r>
            <a:r>
              <a:rPr sz="2740" dirty="0"/>
              <a:t>who disliked him and his assertiveness formed the </a:t>
            </a:r>
            <a:r>
              <a:rPr sz="2740" b="1" i="1" dirty="0"/>
              <a:t>Whig Party </a:t>
            </a:r>
            <a:r>
              <a:rPr sz="2740" dirty="0"/>
              <a:t>to oppose </a:t>
            </a:r>
            <a:r>
              <a:rPr sz="2740" dirty="0" smtClean="0"/>
              <a:t>him</a:t>
            </a:r>
            <a:r>
              <a:rPr lang="en-US" sz="2740" dirty="0" smtClean="0"/>
              <a:t>.</a:t>
            </a:r>
            <a:endParaRPr sz="274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740" dirty="0"/>
              <a:t>Andrew Jackson made it easier to buy federal </a:t>
            </a:r>
            <a:r>
              <a:rPr sz="2740" dirty="0" smtClean="0"/>
              <a:t>land</a:t>
            </a:r>
            <a:r>
              <a:rPr lang="en-US" sz="2740" dirty="0" smtClean="0"/>
              <a:t>, </a:t>
            </a:r>
            <a:r>
              <a:rPr sz="2740" dirty="0" smtClean="0"/>
              <a:t>worked </a:t>
            </a:r>
            <a:r>
              <a:rPr sz="2740" dirty="0"/>
              <a:t>to lower federal tax </a:t>
            </a:r>
            <a:r>
              <a:rPr sz="2740" dirty="0" smtClean="0"/>
              <a:t>rates</a:t>
            </a:r>
            <a:r>
              <a:rPr lang="en-US" sz="2740" dirty="0" smtClean="0"/>
              <a:t>,</a:t>
            </a:r>
            <a:r>
              <a:rPr sz="2740" dirty="0" smtClean="0"/>
              <a:t> </a:t>
            </a:r>
            <a:r>
              <a:rPr sz="2740" dirty="0"/>
              <a:t>and established banks with federal money in the western </a:t>
            </a:r>
            <a:r>
              <a:rPr sz="2740" dirty="0" smtClean="0"/>
              <a:t>states</a:t>
            </a:r>
            <a:r>
              <a:rPr lang="en-US" sz="2740" dirty="0" smtClean="0"/>
              <a:t>.</a:t>
            </a:r>
            <a:endParaRPr sz="274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740" dirty="0"/>
              <a:t>Jackson believed that the states, not the nation, should decide where there should be banks, so he vetoed the Bank of the United </a:t>
            </a:r>
            <a:r>
              <a:rPr sz="2740" dirty="0" smtClean="0"/>
              <a:t>States</a:t>
            </a:r>
            <a:r>
              <a:rPr lang="en-US" sz="2740" dirty="0" smtClean="0"/>
              <a:t>.</a:t>
            </a:r>
            <a:endParaRPr sz="2740" dirty="0"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6755862" y="6056629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Whigs Support Development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 smtClean="0"/>
          </a:p>
          <a:p>
            <a:pPr lvl="2"/>
            <a:r>
              <a:rPr dirty="0" smtClean="0"/>
              <a:t>What </a:t>
            </a:r>
            <a:r>
              <a:rPr dirty="0"/>
              <a:t>improvements were brought to North Carolina under Whig leadership and how did those improvements change the state?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4: Whigs Support Development 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/>
          </a:p>
          <a:p>
            <a:pPr lvl="2"/>
            <a:r>
              <a:rPr lang="en-US" dirty="0"/>
              <a:t>c</a:t>
            </a:r>
            <a:r>
              <a:rPr dirty="0" smtClean="0"/>
              <a:t>urriculum</a:t>
            </a:r>
            <a:endParaRPr lang="en-US" dirty="0" smtClean="0"/>
          </a:p>
          <a:p>
            <a:pPr lvl="2"/>
            <a:r>
              <a:rPr lang="en-US" dirty="0"/>
              <a:t>l</a:t>
            </a:r>
            <a:r>
              <a:rPr dirty="0" smtClean="0"/>
              <a:t>iterate</a:t>
            </a:r>
            <a:endParaRPr lang="en-US" dirty="0" smtClean="0"/>
          </a:p>
          <a:p>
            <a:pPr lvl="2"/>
            <a:r>
              <a:rPr dirty="0" smtClean="0"/>
              <a:t>plank </a:t>
            </a:r>
            <a:r>
              <a:rPr dirty="0"/>
              <a:t>road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450" dirty="0" smtClean="0"/>
              <a:t>The </a:t>
            </a:r>
            <a:r>
              <a:rPr sz="3450" dirty="0" smtClean="0"/>
              <a:t>Whigs </a:t>
            </a:r>
            <a:r>
              <a:rPr sz="3450" dirty="0"/>
              <a:t>wanted to use government money to build up the </a:t>
            </a:r>
            <a:r>
              <a:rPr sz="3450" dirty="0" smtClean="0"/>
              <a:t>state</a:t>
            </a:r>
            <a:r>
              <a:rPr lang="en-US" sz="3450" dirty="0" smtClean="0"/>
              <a:t>.</a:t>
            </a:r>
          </a:p>
          <a:p>
            <a:pPr lvl="2"/>
            <a:r>
              <a:rPr lang="en-US" sz="3450" dirty="0" smtClean="0"/>
              <a:t>They</a:t>
            </a:r>
            <a:r>
              <a:rPr sz="3450" dirty="0" smtClean="0"/>
              <a:t> </a:t>
            </a:r>
            <a:r>
              <a:rPr sz="3450" dirty="0"/>
              <a:t>soon formed a party out of Murphey’s supporters and controlled the state in the 1830s and </a:t>
            </a:r>
            <a:r>
              <a:rPr sz="3450" dirty="0" smtClean="0"/>
              <a:t>1840s</a:t>
            </a:r>
            <a:r>
              <a:rPr lang="en-US" sz="3450" dirty="0" smtClean="0"/>
              <a:t>.</a:t>
            </a:r>
            <a:endParaRPr sz="3450" dirty="0"/>
          </a:p>
          <a:p>
            <a:r>
              <a:rPr sz="3450" dirty="0"/>
              <a:t>The first Whig leader was John Motley Morehead, who pushed both parts of Murphey’s plan: public education and internal </a:t>
            </a:r>
            <a:r>
              <a:rPr sz="3450" dirty="0" smtClean="0"/>
              <a:t>improvements</a:t>
            </a:r>
            <a:r>
              <a:rPr lang="en-US" sz="3450" dirty="0" smtClean="0"/>
              <a:t>.</a:t>
            </a:r>
            <a:endParaRPr sz="3450" dirty="0"/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Improvements in Education and Literacy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23676" indent="-523676" defTabSz="630936">
              <a:spcBef>
                <a:spcPts val="500"/>
              </a:spcBef>
              <a:defRPr sz="2208"/>
            </a:pPr>
            <a:r>
              <a:rPr sz="2500" dirty="0"/>
              <a:t>In 1839, the Whigs created the state’s first public school </a:t>
            </a:r>
            <a:r>
              <a:rPr sz="2500" dirty="0" smtClean="0"/>
              <a:t>system</a:t>
            </a:r>
            <a:r>
              <a:rPr lang="en-US" sz="2500" dirty="0" smtClean="0"/>
              <a:t>,</a:t>
            </a:r>
            <a:r>
              <a:rPr sz="2500" dirty="0" smtClean="0"/>
              <a:t> </a:t>
            </a:r>
            <a:r>
              <a:rPr sz="2500" dirty="0"/>
              <a:t>and the first school opened in Rockingham County in </a:t>
            </a:r>
            <a:r>
              <a:rPr sz="2500" dirty="0" smtClean="0"/>
              <a:t>1840</a:t>
            </a:r>
            <a:r>
              <a:rPr lang="en-US" sz="2500" dirty="0" smtClean="0"/>
              <a:t>.</a:t>
            </a:r>
            <a:endParaRPr sz="250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500" dirty="0"/>
              <a:t>By the 1850s, every county had common </a:t>
            </a:r>
            <a:r>
              <a:rPr sz="2500" dirty="0" smtClean="0"/>
              <a:t>schools </a:t>
            </a:r>
            <a:r>
              <a:rPr sz="2500" dirty="0"/>
              <a:t>and the state had developed a school </a:t>
            </a:r>
            <a:r>
              <a:rPr sz="2500" dirty="0" smtClean="0"/>
              <a:t>system</a:t>
            </a:r>
            <a:r>
              <a:rPr lang="en-US" sz="2500" dirty="0" smtClean="0"/>
              <a:t>.</a:t>
            </a:r>
            <a:endParaRPr sz="250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500" dirty="0"/>
              <a:t>In 1852, Calvin H. Wiley became the first superintendent of public instruction and </a:t>
            </a:r>
            <a:r>
              <a:rPr sz="2500" dirty="0" smtClean="0"/>
              <a:t>introduce</a:t>
            </a:r>
            <a:r>
              <a:rPr lang="en-US" sz="2500" dirty="0" smtClean="0"/>
              <a:t>d</a:t>
            </a:r>
            <a:r>
              <a:rPr sz="2500" dirty="0" smtClean="0"/>
              <a:t> </a:t>
            </a:r>
            <a:r>
              <a:rPr sz="2500" dirty="0"/>
              <a:t>standards </a:t>
            </a:r>
            <a:r>
              <a:rPr sz="2500" dirty="0" smtClean="0"/>
              <a:t>for</a:t>
            </a:r>
            <a:r>
              <a:rPr lang="en-US" sz="2500" dirty="0" smtClean="0"/>
              <a:t> the</a:t>
            </a:r>
            <a:r>
              <a:rPr sz="2500" dirty="0" smtClean="0"/>
              <a:t> teachers</a:t>
            </a:r>
            <a:r>
              <a:rPr lang="en-US" sz="2500" dirty="0" smtClean="0"/>
              <a:t>, even</a:t>
            </a:r>
            <a:r>
              <a:rPr sz="2500" dirty="0" smtClean="0"/>
              <a:t> publish</a:t>
            </a:r>
            <a:r>
              <a:rPr lang="en-US" sz="2500" dirty="0" smtClean="0"/>
              <a:t>ing</a:t>
            </a:r>
            <a:r>
              <a:rPr sz="2500" dirty="0" smtClean="0"/>
              <a:t> </a:t>
            </a:r>
            <a:r>
              <a:rPr sz="2500" dirty="0"/>
              <a:t>a magazine to help teachers improve their </a:t>
            </a:r>
            <a:r>
              <a:rPr sz="2500" dirty="0" smtClean="0"/>
              <a:t>skills</a:t>
            </a:r>
            <a:r>
              <a:rPr lang="en-US" sz="2500" dirty="0" smtClean="0"/>
              <a:t>.</a:t>
            </a:r>
          </a:p>
          <a:p>
            <a:pPr marL="983925" lvl="2" indent="-523676" defTabSz="630936">
              <a:spcBef>
                <a:spcPts val="500"/>
              </a:spcBef>
              <a:defRPr sz="2208"/>
            </a:pPr>
            <a:r>
              <a:rPr sz="2500" dirty="0" smtClean="0"/>
              <a:t>North </a:t>
            </a:r>
            <a:r>
              <a:rPr sz="2500" dirty="0"/>
              <a:t>Carolina had the most extensive school system of the South during the Antebellum </a:t>
            </a:r>
            <a:r>
              <a:rPr sz="2500" dirty="0" smtClean="0"/>
              <a:t>era</a:t>
            </a:r>
            <a:r>
              <a:rPr lang="en-US" sz="2500" dirty="0" smtClean="0"/>
              <a:t>.</a:t>
            </a:r>
            <a:endParaRPr sz="250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500" dirty="0"/>
              <a:t>The University in Chapel Hill also grew and expanded its </a:t>
            </a:r>
            <a:r>
              <a:rPr sz="2500" b="1" i="1" dirty="0" smtClean="0"/>
              <a:t>curriculum</a:t>
            </a:r>
            <a:r>
              <a:rPr lang="en-US" sz="2500" dirty="0" smtClean="0"/>
              <a:t>, which means </a:t>
            </a:r>
            <a:r>
              <a:rPr sz="2500" dirty="0" smtClean="0"/>
              <a:t>courses offered</a:t>
            </a:r>
            <a:r>
              <a:rPr lang="en-US" sz="2500" dirty="0" smtClean="0"/>
              <a:t>,</a:t>
            </a:r>
            <a:r>
              <a:rPr sz="2500" dirty="0" smtClean="0"/>
              <a:t> </a:t>
            </a:r>
            <a:r>
              <a:rPr sz="2500" dirty="0"/>
              <a:t>to include law and agricultural </a:t>
            </a:r>
            <a:r>
              <a:rPr sz="2500" dirty="0" smtClean="0"/>
              <a:t>chemistry</a:t>
            </a:r>
            <a:r>
              <a:rPr lang="en-US" sz="2500" dirty="0" smtClean="0"/>
              <a:t>.</a:t>
            </a:r>
            <a:endParaRPr sz="2500" dirty="0"/>
          </a:p>
          <a:p>
            <a:pPr marL="523676" indent="-523676" defTabSz="630936">
              <a:spcBef>
                <a:spcPts val="500"/>
              </a:spcBef>
              <a:defRPr sz="2208"/>
            </a:pPr>
            <a:r>
              <a:rPr sz="2500" dirty="0"/>
              <a:t>By the 1850s, more North </a:t>
            </a:r>
            <a:r>
              <a:rPr sz="2500" dirty="0" smtClean="0"/>
              <a:t>Carolinians </a:t>
            </a:r>
            <a:r>
              <a:rPr sz="2500" dirty="0"/>
              <a:t>were </a:t>
            </a:r>
            <a:r>
              <a:rPr sz="2500" b="1" i="1" dirty="0" smtClean="0"/>
              <a:t>literate</a:t>
            </a:r>
            <a:r>
              <a:rPr lang="en-US" sz="2500" dirty="0" smtClean="0"/>
              <a:t>, meaning </a:t>
            </a:r>
            <a:r>
              <a:rPr sz="2500" dirty="0" smtClean="0"/>
              <a:t>able </a:t>
            </a:r>
            <a:r>
              <a:rPr sz="2500" dirty="0"/>
              <a:t>to read and </a:t>
            </a:r>
            <a:r>
              <a:rPr sz="2500" dirty="0" smtClean="0"/>
              <a:t>write</a:t>
            </a:r>
            <a:r>
              <a:rPr lang="en-US" sz="2500" dirty="0" smtClean="0"/>
              <a:t>,</a:t>
            </a:r>
            <a:r>
              <a:rPr sz="2500" dirty="0" smtClean="0"/>
              <a:t> </a:t>
            </a:r>
            <a:r>
              <a:rPr sz="2500" dirty="0"/>
              <a:t>than ever </a:t>
            </a:r>
            <a:r>
              <a:rPr sz="2500" dirty="0" smtClean="0"/>
              <a:t>before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Coming of the Railroads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8855" indent="-538855" defTabSz="649223">
              <a:spcBef>
                <a:spcPts val="500"/>
              </a:spcBef>
              <a:defRPr sz="2272"/>
            </a:pPr>
            <a:r>
              <a:rPr sz="2550" dirty="0"/>
              <a:t>In the 1830s, the invention of railroads </a:t>
            </a:r>
            <a:r>
              <a:rPr sz="2550" dirty="0" smtClean="0"/>
              <a:t>became</a:t>
            </a:r>
            <a:r>
              <a:rPr lang="en-US" sz="2550" dirty="0" smtClean="0"/>
              <a:t> one</a:t>
            </a:r>
            <a:r>
              <a:rPr sz="2550" dirty="0" smtClean="0"/>
              <a:t> </a:t>
            </a:r>
            <a:r>
              <a:rPr sz="2550" dirty="0"/>
              <a:t>of the most important things to happen to the state, as railroads could be built almost </a:t>
            </a:r>
            <a:r>
              <a:rPr sz="2550" dirty="0" smtClean="0"/>
              <a:t>anywhere</a:t>
            </a:r>
            <a:r>
              <a:rPr lang="en-US" sz="2550" dirty="0" smtClean="0"/>
              <a:t>.</a:t>
            </a:r>
            <a:endParaRPr sz="255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50" dirty="0"/>
              <a:t>Both Whigs and Democrats voted to use public money to invest in </a:t>
            </a:r>
            <a:r>
              <a:rPr sz="2550" dirty="0" smtClean="0"/>
              <a:t>railroads</a:t>
            </a:r>
            <a:r>
              <a:rPr lang="en-US" sz="2550" dirty="0" smtClean="0"/>
              <a:t>.</a:t>
            </a:r>
            <a:endParaRPr sz="255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50" dirty="0"/>
              <a:t>The first railroads in North Carolina were the longest railroads in the world at the </a:t>
            </a:r>
            <a:r>
              <a:rPr sz="2550" dirty="0" smtClean="0"/>
              <a:t>time</a:t>
            </a:r>
            <a:r>
              <a:rPr lang="en-US" sz="2550" dirty="0" smtClean="0"/>
              <a:t>.</a:t>
            </a:r>
            <a:endParaRPr sz="255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50" dirty="0"/>
              <a:t>Railroads impacted the farmers of the state, with some planters tripling the amount of cotton they grew and tobacco farms </a:t>
            </a:r>
            <a:r>
              <a:rPr sz="2550" dirty="0" smtClean="0"/>
              <a:t>multiplying</a:t>
            </a:r>
            <a:r>
              <a:rPr lang="en-US" sz="2550" dirty="0" smtClean="0"/>
              <a:t>.</a:t>
            </a:r>
            <a:endParaRPr sz="255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50" dirty="0"/>
              <a:t>Railroads impacted the development of towns, which grew up around railroad </a:t>
            </a:r>
            <a:r>
              <a:rPr sz="2550" dirty="0" smtClean="0"/>
              <a:t>stops</a:t>
            </a:r>
            <a:r>
              <a:rPr lang="en-US" sz="2550" dirty="0" smtClean="0"/>
              <a:t>.</a:t>
            </a:r>
            <a:endParaRPr sz="255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50" dirty="0"/>
              <a:t>Fayettevillle built </a:t>
            </a:r>
            <a:r>
              <a:rPr sz="2550" b="1" i="1" dirty="0"/>
              <a:t>plank roads</a:t>
            </a:r>
            <a:r>
              <a:rPr sz="2550" dirty="0"/>
              <a:t>, made out of planks laid like a deck across the roadbed to help farmers keep their wagons above the mud and </a:t>
            </a:r>
            <a:r>
              <a:rPr sz="2550" dirty="0" smtClean="0"/>
              <a:t>ruts</a:t>
            </a:r>
            <a:r>
              <a:rPr lang="en-US" sz="2550" dirty="0" smtClean="0"/>
              <a:t>.</a:t>
            </a:r>
            <a:endParaRPr sz="2550" dirty="0"/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Social Improvements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The spirit of development across North Carolina impacted most </a:t>
            </a:r>
            <a:r>
              <a:rPr sz="2800" dirty="0" smtClean="0"/>
              <a:t>residents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Governor Morehead had the legislature set up a school for the deaf and </a:t>
            </a:r>
            <a:r>
              <a:rPr sz="2800" dirty="0" smtClean="0"/>
              <a:t>blind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In 1894, the state established the Hospital for the Insane in west </a:t>
            </a:r>
            <a:r>
              <a:rPr sz="2800" dirty="0" smtClean="0"/>
              <a:t>Raleigh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The Whig legislature encouraged the chartering of private academies and colleges, which were primarily established by Christian </a:t>
            </a:r>
            <a:r>
              <a:rPr sz="2800" dirty="0" smtClean="0"/>
              <a:t>denominations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As the railroads brought prosperity, support for educating women </a:t>
            </a:r>
            <a:r>
              <a:rPr sz="2800" dirty="0" smtClean="0"/>
              <a:t>grew</a:t>
            </a:r>
            <a:r>
              <a:rPr lang="en-US" sz="2800" dirty="0" smtClean="0"/>
              <a:t>.</a:t>
            </a:r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sz="2800" dirty="0" smtClean="0"/>
              <a:t>The </a:t>
            </a:r>
            <a:r>
              <a:rPr sz="2800" dirty="0"/>
              <a:t>Moravians had already </a:t>
            </a:r>
            <a:r>
              <a:rPr sz="2800" dirty="0" smtClean="0"/>
              <a:t>established</a:t>
            </a:r>
            <a:r>
              <a:rPr lang="en-US" sz="2800" dirty="0" smtClean="0"/>
              <a:t> the</a:t>
            </a:r>
            <a:r>
              <a:rPr sz="2800" dirty="0" smtClean="0"/>
              <a:t> </a:t>
            </a:r>
            <a:r>
              <a:rPr sz="2800" dirty="0"/>
              <a:t>Salem Female Academy in </a:t>
            </a:r>
            <a:r>
              <a:rPr sz="2800" dirty="0" smtClean="0"/>
              <a:t>1802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Industrial Beginnings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91982" indent="-591982" defTabSz="713231">
              <a:spcBef>
                <a:spcPts val="500"/>
              </a:spcBef>
              <a:defRPr sz="2496"/>
            </a:pPr>
            <a:r>
              <a:rPr sz="2700" dirty="0"/>
              <a:t>The Whigs chartered cotton mills, setting the stage for the later growth of that industry in North </a:t>
            </a:r>
            <a:r>
              <a:rPr sz="2700" dirty="0" smtClean="0"/>
              <a:t>Carolina</a:t>
            </a:r>
            <a:r>
              <a:rPr lang="en-US" sz="2700" dirty="0" smtClean="0"/>
              <a:t>.</a:t>
            </a:r>
            <a:endParaRPr sz="27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700" dirty="0"/>
              <a:t>A dozen more factories were built in the 1840s, most along the Cape Fear </a:t>
            </a:r>
            <a:r>
              <a:rPr sz="2700" dirty="0" smtClean="0"/>
              <a:t>River</a:t>
            </a:r>
            <a:r>
              <a:rPr lang="en-US" sz="2700" dirty="0" smtClean="0"/>
              <a:t>.</a:t>
            </a:r>
            <a:endParaRPr sz="27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700" dirty="0"/>
              <a:t>Edwin M. Holt ran the Alamance Factory near the site of </a:t>
            </a:r>
            <a:r>
              <a:rPr sz="2700" dirty="0" smtClean="0"/>
              <a:t>the</a:t>
            </a:r>
            <a:r>
              <a:rPr lang="en-US" sz="2700" dirty="0" smtClean="0"/>
              <a:t> Alamance</a:t>
            </a:r>
            <a:r>
              <a:rPr sz="2700" dirty="0" smtClean="0"/>
              <a:t> </a:t>
            </a:r>
            <a:r>
              <a:rPr lang="en-US" sz="2700" dirty="0" smtClean="0"/>
              <a:t>B</a:t>
            </a:r>
            <a:r>
              <a:rPr sz="2700" dirty="0" smtClean="0"/>
              <a:t>attlefield</a:t>
            </a:r>
            <a:r>
              <a:rPr sz="2700" dirty="0"/>
              <a:t>, producing the first dyed cloth in the state in 1852 called “Alamance Plaid</a:t>
            </a:r>
            <a:r>
              <a:rPr sz="2700" dirty="0" smtClean="0"/>
              <a:t>”</a:t>
            </a:r>
            <a:r>
              <a:rPr lang="en-US" sz="2700" dirty="0" smtClean="0"/>
              <a:t>.</a:t>
            </a:r>
            <a:endParaRPr sz="27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700" dirty="0"/>
              <a:t>The </a:t>
            </a:r>
            <a:r>
              <a:rPr lang="en-US" sz="2700" dirty="0" smtClean="0"/>
              <a:t>first </a:t>
            </a:r>
            <a:r>
              <a:rPr sz="2700" dirty="0" smtClean="0"/>
              <a:t>telegraph</a:t>
            </a:r>
            <a:r>
              <a:rPr lang="en-US" sz="2700" dirty="0" smtClean="0"/>
              <a:t> in the state</a:t>
            </a:r>
            <a:r>
              <a:rPr sz="2700" dirty="0" smtClean="0"/>
              <a:t> </a:t>
            </a:r>
            <a:r>
              <a:rPr sz="2700" dirty="0"/>
              <a:t>was </a:t>
            </a:r>
            <a:r>
              <a:rPr sz="2700" dirty="0" smtClean="0"/>
              <a:t>installed in </a:t>
            </a:r>
            <a:r>
              <a:rPr sz="2700" dirty="0"/>
              <a:t>1848, and between 1835 and 1850, the number of newspapers published in the state more than </a:t>
            </a:r>
            <a:r>
              <a:rPr sz="2700" dirty="0" smtClean="0"/>
              <a:t>doubled</a:t>
            </a:r>
            <a:r>
              <a:rPr lang="en-US" sz="2700" dirty="0" smtClean="0"/>
              <a:t>.</a:t>
            </a:r>
            <a:endParaRPr sz="27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700" dirty="0"/>
              <a:t>The number of people living in towns also doubled during this </a:t>
            </a:r>
            <a:r>
              <a:rPr sz="2700" dirty="0" smtClean="0"/>
              <a:t>period</a:t>
            </a:r>
            <a:r>
              <a:rPr lang="en-US" sz="2700" dirty="0" smtClean="0"/>
              <a:t>.</a:t>
            </a:r>
            <a:endParaRPr sz="2700" dirty="0"/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Mining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700" dirty="0"/>
              <a:t>North Carolina had been known as a gold-producing state since the John Reed family opened the nation’s first significant gold mine in the early </a:t>
            </a:r>
            <a:r>
              <a:rPr sz="2700" dirty="0" smtClean="0"/>
              <a:t>1800s</a:t>
            </a:r>
            <a:r>
              <a:rPr lang="en-US" sz="2700" dirty="0" smtClean="0"/>
              <a:t>.</a:t>
            </a:r>
            <a:endParaRPr sz="27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00" dirty="0"/>
              <a:t>So much gold was found in the central part of the state that the federal government set up a branch of the United States Mint there in </a:t>
            </a:r>
            <a:r>
              <a:rPr sz="2700" dirty="0" smtClean="0"/>
              <a:t>1837</a:t>
            </a:r>
            <a:r>
              <a:rPr lang="en-US" sz="2700" dirty="0" smtClean="0"/>
              <a:t>.</a:t>
            </a:r>
            <a:endParaRPr sz="27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00" dirty="0"/>
              <a:t>The most famous </a:t>
            </a:r>
            <a:r>
              <a:rPr sz="2700" dirty="0" smtClean="0"/>
              <a:t>min</a:t>
            </a:r>
            <a:r>
              <a:rPr lang="en-US" sz="2700" dirty="0" smtClean="0"/>
              <a:t>ing</a:t>
            </a:r>
            <a:r>
              <a:rPr sz="2700" dirty="0" smtClean="0"/>
              <a:t> </a:t>
            </a:r>
            <a:r>
              <a:rPr sz="2700" dirty="0"/>
              <a:t>site was Gold Hill, </a:t>
            </a:r>
            <a:r>
              <a:rPr lang="en-US" sz="2700" dirty="0" smtClean="0"/>
              <a:t>which </a:t>
            </a:r>
            <a:r>
              <a:rPr sz="2700" dirty="0" smtClean="0"/>
              <a:t>started </a:t>
            </a:r>
            <a:r>
              <a:rPr sz="2700" dirty="0"/>
              <a:t>in 1842 at the edge of the </a:t>
            </a:r>
            <a:r>
              <a:rPr sz="2700" dirty="0" smtClean="0"/>
              <a:t>Uwharries </a:t>
            </a:r>
            <a:r>
              <a:rPr sz="2700" dirty="0"/>
              <a:t>with more than 3,000 people working the mine in </a:t>
            </a:r>
            <a:r>
              <a:rPr sz="2700" dirty="0" smtClean="0"/>
              <a:t>shifts</a:t>
            </a:r>
            <a:r>
              <a:rPr lang="en-US" sz="2700" dirty="0" smtClean="0"/>
              <a:t>.</a:t>
            </a:r>
            <a:endParaRPr sz="27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00" dirty="0"/>
              <a:t>North Carolinians also mined iron </a:t>
            </a:r>
            <a:r>
              <a:rPr sz="2700" dirty="0" smtClean="0"/>
              <a:t>ore</a:t>
            </a:r>
            <a:r>
              <a:rPr lang="en-US" sz="2700" dirty="0" smtClean="0"/>
              <a:t>.</a:t>
            </a:r>
            <a:endParaRPr sz="27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00" dirty="0"/>
              <a:t>North Carolina’s first coal mine opened in 1855 at Cumnock in Lee County and operated through the Civil </a:t>
            </a:r>
            <a:r>
              <a:rPr sz="2700" dirty="0" smtClean="0"/>
              <a:t>War</a:t>
            </a:r>
            <a:r>
              <a:rPr lang="en-US" sz="2700" dirty="0" smtClean="0"/>
              <a:t>.</a:t>
            </a:r>
            <a:endParaRPr sz="2700" dirty="0"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755862" y="6056629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5: Racial Issues in the Time of Reform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rPr dirty="0"/>
              <a:t>Essential Question</a:t>
            </a:r>
            <a:r>
              <a:rPr dirty="0" smtClean="0"/>
              <a:t>:</a:t>
            </a:r>
            <a:endParaRPr lang="en-US" dirty="0" smtClean="0"/>
          </a:p>
          <a:p>
            <a:pPr lvl="2"/>
            <a:r>
              <a:rPr dirty="0" smtClean="0"/>
              <a:t>How </a:t>
            </a:r>
            <a:r>
              <a:rPr dirty="0"/>
              <a:t>were racial issues in North Carolina impacted by the policy of Indian removal and the Trail of Tears?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The State That Moved Like a Turtle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t>Essential Question:</a:t>
            </a:r>
            <a:endParaRPr sz="2800"/>
          </a:p>
          <a:p>
            <a:pPr marL="742950" lvl="2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800"/>
            </a:pPr>
            <a:r>
              <a:t>What were North Carolina’s beliefs in states’ rights and how did those beliefs cause their turn to Jeffersonian ideals?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5: Racial Issues in the Time of Reform 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90646" indent="-690646" defTabSz="832104">
              <a:spcBef>
                <a:spcPts val="600"/>
              </a:spcBef>
              <a:defRPr sz="2912"/>
            </a:pPr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 smtClean="0"/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dirty="0" smtClean="0"/>
              <a:t>Trail </a:t>
            </a:r>
            <a:r>
              <a:rPr dirty="0"/>
              <a:t>of </a:t>
            </a:r>
            <a:r>
              <a:rPr dirty="0" smtClean="0"/>
              <a:t>Tears</a:t>
            </a:r>
            <a:endParaRPr lang="en-US" dirty="0" smtClean="0"/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lang="en-US" dirty="0"/>
              <a:t>p</a:t>
            </a:r>
            <a:r>
              <a:rPr dirty="0" smtClean="0"/>
              <a:t>lantation</a:t>
            </a:r>
            <a:endParaRPr lang="en-US" dirty="0" smtClean="0"/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dirty="0" smtClean="0"/>
              <a:t>staple crop</a:t>
            </a:r>
            <a:endParaRPr lang="en-US" dirty="0" smtClean="0"/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dirty="0" smtClean="0"/>
              <a:t>yeoman farmer</a:t>
            </a:r>
            <a:endParaRPr lang="en-US" dirty="0" smtClean="0"/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lang="en-US" dirty="0"/>
              <a:t>a</a:t>
            </a:r>
            <a:r>
              <a:rPr dirty="0" smtClean="0"/>
              <a:t>rtisan</a:t>
            </a:r>
            <a:endParaRPr lang="en-US" dirty="0" smtClean="0"/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lang="en-US" dirty="0"/>
              <a:t>e</a:t>
            </a:r>
            <a:r>
              <a:rPr dirty="0" smtClean="0"/>
              <a:t>mancipation</a:t>
            </a:r>
            <a:endParaRPr lang="en-US" dirty="0" smtClean="0"/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dirty="0" smtClean="0"/>
              <a:t>slave code</a:t>
            </a:r>
            <a:endParaRPr lang="en-US" dirty="0" smtClean="0"/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lang="en-US" dirty="0"/>
              <a:t>q</a:t>
            </a:r>
            <a:r>
              <a:rPr dirty="0" smtClean="0"/>
              <a:t>uarters</a:t>
            </a:r>
            <a:endParaRPr lang="en-US" dirty="0" smtClean="0"/>
          </a:p>
          <a:p>
            <a:pPr marL="1150895" lvl="2" indent="-690646" defTabSz="832104">
              <a:spcBef>
                <a:spcPts val="600"/>
              </a:spcBef>
              <a:defRPr sz="2912"/>
            </a:pPr>
            <a:r>
              <a:rPr dirty="0" smtClean="0"/>
              <a:t>free </a:t>
            </a:r>
            <a:r>
              <a:rPr dirty="0"/>
              <a:t>black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During the Antebellum era, the rights of minority groups were restricted by the actions of the white majority in North </a:t>
            </a:r>
            <a:r>
              <a:rPr sz="3600" dirty="0" smtClean="0"/>
              <a:t>Carolina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New laws made it easier to control the lives of slaves and put restrictions on privileges of free people of </a:t>
            </a:r>
            <a:r>
              <a:rPr sz="3600" dirty="0" smtClean="0"/>
              <a:t>color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Native Americans were evicted from their homes by the efforts of </a:t>
            </a:r>
            <a:r>
              <a:rPr sz="3600" dirty="0" smtClean="0"/>
              <a:t>whites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The Cherokee in the Southeast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0646" indent="-690646" defTabSz="832104">
              <a:spcBef>
                <a:spcPts val="600"/>
              </a:spcBef>
              <a:defRPr sz="2912"/>
            </a:pPr>
            <a:r>
              <a:rPr sz="3150" dirty="0"/>
              <a:t>In the early 1800s, North Carolina included part of the Cherokee Nation, considered to be most civilized of the Five Civilized </a:t>
            </a:r>
            <a:r>
              <a:rPr sz="3150" dirty="0" smtClean="0"/>
              <a:t>Tribes</a:t>
            </a:r>
            <a:r>
              <a:rPr lang="en-US" sz="3150" dirty="0" smtClean="0"/>
              <a:t>.</a:t>
            </a:r>
            <a:endParaRPr sz="315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50" dirty="0"/>
              <a:t>Most of the Cherokee lived in Georgia, but about 4,000 still lived in North Carolina and remained the largest Native American group in the </a:t>
            </a:r>
            <a:r>
              <a:rPr sz="3150" dirty="0" smtClean="0"/>
              <a:t>state</a:t>
            </a:r>
            <a:r>
              <a:rPr lang="en-US" sz="3150" dirty="0" smtClean="0"/>
              <a:t>.</a:t>
            </a:r>
            <a:endParaRPr sz="3150" dirty="0"/>
          </a:p>
          <a:p>
            <a:pPr marL="690646" indent="-690646" defTabSz="832104">
              <a:spcBef>
                <a:spcPts val="600"/>
              </a:spcBef>
              <a:defRPr sz="2912"/>
            </a:pPr>
            <a:r>
              <a:rPr sz="3150" dirty="0"/>
              <a:t>They lived in the deepest parts of the mountains and kept many of the old traditions of hunting, gathering, and village life, and </a:t>
            </a:r>
            <a:r>
              <a:rPr lang="en-US" sz="3150" dirty="0" smtClean="0"/>
              <a:t>they </a:t>
            </a:r>
            <a:r>
              <a:rPr sz="3150" dirty="0" smtClean="0"/>
              <a:t>considered </a:t>
            </a:r>
            <a:r>
              <a:rPr sz="3150" dirty="0"/>
              <a:t>themselves citizens of North </a:t>
            </a:r>
            <a:r>
              <a:rPr sz="3150" dirty="0" smtClean="0"/>
              <a:t>Carolina</a:t>
            </a:r>
            <a:r>
              <a:rPr lang="en-US" sz="3150" dirty="0" smtClean="0"/>
              <a:t>.</a:t>
            </a:r>
            <a:endParaRPr sz="3150" dirty="0"/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Cherokee Removal and the Trail of Tears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1266" indent="-531266" defTabSz="640079">
              <a:spcBef>
                <a:spcPts val="500"/>
              </a:spcBef>
              <a:defRPr sz="2240"/>
            </a:pPr>
            <a:r>
              <a:rPr sz="2400" dirty="0"/>
              <a:t>In the 1820s, southern whites began to harass the Cherokee and other Native Americans to give up their </a:t>
            </a:r>
            <a:r>
              <a:rPr sz="2400" dirty="0" smtClean="0"/>
              <a:t>land</a:t>
            </a:r>
            <a:r>
              <a:rPr lang="en-US" sz="2400" dirty="0" smtClean="0"/>
              <a:t>.</a:t>
            </a:r>
            <a:endParaRPr sz="240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400" dirty="0"/>
              <a:t>In the 1830s, President Andrew Jackson convinced </a:t>
            </a:r>
            <a:r>
              <a:rPr lang="en-US" sz="2400" dirty="0" smtClean="0"/>
              <a:t>the </a:t>
            </a:r>
            <a:r>
              <a:rPr sz="2400" dirty="0" smtClean="0"/>
              <a:t>Cherokee </a:t>
            </a:r>
            <a:r>
              <a:rPr sz="2400" dirty="0"/>
              <a:t>to sign a treaty calling for their removal to the west, but many were able to elude the </a:t>
            </a:r>
            <a:r>
              <a:rPr sz="2400" dirty="0" smtClean="0"/>
              <a:t>soldiers</a:t>
            </a:r>
            <a:r>
              <a:rPr lang="en-US" sz="2400" dirty="0" smtClean="0"/>
              <a:t> that were</a:t>
            </a:r>
            <a:r>
              <a:rPr sz="2400" dirty="0" smtClean="0"/>
              <a:t> </a:t>
            </a:r>
            <a:r>
              <a:rPr sz="2400" dirty="0"/>
              <a:t>coming to round them </a:t>
            </a:r>
            <a:r>
              <a:rPr sz="2400" dirty="0" smtClean="0"/>
              <a:t>up</a:t>
            </a:r>
            <a:r>
              <a:rPr lang="en-US" sz="2400" dirty="0" smtClean="0"/>
              <a:t>.</a:t>
            </a:r>
            <a:endParaRPr sz="240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400" dirty="0"/>
              <a:t>During 1838 and 1839, more than 15,000 Cherokee were forced to moved to Indian </a:t>
            </a:r>
            <a:r>
              <a:rPr sz="2400" dirty="0" smtClean="0"/>
              <a:t>Territory</a:t>
            </a:r>
            <a:r>
              <a:rPr lang="en-US" sz="2400" dirty="0" smtClean="0"/>
              <a:t>, </a:t>
            </a:r>
            <a:r>
              <a:rPr sz="2400" dirty="0" smtClean="0"/>
              <a:t>later</a:t>
            </a:r>
            <a:r>
              <a:rPr lang="en-US" sz="2400" dirty="0" smtClean="0"/>
              <a:t> called</a:t>
            </a:r>
            <a:r>
              <a:rPr sz="2400" dirty="0" smtClean="0"/>
              <a:t> Oklahoma</a:t>
            </a:r>
            <a:r>
              <a:rPr lang="en-US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in a brutal journey later called the </a:t>
            </a:r>
            <a:r>
              <a:rPr sz="2400" b="1" i="1" dirty="0"/>
              <a:t>Trail of </a:t>
            </a:r>
            <a:r>
              <a:rPr sz="2400" b="1" i="1" dirty="0" smtClean="0"/>
              <a:t>Tears</a:t>
            </a:r>
            <a:r>
              <a:rPr lang="en-US" sz="2400" dirty="0" smtClean="0"/>
              <a:t>.</a:t>
            </a:r>
            <a:endParaRPr sz="2400" dirty="0"/>
          </a:p>
          <a:p>
            <a:pPr marL="531266" indent="-531266" defTabSz="640079">
              <a:spcBef>
                <a:spcPts val="500"/>
              </a:spcBef>
              <a:defRPr sz="2240"/>
            </a:pPr>
            <a:r>
              <a:rPr sz="2400" dirty="0"/>
              <a:t>About 1,000 Cherokee were allowed to remain in North Carolina with the help of a white man adopted into the Cherokee nation, who held the land in his name since the Cherokee couldn’t own </a:t>
            </a:r>
            <a:r>
              <a:rPr sz="2400" dirty="0" smtClean="0"/>
              <a:t>land</a:t>
            </a:r>
            <a:r>
              <a:rPr lang="en-US" sz="2400" dirty="0" smtClean="0"/>
              <a:t>.</a:t>
            </a:r>
          </a:p>
          <a:p>
            <a:pPr marL="991515" lvl="2" indent="-531266" defTabSz="640079">
              <a:spcBef>
                <a:spcPts val="500"/>
              </a:spcBef>
              <a:defRPr sz="2240"/>
            </a:pPr>
            <a:r>
              <a:rPr sz="2400" dirty="0" smtClean="0"/>
              <a:t>This </a:t>
            </a:r>
            <a:r>
              <a:rPr sz="2400" dirty="0"/>
              <a:t>became the basis for the establishment of the Eastern Cherokee nation later in the </a:t>
            </a:r>
            <a:r>
              <a:rPr sz="2400" dirty="0" smtClean="0"/>
              <a:t>1800s</a:t>
            </a:r>
            <a:r>
              <a:rPr lang="en-US" sz="2400" dirty="0" smtClean="0"/>
              <a:t>.</a:t>
            </a:r>
            <a:endParaRPr sz="2400" dirty="0"/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Masters and Slaves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8855" indent="-538855" defTabSz="649223">
              <a:spcBef>
                <a:spcPts val="500"/>
              </a:spcBef>
              <a:defRPr sz="2272"/>
            </a:pPr>
            <a:r>
              <a:rPr sz="2370" dirty="0"/>
              <a:t>Slavery was not quite as dominant in North Carolina as other states in the South, about 1/4 families owned slaves</a:t>
            </a:r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370" dirty="0"/>
              <a:t>The greatest concentration of slaves was </a:t>
            </a:r>
            <a:r>
              <a:rPr lang="en-US" sz="2370" dirty="0" smtClean="0"/>
              <a:t>a</a:t>
            </a:r>
            <a:r>
              <a:rPr sz="2370" dirty="0" smtClean="0"/>
              <a:t>long </a:t>
            </a:r>
            <a:r>
              <a:rPr sz="2370" dirty="0"/>
              <a:t>the Tidewater and Coastal Plain, which had some of the best soil in the state and was close enough to ports to sell crops</a:t>
            </a:r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370" dirty="0"/>
              <a:t>A significant number of slaves lived on </a:t>
            </a:r>
            <a:r>
              <a:rPr sz="2370" b="1" i="1" dirty="0" smtClean="0"/>
              <a:t>plantations</a:t>
            </a:r>
            <a:r>
              <a:rPr lang="en-US" sz="2370" dirty="0" smtClean="0"/>
              <a:t>, which were </a:t>
            </a:r>
            <a:r>
              <a:rPr sz="2370" dirty="0" smtClean="0"/>
              <a:t>farms </a:t>
            </a:r>
            <a:r>
              <a:rPr sz="2370" dirty="0"/>
              <a:t>large enough to produce both food for subsistence </a:t>
            </a:r>
            <a:r>
              <a:rPr sz="2370" dirty="0" smtClean="0"/>
              <a:t>and</a:t>
            </a:r>
            <a:r>
              <a:rPr lang="en-US" sz="2370" dirty="0" smtClean="0"/>
              <a:t> a</a:t>
            </a:r>
            <a:r>
              <a:rPr sz="2370" dirty="0" smtClean="0"/>
              <a:t> </a:t>
            </a:r>
            <a:r>
              <a:rPr sz="2370" dirty="0"/>
              <a:t>large amount of surplus staple crops to earn </a:t>
            </a:r>
            <a:r>
              <a:rPr sz="2370" dirty="0" smtClean="0"/>
              <a:t>money</a:t>
            </a:r>
            <a:r>
              <a:rPr lang="en-US" sz="2370" dirty="0" smtClean="0"/>
              <a:t>.</a:t>
            </a:r>
            <a:endParaRPr lang="en-US" sz="2370" dirty="0"/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sz="2370" b="1" i="1" dirty="0" smtClean="0"/>
              <a:t>Staple </a:t>
            </a:r>
            <a:r>
              <a:rPr sz="2370" b="1" i="1" dirty="0"/>
              <a:t>crops </a:t>
            </a:r>
            <a:r>
              <a:rPr sz="2370" dirty="0"/>
              <a:t>were primarily tobacco and cotton, but sometimes included </a:t>
            </a:r>
            <a:r>
              <a:rPr sz="2370" dirty="0" smtClean="0"/>
              <a:t>grains</a:t>
            </a:r>
            <a:r>
              <a:rPr lang="en-US" sz="2370" dirty="0" smtClean="0"/>
              <a:t>.</a:t>
            </a:r>
            <a:endParaRPr sz="237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370" dirty="0"/>
              <a:t>Plantations used slave labor to clear and cultivate huge areas of land and to graze livestock, taught some slaves to be skilled </a:t>
            </a:r>
            <a:r>
              <a:rPr sz="2370" dirty="0" smtClean="0"/>
              <a:t>craftspeople</a:t>
            </a:r>
            <a:r>
              <a:rPr lang="en-US" sz="2370" dirty="0" smtClean="0"/>
              <a:t> called </a:t>
            </a:r>
            <a:r>
              <a:rPr sz="2370" b="1" i="1" dirty="0" smtClean="0"/>
              <a:t>artisans</a:t>
            </a:r>
            <a:r>
              <a:rPr sz="2370" dirty="0" smtClean="0"/>
              <a:t>, </a:t>
            </a:r>
            <a:r>
              <a:rPr sz="2370" dirty="0"/>
              <a:t>and used large groups of slaves to cultivate and harvest </a:t>
            </a:r>
            <a:r>
              <a:rPr sz="2370" dirty="0" smtClean="0"/>
              <a:t>fields</a:t>
            </a:r>
            <a:r>
              <a:rPr lang="en-US" sz="2370" dirty="0" smtClean="0"/>
              <a:t>.</a:t>
            </a:r>
            <a:endParaRPr sz="2370" dirty="0"/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777240">
              <a:defRPr sz="3740">
                <a:effectLst>
                  <a:outerShdw blurRad="32385" dist="32385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The Conditions of African Americans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0908" indent="-500908" defTabSz="603504">
              <a:spcBef>
                <a:spcPts val="500"/>
              </a:spcBef>
              <a:defRPr sz="2112"/>
            </a:pPr>
            <a:r>
              <a:rPr sz="2300" dirty="0"/>
              <a:t>Two conditions made a person a slave: </a:t>
            </a:r>
            <a:endParaRPr lang="en-US" sz="2300" dirty="0" smtClean="0"/>
          </a:p>
          <a:p>
            <a:pPr marL="961157" lvl="2" indent="-500908" defTabSz="603504">
              <a:spcBef>
                <a:spcPts val="500"/>
              </a:spcBef>
              <a:defRPr sz="2112"/>
            </a:pPr>
            <a:r>
              <a:rPr lang="en-US" sz="2300" dirty="0"/>
              <a:t>H</a:t>
            </a:r>
            <a:r>
              <a:rPr sz="2300" dirty="0" smtClean="0"/>
              <a:t>e </a:t>
            </a:r>
            <a:r>
              <a:rPr sz="2300" dirty="0"/>
              <a:t>or she had to be at least partially African </a:t>
            </a:r>
            <a:r>
              <a:rPr sz="2300" dirty="0" smtClean="0"/>
              <a:t>American</a:t>
            </a:r>
            <a:r>
              <a:rPr lang="en-US" sz="2300" dirty="0" smtClean="0"/>
              <a:t>.</a:t>
            </a:r>
            <a:endParaRPr lang="en-US" sz="2300" dirty="0"/>
          </a:p>
          <a:p>
            <a:pPr marL="961157" lvl="2" indent="-500908" defTabSz="603504">
              <a:spcBef>
                <a:spcPts val="500"/>
              </a:spcBef>
              <a:defRPr sz="2112"/>
            </a:pPr>
            <a:r>
              <a:rPr lang="en-US" sz="2300" dirty="0"/>
              <a:t>H</a:t>
            </a:r>
            <a:r>
              <a:rPr sz="2300" dirty="0" smtClean="0"/>
              <a:t>is </a:t>
            </a:r>
            <a:r>
              <a:rPr sz="2300" dirty="0"/>
              <a:t>or her mother had to have been a </a:t>
            </a:r>
            <a:r>
              <a:rPr sz="2300" dirty="0" smtClean="0"/>
              <a:t>slave</a:t>
            </a:r>
            <a:r>
              <a:rPr lang="en-US" sz="2300" dirty="0" smtClean="0"/>
              <a:t>.</a:t>
            </a:r>
            <a:endParaRPr sz="2300" dirty="0"/>
          </a:p>
          <a:p>
            <a:pPr marL="500908" indent="-500908" defTabSz="603504">
              <a:spcBef>
                <a:spcPts val="500"/>
              </a:spcBef>
              <a:defRPr sz="2112"/>
            </a:pPr>
            <a:r>
              <a:rPr sz="2300" dirty="0"/>
              <a:t>Without an act of </a:t>
            </a:r>
            <a:r>
              <a:rPr sz="2300" b="1" i="1" dirty="0" smtClean="0"/>
              <a:t>emancipation</a:t>
            </a:r>
            <a:r>
              <a:rPr lang="en-US" sz="2300" dirty="0" smtClean="0"/>
              <a:t>, or </a:t>
            </a:r>
            <a:r>
              <a:rPr sz="2300" dirty="0" smtClean="0"/>
              <a:t>a </a:t>
            </a:r>
            <a:r>
              <a:rPr sz="2300" dirty="0"/>
              <a:t>master legally freeing a </a:t>
            </a:r>
            <a:r>
              <a:rPr sz="2300" dirty="0" smtClean="0"/>
              <a:t>slave</a:t>
            </a:r>
            <a:r>
              <a:rPr lang="en-US" sz="2300" dirty="0" smtClean="0"/>
              <a:t>,</a:t>
            </a:r>
            <a:r>
              <a:rPr sz="2300" dirty="0" smtClean="0"/>
              <a:t> </a:t>
            </a:r>
            <a:r>
              <a:rPr sz="2300" dirty="0"/>
              <a:t>a slave was a slave for </a:t>
            </a:r>
            <a:r>
              <a:rPr sz="2300" dirty="0" smtClean="0"/>
              <a:t>life</a:t>
            </a:r>
            <a:r>
              <a:rPr lang="en-US" sz="2300" dirty="0" smtClean="0"/>
              <a:t>.</a:t>
            </a:r>
            <a:endParaRPr sz="2300" dirty="0"/>
          </a:p>
          <a:p>
            <a:pPr marL="500908" indent="-500908" defTabSz="603504">
              <a:spcBef>
                <a:spcPts val="500"/>
              </a:spcBef>
              <a:defRPr sz="2112"/>
            </a:pPr>
            <a:r>
              <a:rPr sz="2300" dirty="0"/>
              <a:t>The </a:t>
            </a:r>
            <a:r>
              <a:rPr sz="2300" b="1" i="1" dirty="0"/>
              <a:t>slave code </a:t>
            </a:r>
            <a:r>
              <a:rPr sz="2300" dirty="0"/>
              <a:t>defined the social, economic, and physical place of </a:t>
            </a:r>
            <a:r>
              <a:rPr sz="2300" dirty="0" smtClean="0"/>
              <a:t>slave</a:t>
            </a:r>
            <a:r>
              <a:rPr lang="en-US" sz="2300" dirty="0" smtClean="0"/>
              <a:t>s</a:t>
            </a:r>
            <a:r>
              <a:rPr sz="2300" dirty="0" smtClean="0"/>
              <a:t> </a:t>
            </a:r>
            <a:r>
              <a:rPr sz="2300" dirty="0"/>
              <a:t>in North </a:t>
            </a:r>
            <a:r>
              <a:rPr sz="2300" dirty="0" smtClean="0"/>
              <a:t>Carolina</a:t>
            </a:r>
            <a:r>
              <a:rPr lang="en-US" sz="2300" dirty="0" smtClean="0"/>
              <a:t>.</a:t>
            </a:r>
            <a:endParaRPr lang="en-US" sz="2300" dirty="0"/>
          </a:p>
          <a:p>
            <a:pPr marL="961157" lvl="2" indent="-500908" defTabSz="603504">
              <a:spcBef>
                <a:spcPts val="500"/>
              </a:spcBef>
              <a:defRPr sz="2112"/>
            </a:pPr>
            <a:r>
              <a:rPr sz="2300" dirty="0" smtClean="0"/>
              <a:t>They </a:t>
            </a:r>
            <a:r>
              <a:rPr sz="2300" dirty="0"/>
              <a:t>lacked freedom of movement, were denied most forms of advancement </a:t>
            </a:r>
            <a:r>
              <a:rPr sz="2300" dirty="0" smtClean="0"/>
              <a:t>such </a:t>
            </a:r>
            <a:r>
              <a:rPr sz="2300" dirty="0"/>
              <a:t>as reading or </a:t>
            </a:r>
            <a:r>
              <a:rPr sz="2300" dirty="0" smtClean="0"/>
              <a:t>writing</a:t>
            </a:r>
            <a:r>
              <a:rPr lang="en-US" sz="2300" dirty="0" smtClean="0"/>
              <a:t>,</a:t>
            </a:r>
            <a:r>
              <a:rPr sz="2300" dirty="0" smtClean="0"/>
              <a:t> </a:t>
            </a:r>
            <a:r>
              <a:rPr sz="2300" dirty="0"/>
              <a:t>and could not legally </a:t>
            </a:r>
            <a:r>
              <a:rPr sz="2300" dirty="0" smtClean="0"/>
              <a:t>marry</a:t>
            </a:r>
            <a:r>
              <a:rPr lang="en-US" sz="2300" dirty="0" smtClean="0"/>
              <a:t>.</a:t>
            </a:r>
            <a:endParaRPr sz="2300" dirty="0"/>
          </a:p>
          <a:p>
            <a:pPr marL="500908" indent="-500908" defTabSz="603504">
              <a:spcBef>
                <a:spcPts val="500"/>
              </a:spcBef>
              <a:defRPr sz="2112"/>
            </a:pPr>
            <a:r>
              <a:rPr sz="2300" dirty="0"/>
              <a:t>Slaves generally lived in slave </a:t>
            </a:r>
            <a:r>
              <a:rPr sz="2300" b="1" i="1" dirty="0"/>
              <a:t>quarters</a:t>
            </a:r>
            <a:r>
              <a:rPr sz="2300" dirty="0"/>
              <a:t>, </a:t>
            </a:r>
            <a:r>
              <a:rPr lang="en-US" sz="2300" dirty="0" smtClean="0"/>
              <a:t>which was </a:t>
            </a:r>
            <a:r>
              <a:rPr sz="2300" dirty="0" smtClean="0"/>
              <a:t>where </a:t>
            </a:r>
            <a:r>
              <a:rPr sz="2300" dirty="0"/>
              <a:t>their housing was located, and their living conditions depended on the attitude of the </a:t>
            </a:r>
            <a:r>
              <a:rPr sz="2300" dirty="0" smtClean="0"/>
              <a:t>master</a:t>
            </a:r>
            <a:r>
              <a:rPr lang="en-US" sz="2300" dirty="0" smtClean="0"/>
              <a:t>.</a:t>
            </a:r>
            <a:endParaRPr sz="2300" dirty="0"/>
          </a:p>
          <a:p>
            <a:pPr marL="500908" indent="-500908" defTabSz="603504">
              <a:spcBef>
                <a:spcPts val="500"/>
              </a:spcBef>
              <a:defRPr sz="2112"/>
            </a:pPr>
            <a:r>
              <a:rPr sz="2300" dirty="0"/>
              <a:t>All slaves faced the horrors of the possibilities of being beaten or sold, or having their family members sold and sent </a:t>
            </a:r>
            <a:r>
              <a:rPr sz="2300" dirty="0" smtClean="0"/>
              <a:t>away</a:t>
            </a:r>
            <a:r>
              <a:rPr lang="en-US" sz="2300" dirty="0" smtClean="0"/>
              <a:t>.</a:t>
            </a:r>
            <a:endParaRPr sz="2300" dirty="0"/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Free People of Color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2" indent="-743772" defTabSz="896111">
              <a:defRPr sz="3136"/>
            </a:pPr>
            <a:r>
              <a:rPr sz="3160" dirty="0"/>
              <a:t>A few blacks in North Carolina were </a:t>
            </a:r>
            <a:r>
              <a:rPr sz="3160" dirty="0" smtClean="0"/>
              <a:t>free</a:t>
            </a:r>
            <a:r>
              <a:rPr lang="en-US" sz="3160" dirty="0" smtClean="0"/>
              <a:t>,</a:t>
            </a:r>
            <a:r>
              <a:rPr sz="3160" dirty="0" smtClean="0"/>
              <a:t> </a:t>
            </a:r>
            <a:r>
              <a:rPr sz="3160" dirty="0"/>
              <a:t>but </a:t>
            </a:r>
            <a:r>
              <a:rPr lang="en-US" sz="3160" dirty="0" smtClean="0"/>
              <a:t>they </a:t>
            </a:r>
            <a:r>
              <a:rPr sz="3160" dirty="0" smtClean="0"/>
              <a:t>suffered </a:t>
            </a:r>
            <a:r>
              <a:rPr sz="3160" dirty="0"/>
              <a:t>from prejudice and poor </a:t>
            </a:r>
            <a:r>
              <a:rPr sz="3160" dirty="0" smtClean="0"/>
              <a:t>treatment</a:t>
            </a:r>
            <a:r>
              <a:rPr lang="en-US" sz="3160" dirty="0" smtClean="0"/>
              <a:t>.</a:t>
            </a:r>
          </a:p>
          <a:p>
            <a:pPr marL="1204021" lvl="2" indent="-743772" defTabSz="896111">
              <a:defRPr sz="3136"/>
            </a:pPr>
            <a:r>
              <a:rPr sz="3160" dirty="0" smtClean="0"/>
              <a:t>In </a:t>
            </a:r>
            <a:r>
              <a:rPr sz="3160" dirty="0"/>
              <a:t>Fayetteville, </a:t>
            </a:r>
            <a:r>
              <a:rPr sz="3160" b="1" i="1" dirty="0"/>
              <a:t>free blacks </a:t>
            </a:r>
            <a:r>
              <a:rPr sz="3160" dirty="0"/>
              <a:t>wore a label on their sleeve identifying </a:t>
            </a:r>
            <a:r>
              <a:rPr sz="3160" dirty="0" smtClean="0"/>
              <a:t>them</a:t>
            </a:r>
            <a:r>
              <a:rPr lang="en-US" sz="3160" dirty="0" smtClean="0"/>
              <a:t>.</a:t>
            </a:r>
            <a:endParaRPr sz="3160" dirty="0"/>
          </a:p>
          <a:p>
            <a:pPr marL="743772" indent="-743772" defTabSz="896111">
              <a:defRPr sz="3136"/>
            </a:pPr>
            <a:r>
              <a:rPr sz="3160" dirty="0"/>
              <a:t>Ralf Freeman, a freed slave, became one of the most notable preachers in the Uwharries during the </a:t>
            </a:r>
            <a:r>
              <a:rPr sz="3160" dirty="0" smtClean="0"/>
              <a:t>1820s</a:t>
            </a:r>
            <a:r>
              <a:rPr lang="en-US" sz="3160" dirty="0" smtClean="0"/>
              <a:t>.</a:t>
            </a:r>
            <a:endParaRPr sz="3160" dirty="0"/>
          </a:p>
          <a:p>
            <a:pPr marL="743772" indent="-743772" defTabSz="896111">
              <a:defRPr sz="3136"/>
            </a:pPr>
            <a:r>
              <a:rPr sz="3160" dirty="0"/>
              <a:t>Almost 200 free blacks owned slaves</a:t>
            </a:r>
            <a:r>
              <a:rPr sz="3160" dirty="0" smtClean="0"/>
              <a:t>,</a:t>
            </a:r>
            <a:r>
              <a:rPr lang="en-US" sz="3160" dirty="0" smtClean="0"/>
              <a:t> which</a:t>
            </a:r>
            <a:r>
              <a:rPr sz="3160" dirty="0" smtClean="0"/>
              <a:t> </a:t>
            </a:r>
            <a:r>
              <a:rPr sz="3160" dirty="0"/>
              <a:t>in many </a:t>
            </a:r>
            <a:r>
              <a:rPr sz="3160" dirty="0" smtClean="0"/>
              <a:t>cases</a:t>
            </a:r>
            <a:r>
              <a:rPr lang="en-US" sz="3160" dirty="0" smtClean="0"/>
              <a:t> were</a:t>
            </a:r>
            <a:r>
              <a:rPr sz="3160" dirty="0" smtClean="0"/>
              <a:t> </a:t>
            </a:r>
            <a:r>
              <a:rPr sz="3160" dirty="0"/>
              <a:t>their own relatives </a:t>
            </a:r>
            <a:r>
              <a:rPr lang="en-US" sz="3160" dirty="0" smtClean="0"/>
              <a:t>who were </a:t>
            </a:r>
            <a:r>
              <a:rPr sz="3160" dirty="0" smtClean="0"/>
              <a:t>bought </a:t>
            </a:r>
            <a:r>
              <a:rPr sz="3160" dirty="0"/>
              <a:t>to keep them from being owned by </a:t>
            </a:r>
            <a:r>
              <a:rPr sz="3160" dirty="0" smtClean="0"/>
              <a:t>whites</a:t>
            </a:r>
            <a:r>
              <a:rPr lang="en-US" sz="3160" dirty="0" smtClean="0"/>
              <a:t>.</a:t>
            </a:r>
            <a:endParaRPr sz="3160" dirty="0"/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6755862" y="6056629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609600" y="2514600"/>
            <a:ext cx="7924800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</a:defRPr>
            </a:pPr>
            <a:r>
              <a:t>Title Slide: Public Doman, Wikimedia Commons; Contents slide: Reginald Lankford, Clairmont Press; End Slide: Reginald Lankford, Clairmont Press; </a:t>
            </a:r>
          </a:p>
        </p:txBody>
      </p:sp>
      <p:sp>
        <p:nvSpPr>
          <p:cNvPr id="212" name="Shape 212"/>
          <p:cNvSpPr/>
          <p:nvPr/>
        </p:nvSpPr>
        <p:spPr>
          <a:xfrm>
            <a:off x="7086600" y="6172200"/>
            <a:ext cx="2057400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Shown here: Kitty Hawk Bay, NC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animBg="1" advAuto="0"/>
      <p:bldP spid="212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The State That Moved Like a Turtle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dirty="0"/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 smtClean="0"/>
              <a:t>states</a:t>
            </a:r>
            <a:r>
              <a:rPr dirty="0"/>
              <a:t>’ rights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republican simplicity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rPr dirty="0"/>
              <a:t>War of 1812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North Carolina had been a backwater colony before the Revolution and little changed after the Constitution was </a:t>
            </a:r>
            <a:r>
              <a:rPr sz="3600" dirty="0" smtClean="0"/>
              <a:t>written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North Carolina’s tradition of distrusting political power was the common governing approach of the nation after 1800, and North Carolina began to contribute significantly to national </a:t>
            </a:r>
            <a:r>
              <a:rPr sz="3600" dirty="0" smtClean="0"/>
              <a:t>leadership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North Carolina and Federalism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North Carolina refused to take an oath of allegiance to the federal government in 1790 because Congress had passed a law that disputes between states would be settled in federal court, not state </a:t>
            </a:r>
            <a:r>
              <a:rPr sz="2500" dirty="0" smtClean="0"/>
              <a:t>courts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The Tenth Amendment granted to states all power not delegated to the the federal government in the </a:t>
            </a:r>
            <a:r>
              <a:rPr sz="2500" dirty="0" smtClean="0"/>
              <a:t>Constitution</a:t>
            </a:r>
            <a:r>
              <a:rPr lang="en-US" sz="2500" dirty="0" smtClean="0"/>
              <a:t>.</a:t>
            </a:r>
          </a:p>
          <a:p>
            <a:pPr marL="999104" lvl="2" indent="-538855" defTabSz="649223">
              <a:spcBef>
                <a:spcPts val="500"/>
              </a:spcBef>
              <a:defRPr sz="2272"/>
            </a:pPr>
            <a:r>
              <a:rPr sz="2500" dirty="0" smtClean="0"/>
              <a:t>North </a:t>
            </a:r>
            <a:r>
              <a:rPr sz="2500" dirty="0"/>
              <a:t>Carolina believed in </a:t>
            </a:r>
            <a:r>
              <a:rPr sz="2500" b="1" i="1" dirty="0"/>
              <a:t>states’ rights</a:t>
            </a:r>
            <a:r>
              <a:rPr sz="2500" dirty="0"/>
              <a:t>, </a:t>
            </a:r>
            <a:r>
              <a:rPr lang="en-US" sz="2500" dirty="0" smtClean="0"/>
              <a:t>which means</a:t>
            </a:r>
            <a:r>
              <a:rPr sz="2500" dirty="0" smtClean="0"/>
              <a:t> </a:t>
            </a:r>
            <a:r>
              <a:rPr sz="2500" dirty="0"/>
              <a:t>states should assert independence when the federal government was doing something </a:t>
            </a:r>
            <a:r>
              <a:rPr sz="2500" dirty="0" smtClean="0"/>
              <a:t>wrong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The Eleventh Amendment restrained the Supreme Court from taking cases brought by a citizen of one state against </a:t>
            </a:r>
            <a:r>
              <a:rPr sz="2500" dirty="0" smtClean="0"/>
              <a:t>another</a:t>
            </a:r>
            <a:r>
              <a:rPr lang="en-US" sz="2500" dirty="0" smtClean="0"/>
              <a:t>.</a:t>
            </a:r>
            <a:endParaRPr sz="2500" dirty="0"/>
          </a:p>
          <a:p>
            <a:pPr marL="538855" indent="-538855" defTabSz="649223">
              <a:spcBef>
                <a:spcPts val="500"/>
              </a:spcBef>
              <a:defRPr sz="2272"/>
            </a:pPr>
            <a:r>
              <a:rPr sz="2500" dirty="0"/>
              <a:t>In the 1794 election, North Carolinians voted for the Antifederalists, led by Thomas </a:t>
            </a:r>
            <a:r>
              <a:rPr sz="2500" dirty="0" smtClean="0"/>
              <a:t>Jefferson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North Carolinians Become Jeffersonians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7161" indent="-607161" defTabSz="731520">
              <a:spcBef>
                <a:spcPts val="600"/>
              </a:spcBef>
              <a:defRPr sz="2560"/>
            </a:pPr>
            <a:r>
              <a:rPr sz="2500" dirty="0"/>
              <a:t>Americans who distrusted the Federalists rallied to Thomas </a:t>
            </a:r>
            <a:r>
              <a:rPr sz="2500" dirty="0" smtClean="0"/>
              <a:t>Jefferson</a:t>
            </a:r>
            <a:r>
              <a:rPr lang="en-US" sz="2500" dirty="0" smtClean="0"/>
              <a:t>.</a:t>
            </a:r>
            <a:endParaRPr sz="2500" dirty="0"/>
          </a:p>
          <a:p>
            <a:pPr marL="607161" indent="-607161" defTabSz="731520">
              <a:spcBef>
                <a:spcPts val="600"/>
              </a:spcBef>
              <a:defRPr sz="2560"/>
            </a:pPr>
            <a:r>
              <a:rPr sz="2500" dirty="0"/>
              <a:t>Antifederalists soon controlled </a:t>
            </a:r>
            <a:r>
              <a:rPr lang="en-US" sz="2500" dirty="0" smtClean="0"/>
              <a:t>the </a:t>
            </a:r>
            <a:r>
              <a:rPr sz="2500" dirty="0" smtClean="0"/>
              <a:t>state </a:t>
            </a:r>
            <a:r>
              <a:rPr sz="2500" dirty="0"/>
              <a:t>government in North Carolina, </a:t>
            </a:r>
            <a:r>
              <a:rPr lang="en-US" sz="2500" dirty="0" smtClean="0"/>
              <a:t>with the </a:t>
            </a:r>
            <a:r>
              <a:rPr sz="2500" dirty="0" smtClean="0"/>
              <a:t>most important</a:t>
            </a:r>
            <a:r>
              <a:rPr lang="en-US" sz="2500" dirty="0" smtClean="0"/>
              <a:t> being</a:t>
            </a:r>
            <a:r>
              <a:rPr sz="2500" dirty="0" smtClean="0"/>
              <a:t> </a:t>
            </a:r>
            <a:r>
              <a:rPr sz="2500" dirty="0"/>
              <a:t>Nathaniel Macon, a </a:t>
            </a:r>
            <a:r>
              <a:rPr sz="2500" dirty="0" smtClean="0"/>
              <a:t>Congressman</a:t>
            </a:r>
            <a:r>
              <a:rPr lang="en-US" sz="2500" dirty="0" smtClean="0"/>
              <a:t>.</a:t>
            </a:r>
            <a:endParaRPr sz="2500" dirty="0"/>
          </a:p>
          <a:p>
            <a:pPr marL="607161" indent="-607161" defTabSz="731520">
              <a:spcBef>
                <a:spcPts val="600"/>
              </a:spcBef>
              <a:defRPr sz="2560"/>
            </a:pPr>
            <a:r>
              <a:rPr sz="2500" dirty="0"/>
              <a:t>Macon was </a:t>
            </a:r>
            <a:r>
              <a:rPr lang="en-US" sz="2500" dirty="0" smtClean="0"/>
              <a:t>a </a:t>
            </a:r>
            <a:r>
              <a:rPr sz="2500" dirty="0" smtClean="0"/>
              <a:t>leading </a:t>
            </a:r>
            <a:r>
              <a:rPr sz="2500" dirty="0"/>
              <a:t>spokesman for </a:t>
            </a:r>
            <a:r>
              <a:rPr sz="2500" b="1" i="1" dirty="0"/>
              <a:t>republican simplicity</a:t>
            </a:r>
            <a:r>
              <a:rPr sz="2500" dirty="0" smtClean="0"/>
              <a:t>,</a:t>
            </a:r>
            <a:r>
              <a:rPr lang="en-US" sz="2500" dirty="0" smtClean="0"/>
              <a:t> which is</a:t>
            </a:r>
            <a:r>
              <a:rPr sz="2500" dirty="0" smtClean="0"/>
              <a:t> </a:t>
            </a:r>
            <a:r>
              <a:rPr sz="2500" dirty="0"/>
              <a:t>the idea that citizens in a republic should live as independently and simply as </a:t>
            </a:r>
            <a:r>
              <a:rPr sz="2500" dirty="0" smtClean="0"/>
              <a:t>possible</a:t>
            </a:r>
            <a:r>
              <a:rPr lang="en-US" sz="2500" dirty="0" smtClean="0"/>
              <a:t>.</a:t>
            </a:r>
          </a:p>
          <a:p>
            <a:pPr marL="1067410" lvl="2" indent="-607161" defTabSz="731520">
              <a:spcBef>
                <a:spcPts val="600"/>
              </a:spcBef>
              <a:defRPr sz="2560"/>
            </a:pPr>
            <a:r>
              <a:rPr lang="en-US" sz="2500" dirty="0" smtClean="0"/>
              <a:t>He w</a:t>
            </a:r>
            <a:r>
              <a:rPr sz="2500" dirty="0" smtClean="0"/>
              <a:t>anted </a:t>
            </a:r>
            <a:r>
              <a:rPr sz="2500" dirty="0"/>
              <a:t>Americans to be self-sustaining </a:t>
            </a:r>
            <a:r>
              <a:rPr sz="2500" dirty="0" smtClean="0"/>
              <a:t>farmers</a:t>
            </a:r>
            <a:r>
              <a:rPr lang="en-US" sz="2500" dirty="0" smtClean="0"/>
              <a:t>.</a:t>
            </a:r>
            <a:endParaRPr sz="2500" dirty="0"/>
          </a:p>
          <a:p>
            <a:pPr marL="607161" indent="-607161" defTabSz="731520">
              <a:spcBef>
                <a:spcPts val="600"/>
              </a:spcBef>
              <a:defRPr sz="2560"/>
            </a:pPr>
            <a:r>
              <a:rPr lang="en-US" sz="2500" dirty="0" smtClean="0"/>
              <a:t>Antifederalists believed the</a:t>
            </a:r>
            <a:r>
              <a:rPr sz="2500" dirty="0" smtClean="0"/>
              <a:t> </a:t>
            </a:r>
            <a:r>
              <a:rPr sz="2500" dirty="0"/>
              <a:t>government should stay out of the way, except to provide defense and other matters for the nation’s </a:t>
            </a:r>
            <a:r>
              <a:rPr sz="2500" dirty="0" smtClean="0"/>
              <a:t>survival</a:t>
            </a:r>
            <a:r>
              <a:rPr lang="en-US" sz="2500" dirty="0" smtClean="0"/>
              <a:t>.</a:t>
            </a:r>
          </a:p>
          <a:p>
            <a:pPr marL="1067410" lvl="2" indent="-607161" defTabSz="731520">
              <a:spcBef>
                <a:spcPts val="600"/>
              </a:spcBef>
              <a:defRPr sz="2560"/>
            </a:pPr>
            <a:r>
              <a:rPr sz="2500" dirty="0" smtClean="0"/>
              <a:t>The </a:t>
            </a:r>
            <a:r>
              <a:rPr sz="2500" dirty="0"/>
              <a:t>best </a:t>
            </a:r>
            <a:r>
              <a:rPr sz="2500" dirty="0" smtClean="0"/>
              <a:t>government</a:t>
            </a:r>
            <a:r>
              <a:rPr lang="en-US" sz="2500" dirty="0" smtClean="0"/>
              <a:t>, in their eyes,</a:t>
            </a:r>
            <a:r>
              <a:rPr sz="2500" dirty="0" smtClean="0"/>
              <a:t> </a:t>
            </a:r>
            <a:r>
              <a:rPr sz="2500" dirty="0"/>
              <a:t>was the local </a:t>
            </a:r>
            <a:r>
              <a:rPr sz="2500" dirty="0" smtClean="0"/>
              <a:t>government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>
            <a:lvl1pPr defTabSz="832104">
              <a:defRPr sz="4004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North Carolina in the War of 1812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sz="2750" dirty="0" smtClean="0"/>
              <a:t>The </a:t>
            </a:r>
            <a:r>
              <a:rPr sz="2750" b="1" i="1" dirty="0" smtClean="0"/>
              <a:t>War of 1812</a:t>
            </a:r>
            <a:r>
              <a:rPr sz="2750" dirty="0" smtClean="0"/>
              <a:t> was fought between the Americans and the British to ensure Americans’ rights to settle in the West and be safe from British interference on the sea</a:t>
            </a:r>
            <a:r>
              <a:rPr lang="en-US" sz="2750" dirty="0" smtClean="0"/>
              <a:t>.</a:t>
            </a:r>
            <a:endParaRPr lang="en-US" sz="2750" dirty="0" smtClean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sz="2750" dirty="0" smtClean="0"/>
              <a:t>The War of 1812 had a very small impact on North Carolina itself, but many</a:t>
            </a:r>
            <a:r>
              <a:rPr lang="en-US" sz="2750" dirty="0" smtClean="0"/>
              <a:t> North Carolinians</a:t>
            </a:r>
            <a:r>
              <a:rPr sz="2750" dirty="0" smtClean="0"/>
              <a:t> served in the American army</a:t>
            </a:r>
            <a:r>
              <a:rPr lang="en-US" sz="2750" dirty="0" smtClean="0"/>
              <a:t>.</a:t>
            </a:r>
            <a:endParaRPr sz="2750" dirty="0" smtClean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750" dirty="0" smtClean="0"/>
              <a:t>Two former residents became national heroes:</a:t>
            </a:r>
            <a:endParaRPr lang="en-US" sz="2750" dirty="0" smtClean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sz="2750" dirty="0" smtClean="0"/>
              <a:t>First Lady Dolley Madison refused to leave the Executive Mansion to protect the important documents there, and when she left she took an important portrait of George Washington</a:t>
            </a:r>
            <a:r>
              <a:rPr lang="en-US" sz="2750" dirty="0" smtClean="0"/>
              <a:t>.</a:t>
            </a:r>
            <a:r>
              <a:rPr sz="2750" dirty="0" smtClean="0"/>
              <a:t> </a:t>
            </a:r>
            <a:endParaRPr lang="en-US" sz="2750" dirty="0" smtClean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sz="2750" dirty="0" smtClean="0"/>
              <a:t>Andrew Jackson became the leading military figure of the war</a:t>
            </a:r>
            <a:r>
              <a:rPr lang="en-US" sz="2750" dirty="0" smtClean="0"/>
              <a:t>.</a:t>
            </a:r>
            <a:endParaRPr sz="2750" dirty="0"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880983" y="6054725"/>
            <a:ext cx="2210877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382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The Rip Van Winkle State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r>
              <a:t>Essential Question:</a:t>
            </a:r>
          </a:p>
          <a:p>
            <a:pPr lvl="1"/>
            <a:r>
              <a:t>What factors became obstacles preventing the improvement of transportation and education in North Carolina?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build="p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2951</Words>
  <Application>Microsoft Macintosh PowerPoint</Application>
  <PresentationFormat>On-screen Show (4:3)</PresentationFormat>
  <Paragraphs>244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Section 1: The State That Moved Like a Turtle</vt:lpstr>
      <vt:lpstr>Section 1: The State That Moved Like a Turtle</vt:lpstr>
      <vt:lpstr>Introduction</vt:lpstr>
      <vt:lpstr>North Carolina and Federalism</vt:lpstr>
      <vt:lpstr>North Carolinians Become Jeffersonians</vt:lpstr>
      <vt:lpstr>North Carolina in the War of 1812</vt:lpstr>
      <vt:lpstr>Section 2: The Rip Van Winkle State</vt:lpstr>
      <vt:lpstr>Section 2: The Rip Van Winkle State</vt:lpstr>
      <vt:lpstr>Introduction</vt:lpstr>
      <vt:lpstr>Subsistence Farming</vt:lpstr>
      <vt:lpstr>The State Struggles</vt:lpstr>
      <vt:lpstr>Murphey’s Proposals</vt:lpstr>
      <vt:lpstr>Section 3: North Carolina Awakens</vt:lpstr>
      <vt:lpstr>Section 3: North Carolina Awakens</vt:lpstr>
      <vt:lpstr>Introduction</vt:lpstr>
      <vt:lpstr>East Versus West</vt:lpstr>
      <vt:lpstr>The Constitutional Convention of 1835</vt:lpstr>
      <vt:lpstr>Reform and the Nation</vt:lpstr>
      <vt:lpstr>Section 4: Whigs Support Development</vt:lpstr>
      <vt:lpstr>Section 4: Whigs Support Development </vt:lpstr>
      <vt:lpstr>Introduction</vt:lpstr>
      <vt:lpstr>Improvements in Education and Literacy</vt:lpstr>
      <vt:lpstr>The Coming of the Railroads</vt:lpstr>
      <vt:lpstr>Social Improvements</vt:lpstr>
      <vt:lpstr>Industrial Beginnings</vt:lpstr>
      <vt:lpstr>Mining</vt:lpstr>
      <vt:lpstr>Section 5: Racial Issues in the Time of Reform</vt:lpstr>
      <vt:lpstr>Section 5: Racial Issues in the Time of Reform </vt:lpstr>
      <vt:lpstr>Introduction</vt:lpstr>
      <vt:lpstr>The Cherokee in the Southeast</vt:lpstr>
      <vt:lpstr>Cherokee Removal and the Trail of Tears</vt:lpstr>
      <vt:lpstr>Masters and Slaves</vt:lpstr>
      <vt:lpstr>The Conditions of African Americans</vt:lpstr>
      <vt:lpstr>Free People of Color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Mullins</cp:lastModifiedBy>
  <cp:revision>24</cp:revision>
  <dcterms:modified xsi:type="dcterms:W3CDTF">2017-03-23T02:09:13Z</dcterms:modified>
</cp:coreProperties>
</file>