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6"/>
  </p:normalViewPr>
  <p:slideViewPr>
    <p:cSldViewPr snapToGrid="0" snapToObjects="1">
      <p:cViewPr varScale="1">
        <p:scale>
          <a:sx n="139" d="100"/>
          <a:sy n="139" d="100"/>
        </p:scale>
        <p:origin x="13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5527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039461">
            <a:off x="181366" y="6293596"/>
            <a:ext cx="609601" cy="4066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10.xml"/><Relationship Id="rId5" Type="http://schemas.openxmlformats.org/officeDocument/2006/relationships/slide" Target="slide18.xml"/><Relationship Id="rId6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955013"/>
            <a:ext cx="9141246" cy="1501141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Chapter 6: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A Revolutionary Generation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2017 Clairmont Press</a:t>
            </a:r>
          </a:p>
        </p:txBody>
      </p:sp>
      <p:pic>
        <p:nvPicPr>
          <p:cNvPr id="6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87911">
            <a:off x="7018669" y="239607"/>
            <a:ext cx="1638950" cy="1592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4199" cy="17685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North Carolina in the War for Independence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lvl2pPr>
          </a:lstStyle>
          <a:p>
            <a:r>
              <a:rPr dirty="0"/>
              <a:t>Essential Question:</a:t>
            </a:r>
          </a:p>
          <a:p>
            <a:pPr lvl="1">
              <a:buFont typeface="Wingdings" charset="2"/>
              <a:buChar char="§"/>
            </a:pPr>
            <a:r>
              <a:rPr dirty="0"/>
              <a:t>How did the War for Independence impact the development of the state government in North Carolina? 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North Carolina in the War for Independence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know?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Provincial Congress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Committees of Safety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Tories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Whigs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Mecklenburg Resolves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Halifax Resolves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Declaration of Rights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Confiscation Act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54034" indent="-554034" defTabSz="667512">
              <a:spcBef>
                <a:spcPts val="500"/>
              </a:spcBef>
              <a:defRPr sz="2336"/>
            </a:pPr>
            <a:r>
              <a:rPr sz="2500" dirty="0"/>
              <a:t>Even before the battles at Lexington and Concord, North Carolinians were separating themselves from the </a:t>
            </a:r>
            <a:r>
              <a:rPr sz="2500" dirty="0" smtClean="0"/>
              <a:t>British</a:t>
            </a:r>
            <a:r>
              <a:rPr lang="en-US" sz="2500" dirty="0" smtClean="0"/>
              <a:t>.</a:t>
            </a:r>
            <a:endParaRPr sz="2500" dirty="0"/>
          </a:p>
          <a:p>
            <a:pPr marL="554034" indent="-554034" defTabSz="667512">
              <a:spcBef>
                <a:spcPts val="500"/>
              </a:spcBef>
              <a:defRPr sz="2336"/>
            </a:pPr>
            <a:r>
              <a:rPr sz="2500" dirty="0"/>
              <a:t>In 1774, when the governor refused to call the Assembly, the people set up the </a:t>
            </a:r>
            <a:r>
              <a:rPr sz="2500" b="1" i="1" dirty="0"/>
              <a:t>Provincial Congress </a:t>
            </a:r>
            <a:r>
              <a:rPr sz="2500" dirty="0"/>
              <a:t>to choose delegates for the Continental </a:t>
            </a:r>
            <a:r>
              <a:rPr sz="2500" dirty="0" smtClean="0"/>
              <a:t>Congress</a:t>
            </a:r>
            <a:r>
              <a:rPr lang="en-US" sz="2500" dirty="0" smtClean="0"/>
              <a:t>.</a:t>
            </a:r>
            <a:endParaRPr sz="2500" dirty="0"/>
          </a:p>
          <a:p>
            <a:pPr marL="554034" indent="-554034" defTabSz="667512">
              <a:spcBef>
                <a:spcPts val="500"/>
              </a:spcBef>
              <a:defRPr sz="2336"/>
            </a:pPr>
            <a:r>
              <a:rPr sz="2500" dirty="0"/>
              <a:t>They also created </a:t>
            </a:r>
            <a:r>
              <a:rPr lang="en-US" sz="2500" dirty="0" smtClean="0"/>
              <a:t>the </a:t>
            </a:r>
            <a:r>
              <a:rPr sz="2500" b="1" i="1" dirty="0" smtClean="0"/>
              <a:t>Committees </a:t>
            </a:r>
            <a:r>
              <a:rPr sz="2500" b="1" i="1" dirty="0"/>
              <a:t>of Safety </a:t>
            </a:r>
            <a:r>
              <a:rPr sz="2500" dirty="0"/>
              <a:t>in each county to keep order and provide </a:t>
            </a:r>
            <a:r>
              <a:rPr sz="2500" dirty="0" smtClean="0"/>
              <a:t>government</a:t>
            </a:r>
            <a:r>
              <a:rPr lang="en-US" sz="2500" dirty="0" smtClean="0"/>
              <a:t>.</a:t>
            </a:r>
            <a:endParaRPr lang="en-US" sz="2500" dirty="0"/>
          </a:p>
          <a:p>
            <a:pPr marL="1014283" lvl="2" indent="-554034" defTabSz="667512">
              <a:spcBef>
                <a:spcPts val="500"/>
              </a:spcBef>
              <a:buFont typeface="Arial" charset="0"/>
              <a:buChar char="•"/>
              <a:defRPr sz="2336"/>
            </a:pPr>
            <a:r>
              <a:rPr sz="2500" dirty="0" smtClean="0"/>
              <a:t>Most </a:t>
            </a:r>
            <a:r>
              <a:rPr sz="2500" dirty="0"/>
              <a:t>wanted supporters of the </a:t>
            </a:r>
            <a:r>
              <a:rPr sz="2500" dirty="0" smtClean="0"/>
              <a:t>British</a:t>
            </a:r>
            <a:r>
              <a:rPr lang="en-US" sz="2500" dirty="0" smtClean="0"/>
              <a:t>, called </a:t>
            </a:r>
            <a:r>
              <a:rPr sz="2500" b="1" i="1" dirty="0" smtClean="0"/>
              <a:t>Tories</a:t>
            </a:r>
            <a:r>
              <a:rPr lang="en-US" sz="2500" dirty="0"/>
              <a:t>,</a:t>
            </a:r>
            <a:r>
              <a:rPr sz="2500" dirty="0" smtClean="0"/>
              <a:t> </a:t>
            </a:r>
            <a:r>
              <a:rPr sz="2500" dirty="0"/>
              <a:t>to have to sign an oath of </a:t>
            </a:r>
            <a:r>
              <a:rPr sz="2500" dirty="0" smtClean="0"/>
              <a:t>loyalty</a:t>
            </a:r>
            <a:r>
              <a:rPr lang="en-US" sz="2500" dirty="0" smtClean="0"/>
              <a:t>.</a:t>
            </a:r>
            <a:endParaRPr sz="2500" dirty="0"/>
          </a:p>
          <a:p>
            <a:pPr marL="554034" indent="-554034" defTabSz="667512">
              <a:spcBef>
                <a:spcPts val="500"/>
              </a:spcBef>
              <a:defRPr sz="2336"/>
            </a:pPr>
            <a:r>
              <a:rPr sz="2500" dirty="0"/>
              <a:t>The Committee of Safety in Mecklenburg county created the </a:t>
            </a:r>
            <a:r>
              <a:rPr sz="2500" b="1" i="1" dirty="0"/>
              <a:t>Mecklenburg Resolves</a:t>
            </a:r>
            <a:r>
              <a:rPr sz="2500" dirty="0"/>
              <a:t>, stating that the king’s officers had no power since the British were being so </a:t>
            </a:r>
            <a:r>
              <a:rPr sz="2500" dirty="0" smtClean="0"/>
              <a:t>aggressive</a:t>
            </a:r>
            <a:r>
              <a:rPr lang="en-US" sz="2500" dirty="0" smtClean="0"/>
              <a:t>.</a:t>
            </a:r>
            <a:endParaRPr lang="en-US" sz="2500" dirty="0"/>
          </a:p>
          <a:p>
            <a:pPr marL="803149" lvl="2" indent="-342900" defTabSz="667512">
              <a:spcBef>
                <a:spcPts val="500"/>
              </a:spcBef>
              <a:buFont typeface="Arial" charset="0"/>
              <a:buChar char="•"/>
              <a:defRPr sz="2336"/>
            </a:pPr>
            <a:r>
              <a:rPr lang="en-US" sz="2500" dirty="0"/>
              <a:t>L</a:t>
            </a:r>
            <a:r>
              <a:rPr sz="2500" dirty="0" smtClean="0"/>
              <a:t>ocals </a:t>
            </a:r>
            <a:r>
              <a:rPr sz="2500" dirty="0"/>
              <a:t>elected new leaders to replace </a:t>
            </a:r>
            <a:r>
              <a:rPr sz="2500" dirty="0" smtClean="0"/>
              <a:t>them</a:t>
            </a:r>
            <a:r>
              <a:rPr lang="en-US" sz="2500" dirty="0" smtClean="0"/>
              <a:t>.</a:t>
            </a:r>
            <a:endParaRPr sz="2500" dirty="0"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13816">
              <a:defRPr sz="3916">
                <a:effectLst>
                  <a:outerShdw blurRad="33909" dist="33909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The Battle of Moore’s Creek Bridge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457200" y="1142999"/>
            <a:ext cx="8229600" cy="53851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1980" indent="-601980" defTabSz="722376">
              <a:lnSpc>
                <a:spcPct val="90000"/>
              </a:lnSpc>
              <a:spcBef>
                <a:spcPts val="600"/>
              </a:spcBef>
              <a:defRPr sz="2528">
                <a:solidFill>
                  <a:srgbClr val="080808"/>
                </a:solidFill>
              </a:defRPr>
            </a:pPr>
            <a:r>
              <a:rPr sz="2600" dirty="0"/>
              <a:t>The Provincial Congress set up defenses, made everyone sign a loyalty oath, authorized enlistment of soldiers to fight in the war, and printed money </a:t>
            </a:r>
            <a:r>
              <a:rPr lang="en-US" sz="2600" dirty="0" smtClean="0"/>
              <a:t>.</a:t>
            </a:r>
            <a:endParaRPr sz="2600" dirty="0"/>
          </a:p>
          <a:p>
            <a:pPr marL="601980" indent="-601980" defTabSz="722376">
              <a:lnSpc>
                <a:spcPct val="90000"/>
              </a:lnSpc>
              <a:spcBef>
                <a:spcPts val="600"/>
              </a:spcBef>
              <a:defRPr sz="2528">
                <a:solidFill>
                  <a:srgbClr val="080808"/>
                </a:solidFill>
              </a:defRPr>
            </a:pPr>
            <a:r>
              <a:rPr sz="2600" dirty="0"/>
              <a:t>The North Carolina militiamen were sent into South Carolina and Virginia to fight the </a:t>
            </a:r>
            <a:r>
              <a:rPr sz="2600" dirty="0" smtClean="0"/>
              <a:t>Tories</a:t>
            </a:r>
            <a:r>
              <a:rPr lang="en-US" sz="2600" dirty="0" smtClean="0"/>
              <a:t>.</a:t>
            </a:r>
            <a:endParaRPr sz="2600" dirty="0"/>
          </a:p>
          <a:p>
            <a:pPr marL="601980" indent="-601980" defTabSz="722376">
              <a:lnSpc>
                <a:spcPct val="90000"/>
              </a:lnSpc>
              <a:spcBef>
                <a:spcPts val="600"/>
              </a:spcBef>
              <a:defRPr sz="2528">
                <a:solidFill>
                  <a:srgbClr val="080808"/>
                </a:solidFill>
              </a:defRPr>
            </a:pPr>
            <a:r>
              <a:rPr sz="2600" dirty="0"/>
              <a:t>By 1776, North Carolinians were fighting amongst themselves about the </a:t>
            </a:r>
            <a:r>
              <a:rPr sz="2600" dirty="0" smtClean="0"/>
              <a:t>war</a:t>
            </a:r>
            <a:r>
              <a:rPr lang="en-US" sz="2600" dirty="0" smtClean="0"/>
              <a:t>.</a:t>
            </a:r>
          </a:p>
          <a:p>
            <a:pPr marL="1062229" lvl="2" indent="-601980" defTabSz="722376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defRPr sz="2528">
                <a:solidFill>
                  <a:srgbClr val="080808"/>
                </a:solidFill>
              </a:defRPr>
            </a:pPr>
            <a:r>
              <a:rPr sz="2600" dirty="0" smtClean="0"/>
              <a:t>The </a:t>
            </a:r>
            <a:r>
              <a:rPr sz="2600" dirty="0"/>
              <a:t>Highland Scots marched toward Wilmington and were cut off </a:t>
            </a:r>
            <a:r>
              <a:rPr sz="2600" dirty="0" smtClean="0"/>
              <a:t>by</a:t>
            </a:r>
            <a:r>
              <a:rPr lang="en-US" sz="2600" dirty="0" smtClean="0"/>
              <a:t> the</a:t>
            </a:r>
            <a:r>
              <a:rPr sz="2600" dirty="0" smtClean="0"/>
              <a:t> militia</a:t>
            </a:r>
            <a:r>
              <a:rPr lang="en-US" sz="2600" dirty="0" smtClean="0"/>
              <a:t>,</a:t>
            </a:r>
            <a:r>
              <a:rPr sz="2600" dirty="0" smtClean="0"/>
              <a:t> </a:t>
            </a:r>
            <a:r>
              <a:rPr sz="2600" dirty="0"/>
              <a:t>who dismantled the bridge and shot at the Highlanders </a:t>
            </a:r>
            <a:r>
              <a:rPr lang="en-US" sz="2600" dirty="0" smtClean="0"/>
              <a:t>that</a:t>
            </a:r>
            <a:r>
              <a:rPr sz="2600" dirty="0" smtClean="0"/>
              <a:t> </a:t>
            </a:r>
            <a:r>
              <a:rPr sz="2600" dirty="0"/>
              <a:t>tried to </a:t>
            </a:r>
            <a:r>
              <a:rPr sz="2600" dirty="0" smtClean="0"/>
              <a:t>cross</a:t>
            </a:r>
            <a:r>
              <a:rPr lang="en-US" sz="2600" dirty="0" smtClean="0"/>
              <a:t>.</a:t>
            </a:r>
            <a:endParaRPr sz="2600" dirty="0"/>
          </a:p>
          <a:p>
            <a:pPr marL="601980" indent="-601980" defTabSz="722376">
              <a:lnSpc>
                <a:spcPct val="90000"/>
              </a:lnSpc>
              <a:spcBef>
                <a:spcPts val="600"/>
              </a:spcBef>
              <a:defRPr sz="2528">
                <a:solidFill>
                  <a:srgbClr val="080808"/>
                </a:solidFill>
              </a:defRPr>
            </a:pPr>
            <a:r>
              <a:rPr sz="2600" dirty="0"/>
              <a:t>The Battle of Moore’s Creek Bridge was celebrated as an American </a:t>
            </a:r>
            <a:r>
              <a:rPr sz="2600" dirty="0" smtClean="0"/>
              <a:t>victory</a:t>
            </a:r>
            <a:r>
              <a:rPr lang="en-US" sz="2600" dirty="0" smtClean="0"/>
              <a:t>.</a:t>
            </a:r>
            <a:endParaRPr sz="2600" dirty="0"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Halifax Resolves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North </a:t>
            </a:r>
            <a:r>
              <a:rPr sz="3600" dirty="0" smtClean="0"/>
              <a:t>Carolinians</a:t>
            </a:r>
            <a:r>
              <a:rPr lang="en-US" sz="3600" dirty="0" smtClean="0"/>
              <a:t> were</a:t>
            </a:r>
            <a:r>
              <a:rPr sz="3600" dirty="0" smtClean="0"/>
              <a:t> </a:t>
            </a:r>
            <a:r>
              <a:rPr sz="3600" dirty="0"/>
              <a:t>convinced that their conflict with the British couldn’t be settled </a:t>
            </a:r>
            <a:r>
              <a:rPr sz="3600" dirty="0" smtClean="0"/>
              <a:t>peacefully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In 1776, the Provincial Congress passed the </a:t>
            </a:r>
            <a:r>
              <a:rPr sz="3600" b="1" i="1" dirty="0"/>
              <a:t>Halifax Resolves</a:t>
            </a:r>
            <a:r>
              <a:rPr sz="3600" dirty="0"/>
              <a:t>, authorizing </a:t>
            </a:r>
            <a:r>
              <a:rPr sz="3600" dirty="0" smtClean="0"/>
              <a:t>the</a:t>
            </a:r>
            <a:r>
              <a:rPr lang="en-US" sz="3600" dirty="0" smtClean="0"/>
              <a:t> colony’s</a:t>
            </a:r>
            <a:r>
              <a:rPr sz="3600" dirty="0" smtClean="0"/>
              <a:t> </a:t>
            </a:r>
            <a:r>
              <a:rPr sz="3600" dirty="0"/>
              <a:t>delegates in Philadelphia to join the other colonies in seeking </a:t>
            </a:r>
            <a:r>
              <a:rPr sz="3600" dirty="0" smtClean="0"/>
              <a:t>independence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State Constitution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1113907"/>
            <a:ext cx="8229600" cy="5372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6803" indent="-576803" defTabSz="694944">
              <a:spcBef>
                <a:spcPts val="500"/>
              </a:spcBef>
              <a:defRPr sz="2432"/>
            </a:pPr>
            <a:r>
              <a:rPr sz="2400" dirty="0"/>
              <a:t>Once independence was declared and the United States </a:t>
            </a:r>
            <a:r>
              <a:rPr lang="en-US" sz="2400" dirty="0" smtClean="0"/>
              <a:t>was </a:t>
            </a:r>
            <a:r>
              <a:rPr sz="2400" dirty="0" smtClean="0"/>
              <a:t>created </a:t>
            </a:r>
            <a:r>
              <a:rPr sz="2400" dirty="0"/>
              <a:t>by an act of the Continental Congress, North Carolina went from a colony to a </a:t>
            </a:r>
            <a:r>
              <a:rPr sz="2400" dirty="0" smtClean="0"/>
              <a:t>state</a:t>
            </a:r>
            <a:r>
              <a:rPr lang="en-US" sz="2400" dirty="0" smtClean="0"/>
              <a:t>.</a:t>
            </a:r>
            <a:endParaRPr sz="2400" dirty="0"/>
          </a:p>
          <a:p>
            <a:pPr marL="576803" indent="-576803" defTabSz="694944">
              <a:spcBef>
                <a:spcPts val="500"/>
              </a:spcBef>
              <a:defRPr sz="2432"/>
            </a:pPr>
            <a:r>
              <a:rPr sz="2400" dirty="0"/>
              <a:t>Each of the thirteen states wrote a state </a:t>
            </a:r>
            <a:r>
              <a:rPr sz="2400" dirty="0" smtClean="0"/>
              <a:t>constitution</a:t>
            </a:r>
            <a:r>
              <a:rPr lang="en-US" sz="2400" dirty="0" smtClean="0"/>
              <a:t>.</a:t>
            </a:r>
            <a:endParaRPr sz="2400" dirty="0"/>
          </a:p>
          <a:p>
            <a:pPr marL="576803" indent="-576803" defTabSz="694944">
              <a:spcBef>
                <a:spcPts val="500"/>
              </a:spcBef>
              <a:defRPr sz="2432"/>
            </a:pPr>
            <a:r>
              <a:rPr sz="2400" dirty="0"/>
              <a:t>North Carolinians agreed that the legislature of representatives of the people should be the strongest part of the </a:t>
            </a:r>
            <a:r>
              <a:rPr sz="2400" dirty="0" smtClean="0"/>
              <a:t>government</a:t>
            </a:r>
            <a:r>
              <a:rPr lang="en-US" sz="2400" dirty="0" smtClean="0"/>
              <a:t>.</a:t>
            </a:r>
          </a:p>
          <a:p>
            <a:pPr marL="1037052" lvl="2" indent="-576803" defTabSz="694944">
              <a:spcBef>
                <a:spcPts val="500"/>
              </a:spcBef>
              <a:defRPr sz="2432"/>
            </a:pPr>
            <a:r>
              <a:rPr sz="2400" dirty="0" smtClean="0"/>
              <a:t>They </a:t>
            </a:r>
            <a:r>
              <a:rPr sz="2400" dirty="0"/>
              <a:t>continued the General Assembly, but created two houses: the House of Commons and the </a:t>
            </a:r>
            <a:r>
              <a:rPr sz="2400" dirty="0" smtClean="0"/>
              <a:t>Senate</a:t>
            </a:r>
            <a:r>
              <a:rPr lang="en-US" sz="2400" dirty="0" smtClean="0"/>
              <a:t>.</a:t>
            </a:r>
            <a:endParaRPr sz="2400" dirty="0"/>
          </a:p>
          <a:p>
            <a:pPr marL="576803" indent="-576803" defTabSz="694944">
              <a:spcBef>
                <a:spcPts val="500"/>
              </a:spcBef>
              <a:defRPr sz="2432"/>
            </a:pPr>
            <a:r>
              <a:rPr sz="2400" dirty="0"/>
              <a:t>They were cautious in creation of the office of </a:t>
            </a:r>
            <a:r>
              <a:rPr sz="2400" dirty="0" smtClean="0"/>
              <a:t>governor</a:t>
            </a:r>
            <a:r>
              <a:rPr lang="en-US" sz="2400" dirty="0" smtClean="0"/>
              <a:t>.</a:t>
            </a:r>
          </a:p>
          <a:p>
            <a:pPr marL="1037052" lvl="2" indent="-576803" defTabSz="694944">
              <a:spcBef>
                <a:spcPts val="500"/>
              </a:spcBef>
              <a:defRPr sz="2432"/>
            </a:pPr>
            <a:r>
              <a:rPr lang="en-US" sz="2400" dirty="0"/>
              <a:t>H</a:t>
            </a:r>
            <a:r>
              <a:rPr sz="2400" dirty="0" smtClean="0"/>
              <a:t>e </a:t>
            </a:r>
            <a:r>
              <a:rPr sz="2400" dirty="0"/>
              <a:t>would be chosen by legislature each year and have little </a:t>
            </a:r>
            <a:r>
              <a:rPr sz="2400" dirty="0" smtClean="0"/>
              <a:t>power</a:t>
            </a:r>
            <a:r>
              <a:rPr lang="en-US" sz="2400" dirty="0" smtClean="0"/>
              <a:t>.</a:t>
            </a:r>
            <a:endParaRPr sz="2400" dirty="0"/>
          </a:p>
          <a:p>
            <a:pPr marL="576803" indent="-576803" defTabSz="694944">
              <a:spcBef>
                <a:spcPts val="500"/>
              </a:spcBef>
              <a:defRPr sz="2432"/>
            </a:pPr>
            <a:r>
              <a:rPr sz="2400" dirty="0"/>
              <a:t>North Carolina included a </a:t>
            </a:r>
            <a:r>
              <a:rPr sz="2400" b="1" i="1" dirty="0"/>
              <a:t>Declaration of Rights </a:t>
            </a:r>
            <a:r>
              <a:rPr sz="2400" dirty="0"/>
              <a:t>in their </a:t>
            </a:r>
            <a:r>
              <a:rPr sz="2400" dirty="0" smtClean="0"/>
              <a:t>constitution</a:t>
            </a:r>
            <a:r>
              <a:rPr lang="en-US" sz="2400" dirty="0" smtClean="0"/>
              <a:t>.</a:t>
            </a:r>
            <a:endParaRPr sz="2400" dirty="0"/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Governing the New State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84393" indent="-584393" defTabSz="704087">
              <a:spcBef>
                <a:spcPts val="500"/>
              </a:spcBef>
              <a:defRPr sz="2464"/>
            </a:pPr>
            <a:r>
              <a:rPr sz="2600" dirty="0"/>
              <a:t>Under the first governor, Richard Caswell, the state had to find ways to protect its citizens and raise revenue to pay for the </a:t>
            </a:r>
            <a:r>
              <a:rPr sz="2600" dirty="0" smtClean="0"/>
              <a:t>war</a:t>
            </a:r>
            <a:r>
              <a:rPr lang="en-US" sz="2600" dirty="0" smtClean="0"/>
              <a:t>.</a:t>
            </a:r>
            <a:endParaRPr sz="260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600" dirty="0"/>
              <a:t>In 1777, the Assembly passed the </a:t>
            </a:r>
            <a:r>
              <a:rPr sz="2600" b="1" i="1" dirty="0"/>
              <a:t>Confiscation Act</a:t>
            </a:r>
            <a:r>
              <a:rPr sz="2600" dirty="0"/>
              <a:t>, saying that residents who wouldn’t take oath of allegiance to the state could have their property </a:t>
            </a:r>
            <a:r>
              <a:rPr sz="2600" dirty="0" smtClean="0"/>
              <a:t>taken</a:t>
            </a:r>
            <a:r>
              <a:rPr lang="en-US" sz="2600" dirty="0" smtClean="0"/>
              <a:t>.</a:t>
            </a:r>
            <a:endParaRPr sz="260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600" dirty="0"/>
              <a:t>Additionally, strictly religious people like the Quakers and Moravians who would not take oaths or fight had to pay more taxes than other </a:t>
            </a:r>
            <a:r>
              <a:rPr sz="2600" dirty="0" smtClean="0"/>
              <a:t>citizens</a:t>
            </a:r>
            <a:r>
              <a:rPr lang="en-US" sz="2600" dirty="0" smtClean="0"/>
              <a:t>.</a:t>
            </a:r>
            <a:endParaRPr sz="260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600" dirty="0"/>
              <a:t>North Carolina sent several regiments to fight with General George Washington in </a:t>
            </a:r>
            <a:r>
              <a:rPr sz="2600" dirty="0" smtClean="0"/>
              <a:t>1777</a:t>
            </a:r>
            <a:r>
              <a:rPr lang="en-US" sz="2600" dirty="0" smtClean="0"/>
              <a:t>.</a:t>
            </a:r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sz="2600" dirty="0" smtClean="0"/>
              <a:t>By </a:t>
            </a:r>
            <a:r>
              <a:rPr sz="2600" dirty="0"/>
              <a:t>the end of the war, more than 7,000 North Carolinians had fought in the Continental </a:t>
            </a:r>
            <a:r>
              <a:rPr sz="2600" dirty="0" smtClean="0"/>
              <a:t>Army</a:t>
            </a:r>
            <a:r>
              <a:rPr lang="en-US" sz="2600" dirty="0" smtClean="0"/>
              <a:t>.</a:t>
            </a:r>
            <a:endParaRPr sz="2600"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Divided Loyalties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457200" y="1049236"/>
            <a:ext cx="8229600" cy="54788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None of the original 13 states was more divided in its loyalties than North </a:t>
            </a:r>
            <a:r>
              <a:rPr sz="2500" dirty="0" smtClean="0"/>
              <a:t>Carolina</a:t>
            </a:r>
            <a:r>
              <a:rPr lang="en-US" sz="2500" dirty="0" smtClean="0"/>
              <a:t>.</a:t>
            </a:r>
            <a:endParaRPr sz="25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Many coastal residents sided with the </a:t>
            </a:r>
            <a:r>
              <a:rPr sz="2500" b="1" i="1" dirty="0"/>
              <a:t>Whigs</a:t>
            </a:r>
            <a:r>
              <a:rPr sz="2500" dirty="0"/>
              <a:t>, as they were most affected by restrictions on </a:t>
            </a:r>
            <a:r>
              <a:rPr sz="2500" dirty="0" smtClean="0"/>
              <a:t>trade</a:t>
            </a:r>
            <a:r>
              <a:rPr lang="en-US" sz="2500" dirty="0" smtClean="0"/>
              <a:t>.</a:t>
            </a:r>
            <a:endParaRPr sz="25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Tories were concentrated in the central area of the state in areas that supported the </a:t>
            </a:r>
            <a:r>
              <a:rPr sz="2500" dirty="0" smtClean="0"/>
              <a:t>Regulators</a:t>
            </a:r>
            <a:r>
              <a:rPr lang="en-US" sz="2500" dirty="0" smtClean="0"/>
              <a:t>.</a:t>
            </a:r>
          </a:p>
          <a:p>
            <a:pPr marL="999104" lvl="2" indent="-538855" defTabSz="649223">
              <a:spcBef>
                <a:spcPts val="500"/>
              </a:spcBef>
              <a:defRPr sz="2272"/>
            </a:pPr>
            <a:r>
              <a:rPr sz="2500" dirty="0" smtClean="0"/>
              <a:t>They </a:t>
            </a:r>
            <a:r>
              <a:rPr sz="2500" dirty="0"/>
              <a:t>didn’t love the </a:t>
            </a:r>
            <a:r>
              <a:rPr sz="2500" dirty="0" smtClean="0"/>
              <a:t>king</a:t>
            </a:r>
            <a:r>
              <a:rPr lang="en-US" sz="2500" dirty="0" smtClean="0"/>
              <a:t>;</a:t>
            </a:r>
            <a:r>
              <a:rPr sz="2500" dirty="0" smtClean="0"/>
              <a:t> </a:t>
            </a:r>
            <a:r>
              <a:rPr sz="2500" dirty="0"/>
              <a:t>they just hated the leaders of the coastal </a:t>
            </a:r>
            <a:r>
              <a:rPr sz="2500" dirty="0" smtClean="0"/>
              <a:t>area</a:t>
            </a:r>
            <a:r>
              <a:rPr lang="en-US" sz="2500" dirty="0" smtClean="0"/>
              <a:t>.</a:t>
            </a:r>
            <a:endParaRPr sz="25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State officers put down a Tory plot in 1777 to steal guns and ammunition and kidnap the </a:t>
            </a:r>
            <a:r>
              <a:rPr sz="2500" dirty="0" smtClean="0"/>
              <a:t>governor</a:t>
            </a:r>
            <a:r>
              <a:rPr lang="en-US" sz="2500" dirty="0" smtClean="0"/>
              <a:t>.</a:t>
            </a:r>
            <a:endParaRPr sz="25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Some Native Americans saw the war as a chance to regain their lands, and the Cherokee attacked the </a:t>
            </a:r>
            <a:r>
              <a:rPr sz="2500" dirty="0" smtClean="0"/>
              <a:t>frontier</a:t>
            </a:r>
            <a:r>
              <a:rPr lang="en-US" sz="2500" dirty="0" smtClean="0"/>
              <a:t>.</a:t>
            </a:r>
          </a:p>
          <a:p>
            <a:pPr marL="999104" lvl="2" indent="-538855" defTabSz="649223">
              <a:spcBef>
                <a:spcPts val="500"/>
              </a:spcBef>
              <a:defRPr sz="2272"/>
            </a:pPr>
            <a:r>
              <a:rPr sz="2500" dirty="0" smtClean="0"/>
              <a:t>Dozens </a:t>
            </a:r>
            <a:r>
              <a:rPr sz="2500" dirty="0"/>
              <a:t>of Cherokee towns were destroyed and the Cherokee were left hungry and </a:t>
            </a:r>
            <a:r>
              <a:rPr sz="2500" dirty="0" smtClean="0"/>
              <a:t>homeless</a:t>
            </a:r>
            <a:r>
              <a:rPr lang="en-US" sz="2500" dirty="0" smtClean="0"/>
              <a:t>.</a:t>
            </a:r>
            <a:endParaRPr sz="2500" dirty="0"/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6893683" y="6056629"/>
            <a:ext cx="23426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The British Invade the Carolinas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>
                <a:solidFill>
                  <a:srgbClr val="080808"/>
                </a:solidFill>
              </a:defRPr>
            </a:lvl2pPr>
          </a:lstStyle>
          <a:p>
            <a:r>
              <a:t>Essential Question:</a:t>
            </a:r>
          </a:p>
          <a:p>
            <a:pPr lvl="1"/>
            <a:r>
              <a:t>How did the British invasion of the Carolinas impact the new state and its divided loyalties?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The British Invade the Carolinas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know?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Overmountain Men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pardon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09600" y="4205416"/>
            <a:ext cx="7581900" cy="1410246"/>
          </a:xfrm>
          <a:prstGeom prst="rect">
            <a:avLst/>
          </a:prstGeom>
          <a:solidFill>
            <a:srgbClr val="10253F">
              <a:alpha val="81961"/>
            </a:srgbClr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720810" y="4256552"/>
            <a:ext cx="7454901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1: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The Long Road to Independence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2:</a:t>
            </a:r>
            <a:r>
              <a:rPr>
                <a:solidFill>
                  <a:srgbClr val="DCE6F2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4" action="ppaction://hlinksldjump"/>
              </a:rPr>
              <a:t>North Carolina in the War for Independence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3:</a:t>
            </a:r>
            <a:r>
              <a:rPr>
                <a:solidFill>
                  <a:srgbClr val="F8D506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5" action="ppaction://hlinksldjump"/>
              </a:rPr>
              <a:t>The British Invade the Carolinas</a:t>
            </a: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4: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 action="ppaction://hlinksldjump"/>
              </a:rPr>
              <a:t>North Carolina from Confederation to Constitution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400" dirty="0"/>
              <a:t>In 1779, the American army was trapped in Charles Town and surrendered in </a:t>
            </a:r>
            <a:r>
              <a:rPr sz="3400" dirty="0" smtClean="0"/>
              <a:t>1780</a:t>
            </a:r>
            <a:r>
              <a:rPr lang="en-US" sz="3400" dirty="0" smtClean="0"/>
              <a:t>.</a:t>
            </a:r>
          </a:p>
          <a:p>
            <a:pPr lvl="2"/>
            <a:r>
              <a:rPr lang="en-US" sz="3400" dirty="0"/>
              <a:t>M</a:t>
            </a:r>
            <a:r>
              <a:rPr sz="3400" dirty="0" smtClean="0"/>
              <a:t>ost </a:t>
            </a:r>
            <a:r>
              <a:rPr sz="3400" dirty="0"/>
              <a:t>of the North Carolina Continentals were imprisoned for the rest of the </a:t>
            </a:r>
            <a:r>
              <a:rPr sz="3400" dirty="0" smtClean="0"/>
              <a:t>war</a:t>
            </a:r>
            <a:r>
              <a:rPr lang="en-US" sz="3400" dirty="0" smtClean="0"/>
              <a:t>.</a:t>
            </a:r>
            <a:endParaRPr sz="3400" dirty="0"/>
          </a:p>
          <a:p>
            <a:r>
              <a:rPr sz="3400" dirty="0"/>
              <a:t>They raised a second southern army quickly to march into South Carolina, but they were defeated in 1780, leaving the British in control of South Carolina and North Carolina open to </a:t>
            </a:r>
            <a:r>
              <a:rPr sz="3400" dirty="0" smtClean="0"/>
              <a:t>invasion</a:t>
            </a:r>
            <a:r>
              <a:rPr lang="en-US" sz="3400" dirty="0" smtClean="0"/>
              <a:t>.</a:t>
            </a:r>
            <a:endParaRPr sz="3400" dirty="0"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build="p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457200" y="22014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North Carolinians Defend Their Homeland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208165" y="1165015"/>
            <a:ext cx="8763000" cy="531198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41019" indent="-541019" defTabSz="649223">
              <a:lnSpc>
                <a:spcPct val="100000"/>
              </a:lnSpc>
              <a:spcBef>
                <a:spcPts val="0"/>
              </a:spcBef>
              <a:defRPr sz="2768"/>
            </a:pPr>
            <a:r>
              <a:rPr dirty="0"/>
              <a:t>In June 1780, more than 1,000 Tories were defeated as Ramsour’s Mill </a:t>
            </a:r>
            <a:r>
              <a:rPr lang="en-US" dirty="0" smtClean="0"/>
              <a:t>.</a:t>
            </a:r>
            <a:endParaRPr dirty="0"/>
          </a:p>
          <a:p>
            <a:pPr marL="541019" indent="-541019" defTabSz="649223">
              <a:lnSpc>
                <a:spcPct val="100000"/>
              </a:lnSpc>
              <a:spcBef>
                <a:spcPts val="0"/>
              </a:spcBef>
              <a:defRPr sz="2768"/>
            </a:pPr>
            <a:r>
              <a:rPr dirty="0"/>
              <a:t>The British split their </a:t>
            </a:r>
            <a:r>
              <a:rPr dirty="0" smtClean="0"/>
              <a:t>army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sending half </a:t>
            </a:r>
            <a:r>
              <a:rPr dirty="0" smtClean="0"/>
              <a:t>into</a:t>
            </a:r>
            <a:r>
              <a:rPr lang="en-US" dirty="0" smtClean="0"/>
              <a:t> the</a:t>
            </a:r>
            <a:r>
              <a:rPr dirty="0" smtClean="0"/>
              <a:t> </a:t>
            </a:r>
            <a:r>
              <a:rPr dirty="0"/>
              <a:t>North Carolina mountains to force settlers to join the British and sending the rest to </a:t>
            </a:r>
            <a:r>
              <a:rPr dirty="0" smtClean="0"/>
              <a:t>Charlotte</a:t>
            </a:r>
            <a:r>
              <a:rPr lang="en-US" dirty="0" smtClean="0"/>
              <a:t>.</a:t>
            </a:r>
          </a:p>
          <a:p>
            <a:pPr marL="1001268" lvl="2" indent="-541019" defTabSz="649223">
              <a:lnSpc>
                <a:spcPct val="100000"/>
              </a:lnSpc>
              <a:spcBef>
                <a:spcPts val="0"/>
              </a:spcBef>
              <a:defRPr sz="2768"/>
            </a:pPr>
            <a:r>
              <a:rPr lang="en-US" dirty="0"/>
              <a:t>B</a:t>
            </a:r>
            <a:r>
              <a:rPr dirty="0" smtClean="0"/>
              <a:t>oth lead </a:t>
            </a:r>
            <a:r>
              <a:rPr dirty="0"/>
              <a:t>to disaster for the </a:t>
            </a:r>
            <a:r>
              <a:rPr dirty="0" smtClean="0"/>
              <a:t>British</a:t>
            </a:r>
            <a:r>
              <a:rPr lang="en-US" dirty="0" smtClean="0"/>
              <a:t>.</a:t>
            </a:r>
            <a:endParaRPr dirty="0"/>
          </a:p>
          <a:p>
            <a:pPr marL="541019" indent="-541019" defTabSz="649223">
              <a:lnSpc>
                <a:spcPct val="100000"/>
              </a:lnSpc>
              <a:spcBef>
                <a:spcPts val="0"/>
              </a:spcBef>
              <a:defRPr sz="2768"/>
            </a:pPr>
            <a:r>
              <a:rPr dirty="0"/>
              <a:t>The Whigs made as much trouble for the invaders as </a:t>
            </a:r>
            <a:r>
              <a:rPr dirty="0" smtClean="0"/>
              <a:t>possible</a:t>
            </a:r>
            <a:r>
              <a:rPr lang="en-US" dirty="0" smtClean="0"/>
              <a:t>.</a:t>
            </a:r>
            <a:endParaRPr dirty="0"/>
          </a:p>
          <a:p>
            <a:pPr marL="541019" indent="-541019" defTabSz="649223">
              <a:lnSpc>
                <a:spcPct val="100000"/>
              </a:lnSpc>
              <a:spcBef>
                <a:spcPts val="0"/>
              </a:spcBef>
              <a:defRPr sz="2768"/>
            </a:pPr>
            <a:r>
              <a:rPr dirty="0"/>
              <a:t>The Tories sent into the mountains were wiped </a:t>
            </a:r>
            <a:r>
              <a:rPr dirty="0" smtClean="0"/>
              <a:t>out</a:t>
            </a:r>
            <a:r>
              <a:rPr lang="en-US" dirty="0" smtClean="0"/>
              <a:t>.</a:t>
            </a:r>
          </a:p>
          <a:p>
            <a:pPr marL="1001268" lvl="2" indent="-541019" defTabSz="649223">
              <a:lnSpc>
                <a:spcPct val="100000"/>
              </a:lnSpc>
              <a:spcBef>
                <a:spcPts val="0"/>
              </a:spcBef>
              <a:defRPr sz="2768"/>
            </a:pPr>
            <a:r>
              <a:rPr dirty="0" smtClean="0"/>
              <a:t>The </a:t>
            </a:r>
            <a:r>
              <a:rPr b="1" i="1" dirty="0"/>
              <a:t>Overmountain Men </a:t>
            </a:r>
            <a:r>
              <a:rPr dirty="0"/>
              <a:t>crossed the Blue Ridge and trapped the Tories in October 1780 at the Battle of Kings Mountain, forcing the British to retreat into South </a:t>
            </a:r>
            <a:r>
              <a:rPr dirty="0" smtClean="0"/>
              <a:t>Carolina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758951">
              <a:defRPr sz="3652">
                <a:effectLst>
                  <a:outerShdw blurRad="31623" dist="31623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The British Chase the American Army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5729" indent="-485729" defTabSz="585215">
              <a:spcBef>
                <a:spcPts val="400"/>
              </a:spcBef>
              <a:defRPr sz="2048"/>
            </a:pPr>
            <a:r>
              <a:rPr sz="2250" dirty="0"/>
              <a:t>The American army went to Charlotte, where they were split </a:t>
            </a:r>
            <a:r>
              <a:rPr sz="2250" dirty="0" smtClean="0"/>
              <a:t>in</a:t>
            </a:r>
            <a:r>
              <a:rPr lang="en-US" sz="2250" dirty="0" smtClean="0"/>
              <a:t>to</a:t>
            </a:r>
            <a:r>
              <a:rPr sz="2250" dirty="0" smtClean="0"/>
              <a:t> two</a:t>
            </a:r>
            <a:r>
              <a:rPr lang="en-US" sz="2250" dirty="0" smtClean="0"/>
              <a:t> groups</a:t>
            </a:r>
            <a:r>
              <a:rPr sz="2250" dirty="0" smtClean="0"/>
              <a:t> </a:t>
            </a:r>
            <a:r>
              <a:rPr sz="2250" dirty="0"/>
              <a:t>to help find supplies for the nearly-starving </a:t>
            </a:r>
            <a:r>
              <a:rPr sz="2250" dirty="0" smtClean="0"/>
              <a:t>men</a:t>
            </a:r>
            <a:r>
              <a:rPr lang="en-US" sz="2250" dirty="0" smtClean="0"/>
              <a:t>.</a:t>
            </a:r>
            <a:endParaRPr sz="225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250" dirty="0"/>
              <a:t>The British went after the group </a:t>
            </a:r>
            <a:r>
              <a:rPr lang="en-US" sz="2250" dirty="0" smtClean="0"/>
              <a:t>that</a:t>
            </a:r>
            <a:r>
              <a:rPr sz="2250" dirty="0" smtClean="0"/>
              <a:t> </a:t>
            </a:r>
            <a:r>
              <a:rPr sz="2250" dirty="0"/>
              <a:t>General </a:t>
            </a:r>
            <a:r>
              <a:rPr sz="2250" dirty="0" smtClean="0"/>
              <a:t>Morgan</a:t>
            </a:r>
            <a:r>
              <a:rPr lang="en-US" sz="2250" dirty="0" smtClean="0"/>
              <a:t> led</a:t>
            </a:r>
            <a:r>
              <a:rPr sz="2250" dirty="0" smtClean="0"/>
              <a:t>, </a:t>
            </a:r>
            <a:r>
              <a:rPr sz="2250" dirty="0"/>
              <a:t>but he had militia </a:t>
            </a:r>
            <a:r>
              <a:rPr sz="2250" dirty="0" smtClean="0"/>
              <a:t>reinforcements</a:t>
            </a:r>
            <a:r>
              <a:rPr lang="en-US" sz="2250" dirty="0" smtClean="0"/>
              <a:t>, and he ended up</a:t>
            </a:r>
            <a:r>
              <a:rPr sz="2250" dirty="0" smtClean="0"/>
              <a:t> </a:t>
            </a:r>
            <a:r>
              <a:rPr lang="en-US" sz="2250" dirty="0" smtClean="0"/>
              <a:t>fighting and defeating</a:t>
            </a:r>
            <a:r>
              <a:rPr sz="2250" dirty="0" smtClean="0"/>
              <a:t> </a:t>
            </a:r>
            <a:r>
              <a:rPr sz="2250" dirty="0"/>
              <a:t>the British at Hannah’s </a:t>
            </a:r>
            <a:r>
              <a:rPr sz="2250" dirty="0" smtClean="0"/>
              <a:t>Cowpens</a:t>
            </a:r>
            <a:r>
              <a:rPr lang="en-US" sz="2250" dirty="0" smtClean="0"/>
              <a:t>.</a:t>
            </a:r>
            <a:endParaRPr sz="225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250" dirty="0"/>
              <a:t>When General Greene returned to North Carolina, his army outnumbered the British 2 to </a:t>
            </a:r>
            <a:r>
              <a:rPr sz="2250" dirty="0" smtClean="0"/>
              <a:t>1</a:t>
            </a:r>
            <a:r>
              <a:rPr lang="en-US" sz="2250" dirty="0" smtClean="0"/>
              <a:t>.</a:t>
            </a:r>
          </a:p>
          <a:p>
            <a:pPr marL="945978" lvl="2" indent="-485729" defTabSz="585215">
              <a:spcBef>
                <a:spcPts val="400"/>
              </a:spcBef>
              <a:defRPr sz="2048"/>
            </a:pPr>
            <a:r>
              <a:rPr sz="2250" dirty="0" smtClean="0"/>
              <a:t>The </a:t>
            </a:r>
            <a:r>
              <a:rPr sz="2250" dirty="0"/>
              <a:t>armies met in March 1781 at Guilford Courthouse, with some of the fiercest fighting in the War for </a:t>
            </a:r>
            <a:r>
              <a:rPr sz="2250" dirty="0" smtClean="0"/>
              <a:t>Independence</a:t>
            </a:r>
            <a:r>
              <a:rPr lang="en-US" sz="2250" dirty="0" smtClean="0"/>
              <a:t>.</a:t>
            </a:r>
            <a:endParaRPr sz="225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250" dirty="0"/>
              <a:t>The British went to Virginia, but were trapped in October 1781 in Yorktown by Washington, effectively ending the war when the British </a:t>
            </a:r>
            <a:r>
              <a:rPr sz="2250" dirty="0" smtClean="0"/>
              <a:t>surrendered</a:t>
            </a:r>
            <a:r>
              <a:rPr lang="en-US" sz="2250" dirty="0" smtClean="0"/>
              <a:t>.</a:t>
            </a:r>
            <a:endParaRPr sz="225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250" dirty="0"/>
              <a:t>By the end of 1782, the British had left Wilmington and Charles Town, ending the war in the </a:t>
            </a:r>
            <a:r>
              <a:rPr sz="2250" dirty="0" smtClean="0"/>
              <a:t>South</a:t>
            </a:r>
            <a:r>
              <a:rPr lang="en-US" sz="2250" dirty="0" smtClean="0"/>
              <a:t>.</a:t>
            </a:r>
            <a:endParaRPr sz="225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250" dirty="0"/>
              <a:t>The final treaty was signed in 1784, 2 years after the British surrender at </a:t>
            </a:r>
            <a:r>
              <a:rPr sz="2250" dirty="0" smtClean="0"/>
              <a:t>Yorktown</a:t>
            </a:r>
            <a:r>
              <a:rPr lang="en-US" sz="2250" dirty="0" smtClean="0"/>
              <a:t>.</a:t>
            </a:r>
            <a:endParaRPr sz="2250" dirty="0"/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A Civil War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645109" indent="-645109" defTabSz="777240">
              <a:spcBef>
                <a:spcPts val="600"/>
              </a:spcBef>
              <a:defRPr sz="2720"/>
            </a:pPr>
            <a:r>
              <a:rPr sz="2760" dirty="0"/>
              <a:t>Whig control of the state was nearly </a:t>
            </a:r>
            <a:r>
              <a:rPr lang="en-US" sz="2760" dirty="0" smtClean="0"/>
              <a:t>eliminated </a:t>
            </a:r>
            <a:r>
              <a:rPr sz="2760" dirty="0" smtClean="0"/>
              <a:t>when </a:t>
            </a:r>
            <a:r>
              <a:rPr sz="2760" dirty="0"/>
              <a:t>the British swept through in </a:t>
            </a:r>
            <a:r>
              <a:rPr sz="2760" dirty="0" smtClean="0"/>
              <a:t>1781</a:t>
            </a:r>
            <a:r>
              <a:rPr lang="en-US" sz="2760" dirty="0" smtClean="0"/>
              <a:t>.</a:t>
            </a:r>
            <a:endParaRPr sz="2760" dirty="0"/>
          </a:p>
          <a:p>
            <a:pPr marL="645109" indent="-645109" defTabSz="777240">
              <a:spcBef>
                <a:spcPts val="600"/>
              </a:spcBef>
              <a:defRPr sz="2720"/>
            </a:pPr>
            <a:r>
              <a:rPr sz="2760" dirty="0"/>
              <a:t>Another Tory regiment was </a:t>
            </a:r>
            <a:r>
              <a:rPr sz="2760" dirty="0" smtClean="0"/>
              <a:t>formed</a:t>
            </a:r>
            <a:r>
              <a:rPr lang="en-US" sz="2760" dirty="0" smtClean="0"/>
              <a:t>,</a:t>
            </a:r>
            <a:r>
              <a:rPr sz="2760" dirty="0" smtClean="0"/>
              <a:t> </a:t>
            </a:r>
            <a:r>
              <a:rPr sz="2760" dirty="0"/>
              <a:t>led by David </a:t>
            </a:r>
            <a:r>
              <a:rPr sz="2760" dirty="0" smtClean="0"/>
              <a:t>Fanning</a:t>
            </a:r>
            <a:r>
              <a:rPr lang="en-US" sz="2760" dirty="0" smtClean="0"/>
              <a:t>,</a:t>
            </a:r>
            <a:r>
              <a:rPr sz="2760" dirty="0" smtClean="0"/>
              <a:t> </a:t>
            </a:r>
            <a:r>
              <a:rPr sz="2760" dirty="0"/>
              <a:t>but didn’t join the British </a:t>
            </a:r>
            <a:r>
              <a:rPr sz="2760" dirty="0" smtClean="0"/>
              <a:t>army</a:t>
            </a:r>
            <a:r>
              <a:rPr lang="en-US" sz="2760" dirty="0" smtClean="0"/>
              <a:t>.</a:t>
            </a:r>
            <a:endParaRPr lang="en-US" sz="2760" dirty="0"/>
          </a:p>
          <a:p>
            <a:pPr marL="1105358" lvl="2" indent="-645109" defTabSz="777240">
              <a:spcBef>
                <a:spcPts val="600"/>
              </a:spcBef>
              <a:defRPr sz="2720"/>
            </a:pPr>
            <a:r>
              <a:rPr sz="2760" dirty="0" smtClean="0"/>
              <a:t>Fanning </a:t>
            </a:r>
            <a:r>
              <a:rPr sz="2760" dirty="0"/>
              <a:t>and his men terrorized the backcountry areas that </a:t>
            </a:r>
            <a:r>
              <a:rPr lang="en-US" sz="2760" dirty="0" smtClean="0"/>
              <a:t>had </a:t>
            </a:r>
            <a:r>
              <a:rPr sz="2760" dirty="0" smtClean="0"/>
              <a:t>sent </a:t>
            </a:r>
            <a:r>
              <a:rPr sz="2760" dirty="0"/>
              <a:t>men to fight for North </a:t>
            </a:r>
            <a:r>
              <a:rPr sz="2760" dirty="0" smtClean="0"/>
              <a:t>Carolina</a:t>
            </a:r>
            <a:r>
              <a:rPr lang="en-US" sz="2760" dirty="0" smtClean="0"/>
              <a:t>.</a:t>
            </a:r>
            <a:endParaRPr lang="en-US" sz="2760" dirty="0"/>
          </a:p>
          <a:p>
            <a:pPr marL="1105358" lvl="2" indent="-645109" defTabSz="777240">
              <a:spcBef>
                <a:spcPts val="600"/>
              </a:spcBef>
              <a:defRPr sz="2720"/>
            </a:pPr>
            <a:r>
              <a:rPr lang="en-US" sz="2760" dirty="0" smtClean="0"/>
              <a:t>They r</a:t>
            </a:r>
            <a:r>
              <a:rPr sz="2760" dirty="0" smtClean="0"/>
              <a:t>an </a:t>
            </a:r>
            <a:r>
              <a:rPr sz="2760" dirty="0"/>
              <a:t>the Assembly out of town, stole supplies, and kidnapped the </a:t>
            </a:r>
            <a:r>
              <a:rPr sz="2760" dirty="0" smtClean="0"/>
              <a:t>governor</a:t>
            </a:r>
            <a:r>
              <a:rPr lang="en-US" sz="2760" dirty="0" smtClean="0"/>
              <a:t>.</a:t>
            </a:r>
            <a:endParaRPr sz="2760" dirty="0"/>
          </a:p>
          <a:p>
            <a:pPr marL="645109" indent="-645109" defTabSz="777240">
              <a:spcBef>
                <a:spcPts val="600"/>
              </a:spcBef>
              <a:defRPr sz="2720"/>
            </a:pPr>
            <a:r>
              <a:rPr sz="2760" dirty="0"/>
              <a:t>This was typical of the terrible times that Whigs experienced during the British invasion, but the Whigs could be just as cruel as the Tories </a:t>
            </a:r>
            <a:r>
              <a:rPr lang="en-US" sz="2760" dirty="0" smtClean="0"/>
              <a:t>.</a:t>
            </a:r>
            <a:endParaRPr sz="2760" dirty="0"/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>
            <a:lvl1pPr defTabSz="905255">
              <a:defRPr sz="4356">
                <a:effectLst>
                  <a:outerShdw blurRad="37719" dist="37719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The War Ends in North Carolina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457200" y="1155326"/>
            <a:ext cx="8229600" cy="52594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7519" indent="-637519" defTabSz="768095">
              <a:spcBef>
                <a:spcPts val="600"/>
              </a:spcBef>
              <a:defRPr sz="2688"/>
            </a:pPr>
            <a:r>
              <a:rPr sz="2800" dirty="0"/>
              <a:t>The Tory-Whig war in North Carolina ended after the British withdrew from Wilmington in </a:t>
            </a:r>
            <a:r>
              <a:rPr sz="2800" dirty="0" smtClean="0"/>
              <a:t>1782</a:t>
            </a:r>
            <a:r>
              <a:rPr lang="en-US" sz="2800" dirty="0" smtClean="0"/>
              <a:t>.</a:t>
            </a:r>
            <a:endParaRPr lang="en-US" sz="2800" dirty="0"/>
          </a:p>
          <a:p>
            <a:pPr marL="1097768" lvl="2" indent="-637519" defTabSz="768095">
              <a:spcBef>
                <a:spcPts val="600"/>
              </a:spcBef>
              <a:defRPr sz="2688"/>
            </a:pPr>
            <a:r>
              <a:rPr sz="2800" dirty="0" smtClean="0"/>
              <a:t>Fanning </a:t>
            </a:r>
            <a:r>
              <a:rPr sz="2800" dirty="0"/>
              <a:t>and his men resettled in Nova Scotia, </a:t>
            </a:r>
            <a:r>
              <a:rPr sz="2800" dirty="0" smtClean="0"/>
              <a:t>Canada</a:t>
            </a:r>
            <a:r>
              <a:rPr lang="en-US" sz="2800" dirty="0" smtClean="0"/>
              <a:t>.</a:t>
            </a:r>
            <a:endParaRPr sz="2800" dirty="0"/>
          </a:p>
          <a:p>
            <a:pPr marL="637519" indent="-637519" defTabSz="768095">
              <a:spcBef>
                <a:spcPts val="600"/>
              </a:spcBef>
              <a:defRPr sz="2688"/>
            </a:pPr>
            <a:r>
              <a:rPr sz="2800" dirty="0"/>
              <a:t>The Whigs attempted to calm the </a:t>
            </a:r>
            <a:r>
              <a:rPr sz="2800" dirty="0" smtClean="0"/>
              <a:t>state</a:t>
            </a:r>
            <a:r>
              <a:rPr lang="en-US" sz="2800" dirty="0" smtClean="0"/>
              <a:t>.</a:t>
            </a:r>
          </a:p>
          <a:p>
            <a:pPr marL="1097768" lvl="2" indent="-637519" defTabSz="768095">
              <a:spcBef>
                <a:spcPts val="600"/>
              </a:spcBef>
              <a:defRPr sz="2688"/>
            </a:pPr>
            <a:r>
              <a:rPr sz="2800" dirty="0" smtClean="0"/>
              <a:t>Tories </a:t>
            </a:r>
            <a:r>
              <a:rPr sz="2800" dirty="0"/>
              <a:t>were tried by courts and those who had simply fought for the king were generally allowed to return home, while those charged with crimes lost their </a:t>
            </a:r>
            <a:r>
              <a:rPr sz="2800" dirty="0" smtClean="0"/>
              <a:t>property</a:t>
            </a:r>
            <a:r>
              <a:rPr lang="en-US" sz="2800" dirty="0" smtClean="0"/>
              <a:t>.</a:t>
            </a:r>
            <a:endParaRPr sz="2800" dirty="0"/>
          </a:p>
          <a:p>
            <a:pPr marL="637519" indent="-637519" defTabSz="768095">
              <a:spcBef>
                <a:spcPts val="600"/>
              </a:spcBef>
              <a:defRPr sz="2688"/>
            </a:pPr>
            <a:r>
              <a:rPr sz="2800" dirty="0"/>
              <a:t>In 1784, the state legislature issued a </a:t>
            </a:r>
            <a:r>
              <a:rPr sz="2800" b="1" i="1" dirty="0" smtClean="0"/>
              <a:t>pardon</a:t>
            </a:r>
            <a:r>
              <a:rPr lang="en-US" sz="2800" dirty="0" smtClean="0"/>
              <a:t>, which is </a:t>
            </a:r>
            <a:r>
              <a:rPr sz="2800" dirty="0" smtClean="0"/>
              <a:t>an </a:t>
            </a:r>
            <a:r>
              <a:rPr sz="2800" dirty="0"/>
              <a:t>act forgiving participants for their actions during </a:t>
            </a:r>
            <a:r>
              <a:rPr sz="2800" dirty="0" smtClean="0"/>
              <a:t>war</a:t>
            </a:r>
            <a:r>
              <a:rPr lang="en-US" sz="2800" dirty="0" smtClean="0"/>
              <a:t>,</a:t>
            </a:r>
            <a:r>
              <a:rPr sz="2800" dirty="0" smtClean="0"/>
              <a:t> </a:t>
            </a:r>
            <a:r>
              <a:rPr sz="2800" dirty="0"/>
              <a:t>to the </a:t>
            </a:r>
            <a:r>
              <a:rPr sz="2800" dirty="0" smtClean="0"/>
              <a:t>Tories</a:t>
            </a:r>
            <a:r>
              <a:rPr lang="en-US" sz="2800" dirty="0" smtClean="0"/>
              <a:t>.</a:t>
            </a:r>
            <a:endParaRPr sz="2800" dirty="0"/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6893683" y="6056629"/>
            <a:ext cx="23426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4: North Carolina from Confederation to Constitution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16151" indent="-758951">
              <a:buChar char="➢"/>
            </a:lvl2pPr>
          </a:lstStyle>
          <a:p>
            <a:r>
              <a:rPr dirty="0"/>
              <a:t>Essential Question</a:t>
            </a:r>
            <a:r>
              <a:rPr dirty="0" smtClean="0"/>
              <a:t>:</a:t>
            </a:r>
            <a:endParaRPr lang="en-US" dirty="0" smtClean="0"/>
          </a:p>
          <a:p>
            <a:pPr lvl="2"/>
            <a:r>
              <a:rPr dirty="0" smtClean="0"/>
              <a:t>What </a:t>
            </a:r>
            <a:r>
              <a:rPr dirty="0"/>
              <a:t>were the main issues with the Articles of Confederation and how did they lead to the development of a new government and Constitution?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4: North Carolina from Confederation to Constitution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</a:t>
            </a:r>
            <a:r>
              <a:rPr dirty="0" smtClean="0"/>
              <a:t>?</a:t>
            </a:r>
            <a:endParaRPr lang="en-US" dirty="0"/>
          </a:p>
          <a:p>
            <a:pPr lvl="2"/>
            <a:r>
              <a:rPr dirty="0" smtClean="0"/>
              <a:t>Articles </a:t>
            </a:r>
            <a:r>
              <a:rPr dirty="0"/>
              <a:t>of </a:t>
            </a:r>
            <a:r>
              <a:rPr dirty="0" smtClean="0"/>
              <a:t>Confederation</a:t>
            </a:r>
            <a:endParaRPr lang="en-US" dirty="0"/>
          </a:p>
          <a:p>
            <a:pPr lvl="2"/>
            <a:r>
              <a:rPr lang="en-US" dirty="0" smtClean="0"/>
              <a:t>compromise</a:t>
            </a:r>
          </a:p>
          <a:p>
            <a:pPr lvl="2"/>
            <a:r>
              <a:rPr dirty="0" smtClean="0"/>
              <a:t>Federalists</a:t>
            </a:r>
            <a:endParaRPr lang="en-US" dirty="0" smtClean="0"/>
          </a:p>
          <a:p>
            <a:pPr lvl="2"/>
            <a:r>
              <a:rPr dirty="0" smtClean="0"/>
              <a:t>Antifederalists</a:t>
            </a:r>
            <a:endParaRPr dirty="0"/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North Carolina slowly recovered from the hate and destruction of the </a:t>
            </a:r>
            <a:r>
              <a:rPr sz="3600" dirty="0" smtClean="0"/>
              <a:t>war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To raise money, the state continued to sell the confiscated lands of the Tories, even though the Treaty of Paris in 1783 made it </a:t>
            </a:r>
            <a:r>
              <a:rPr sz="3600" dirty="0" smtClean="0"/>
              <a:t>illegal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In 1784 the state decided to cede its lands west of the Appalachians, but then reversed the </a:t>
            </a:r>
            <a:r>
              <a:rPr sz="3600" dirty="0" smtClean="0"/>
              <a:t>decision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State of Franklin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Residents west of the Blue Ridge wanted more control of their own </a:t>
            </a:r>
            <a:r>
              <a:rPr sz="2500" dirty="0" smtClean="0"/>
              <a:t>rights </a:t>
            </a:r>
            <a:r>
              <a:rPr sz="2500" dirty="0"/>
              <a:t>and didn’t like the leaders from the Coastal </a:t>
            </a:r>
            <a:r>
              <a:rPr sz="2500" dirty="0" smtClean="0"/>
              <a:t>Plain</a:t>
            </a:r>
            <a:r>
              <a:rPr lang="en-US" sz="2500" dirty="0" smtClean="0"/>
              <a:t>.</a:t>
            </a:r>
            <a:endParaRPr sz="25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When the Assembly ceded its western lands, the leaders of the Watauga area petitioned Congress to create a new state, </a:t>
            </a:r>
            <a:r>
              <a:rPr lang="en-US" sz="2500" dirty="0" smtClean="0"/>
              <a:t>which would</a:t>
            </a:r>
            <a:r>
              <a:rPr sz="2500" dirty="0" smtClean="0"/>
              <a:t> </a:t>
            </a:r>
            <a:r>
              <a:rPr sz="2500" dirty="0"/>
              <a:t>be called </a:t>
            </a:r>
            <a:r>
              <a:rPr sz="2500" dirty="0" smtClean="0"/>
              <a:t>Franklin</a:t>
            </a:r>
            <a:r>
              <a:rPr lang="en-US" sz="2500" dirty="0" smtClean="0"/>
              <a:t>.</a:t>
            </a:r>
            <a:endParaRPr sz="25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When North Carolina took back the land, the leaders of the State of Franklin went ahead </a:t>
            </a:r>
            <a:r>
              <a:rPr sz="2500" dirty="0" smtClean="0"/>
              <a:t>anyway</a:t>
            </a:r>
            <a:r>
              <a:rPr lang="en-US" sz="2500" dirty="0" smtClean="0"/>
              <a:t>.</a:t>
            </a:r>
          </a:p>
          <a:p>
            <a:pPr marL="999104" lvl="2" indent="-538855" defTabSz="649223">
              <a:spcBef>
                <a:spcPts val="500"/>
              </a:spcBef>
              <a:defRPr sz="2272"/>
            </a:pPr>
            <a:r>
              <a:rPr lang="en-US" sz="2500" dirty="0" smtClean="0"/>
              <a:t>They m</a:t>
            </a:r>
            <a:r>
              <a:rPr sz="2500" dirty="0" smtClean="0"/>
              <a:t>et </a:t>
            </a:r>
            <a:r>
              <a:rPr sz="2500" dirty="0"/>
              <a:t>in </a:t>
            </a:r>
            <a:r>
              <a:rPr sz="2500" dirty="0" smtClean="0"/>
              <a:t>1784</a:t>
            </a:r>
            <a:r>
              <a:rPr lang="en-US" sz="2500" dirty="0" smtClean="0"/>
              <a:t>,</a:t>
            </a:r>
            <a:r>
              <a:rPr sz="2500" dirty="0" smtClean="0"/>
              <a:t> </a:t>
            </a:r>
            <a:r>
              <a:rPr sz="2500" dirty="0"/>
              <a:t>wrote a </a:t>
            </a:r>
            <a:r>
              <a:rPr sz="2500" dirty="0" smtClean="0"/>
              <a:t>constitution</a:t>
            </a:r>
            <a:r>
              <a:rPr lang="en-US" sz="2500" dirty="0" smtClean="0"/>
              <a:t>,</a:t>
            </a:r>
            <a:r>
              <a:rPr sz="2500" dirty="0" smtClean="0"/>
              <a:t> </a:t>
            </a:r>
            <a:r>
              <a:rPr sz="2500" dirty="0"/>
              <a:t>and elected a </a:t>
            </a:r>
            <a:r>
              <a:rPr sz="2500" dirty="0" smtClean="0"/>
              <a:t>governor</a:t>
            </a:r>
            <a:r>
              <a:rPr lang="en-US" sz="2500" dirty="0" smtClean="0"/>
              <a:t>.</a:t>
            </a:r>
            <a:endParaRPr sz="25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The Confederate Congress and the General Assembly refused to recognize the new state, and Franklin ceased to exist by </a:t>
            </a:r>
            <a:r>
              <a:rPr sz="2500" dirty="0" smtClean="0"/>
              <a:t>1787</a:t>
            </a:r>
            <a:r>
              <a:rPr lang="en-US" sz="2500" dirty="0" smtClean="0"/>
              <a:t>.</a:t>
            </a:r>
          </a:p>
          <a:p>
            <a:pPr marL="999104" lvl="2" indent="-538855" defTabSz="649223">
              <a:spcBef>
                <a:spcPts val="500"/>
              </a:spcBef>
              <a:defRPr sz="2272"/>
            </a:pPr>
            <a:r>
              <a:rPr sz="2500" dirty="0" smtClean="0"/>
              <a:t>The </a:t>
            </a:r>
            <a:r>
              <a:rPr sz="2500" dirty="0"/>
              <a:t>fight over Franklin helped create the state of </a:t>
            </a:r>
            <a:r>
              <a:rPr sz="2500" dirty="0" smtClean="0"/>
              <a:t>Tennessee</a:t>
            </a:r>
            <a:r>
              <a:rPr lang="en-US" sz="2500" dirty="0" smtClean="0"/>
              <a:t>.</a:t>
            </a:r>
            <a:endParaRPr sz="2500" dirty="0"/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North Carolina Under the Articles of  Confederation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91982" indent="-591982" defTabSz="713231">
              <a:spcBef>
                <a:spcPts val="500"/>
              </a:spcBef>
              <a:defRPr sz="2496"/>
            </a:pPr>
            <a:r>
              <a:rPr sz="2700" dirty="0"/>
              <a:t>During the War for Independence, the Continental Congress created the first constitution, called the </a:t>
            </a:r>
            <a:r>
              <a:rPr sz="2700" b="1" i="1" dirty="0" smtClean="0"/>
              <a:t>Article</a:t>
            </a:r>
            <a:r>
              <a:rPr lang="en-US" sz="2700" b="1" i="1" dirty="0" smtClean="0"/>
              <a:t>s</a:t>
            </a:r>
            <a:r>
              <a:rPr sz="2700" b="1" i="1" dirty="0" smtClean="0"/>
              <a:t> </a:t>
            </a:r>
            <a:r>
              <a:rPr sz="2700" b="1" i="1" dirty="0"/>
              <a:t>of Confederation</a:t>
            </a:r>
            <a:r>
              <a:rPr sz="2700" dirty="0"/>
              <a:t>, which created a one-house legislature called </a:t>
            </a:r>
            <a:r>
              <a:rPr sz="2700" dirty="0" smtClean="0"/>
              <a:t>Congress</a:t>
            </a:r>
            <a:r>
              <a:rPr lang="en-US" sz="2700" dirty="0" smtClean="0"/>
              <a:t>.</a:t>
            </a:r>
            <a:endParaRPr sz="2700" dirty="0"/>
          </a:p>
          <a:p>
            <a:pPr marL="1052231" lvl="2" indent="-591982" defTabSz="713231">
              <a:spcBef>
                <a:spcPts val="500"/>
              </a:spcBef>
              <a:defRPr sz="2496"/>
            </a:pPr>
            <a:r>
              <a:rPr sz="2700" dirty="0"/>
              <a:t>The Confederation was ineffective as it lacked money and </a:t>
            </a:r>
            <a:r>
              <a:rPr sz="2700" dirty="0" smtClean="0"/>
              <a:t>resources</a:t>
            </a:r>
            <a:r>
              <a:rPr lang="en-US" sz="2700" dirty="0" smtClean="0"/>
              <a:t>.</a:t>
            </a:r>
            <a:endParaRPr sz="27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sz="2700" dirty="0"/>
              <a:t>Americans were suffering because the British didn’t abide by the terms of the 1783 peace treaty and wouldn’t leave military bases west of Appalachians </a:t>
            </a:r>
            <a:r>
              <a:rPr lang="en-US" sz="2700" dirty="0" smtClean="0"/>
              <a:t>while</a:t>
            </a:r>
            <a:r>
              <a:rPr sz="2700" dirty="0" smtClean="0"/>
              <a:t> encourag</a:t>
            </a:r>
            <a:r>
              <a:rPr lang="en-US" sz="2700" dirty="0" smtClean="0"/>
              <a:t>ing</a:t>
            </a:r>
            <a:r>
              <a:rPr sz="2700" dirty="0" smtClean="0"/>
              <a:t> </a:t>
            </a:r>
            <a:r>
              <a:rPr sz="2700" dirty="0"/>
              <a:t>Indians to attack white settlers in those </a:t>
            </a:r>
            <a:r>
              <a:rPr sz="2700" dirty="0" smtClean="0"/>
              <a:t>areas</a:t>
            </a:r>
            <a:r>
              <a:rPr lang="en-US" sz="2700" dirty="0" smtClean="0"/>
              <a:t>.</a:t>
            </a:r>
            <a:endParaRPr sz="27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sz="2700" dirty="0"/>
              <a:t>The issues throughout the United States convinced American leaders that a stronger government was needed in every </a:t>
            </a:r>
            <a:r>
              <a:rPr sz="2700" dirty="0" smtClean="0"/>
              <a:t>state</a:t>
            </a:r>
            <a:r>
              <a:rPr lang="en-US" sz="2700" dirty="0" smtClean="0"/>
              <a:t>.</a:t>
            </a:r>
            <a:endParaRPr sz="2700" dirty="0"/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The Long Road to Independence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00000"/>
              </a:lnSpc>
              <a:buChar char="➢"/>
            </a:pPr>
            <a:r>
              <a:rPr dirty="0"/>
              <a:t>Essential Question:</a:t>
            </a:r>
            <a:endParaRPr sz="2800" dirty="0"/>
          </a:p>
          <a:p>
            <a:pPr marL="857250" lvl="2" indent="-457200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What events and issues led to the eventual outbreak of the American War for Independence?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North Carolina and the Federal Constitution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8497" indent="-508497" defTabSz="612648">
              <a:spcBef>
                <a:spcPts val="500"/>
              </a:spcBef>
              <a:defRPr sz="2144"/>
            </a:pPr>
            <a:r>
              <a:rPr sz="2300" dirty="0"/>
              <a:t>Leaders met in Maryland in 1786 to call for reform of the </a:t>
            </a:r>
            <a:r>
              <a:rPr sz="2300" dirty="0" smtClean="0"/>
              <a:t>Confederation</a:t>
            </a:r>
            <a:r>
              <a:rPr lang="en-US" sz="2300" dirty="0" smtClean="0"/>
              <a:t>.</a:t>
            </a:r>
            <a:endParaRPr sz="2300" dirty="0"/>
          </a:p>
          <a:p>
            <a:pPr marL="508497" indent="-508497" defTabSz="612648">
              <a:spcBef>
                <a:spcPts val="500"/>
              </a:spcBef>
              <a:defRPr sz="2144"/>
            </a:pPr>
            <a:r>
              <a:rPr sz="2300" dirty="0"/>
              <a:t>All 13 states sent representatives to the Philadelphia Constitutional Convention in 1787 to write a new </a:t>
            </a:r>
            <a:r>
              <a:rPr sz="2300" dirty="0" smtClean="0"/>
              <a:t>Constitution</a:t>
            </a:r>
            <a:r>
              <a:rPr lang="en-US" sz="2300" dirty="0" smtClean="0"/>
              <a:t>.</a:t>
            </a:r>
            <a:endParaRPr sz="2300" dirty="0"/>
          </a:p>
          <a:p>
            <a:pPr marL="508497" indent="-508497" defTabSz="612648">
              <a:spcBef>
                <a:spcPts val="500"/>
              </a:spcBef>
              <a:defRPr sz="2144"/>
            </a:pPr>
            <a:r>
              <a:rPr sz="2300" dirty="0"/>
              <a:t>Virginians proposed a more powerful national government and a Congress with two houses and representation based on </a:t>
            </a:r>
            <a:r>
              <a:rPr sz="2300" dirty="0" smtClean="0"/>
              <a:t>population</a:t>
            </a:r>
            <a:r>
              <a:rPr lang="en-US" sz="2300" dirty="0" smtClean="0"/>
              <a:t>.</a:t>
            </a:r>
          </a:p>
          <a:p>
            <a:pPr marL="968746" lvl="2" indent="-508497" defTabSz="612648">
              <a:spcBef>
                <a:spcPts val="500"/>
              </a:spcBef>
              <a:defRPr sz="2144"/>
            </a:pPr>
            <a:r>
              <a:rPr sz="2300" dirty="0" smtClean="0"/>
              <a:t>Smaller </a:t>
            </a:r>
            <a:r>
              <a:rPr sz="2300" dirty="0"/>
              <a:t>states countered with a plan that gave each state an equal </a:t>
            </a:r>
            <a:r>
              <a:rPr sz="2300" dirty="0" smtClean="0"/>
              <a:t>vote</a:t>
            </a:r>
            <a:r>
              <a:rPr lang="en-US" sz="2300" dirty="0" smtClean="0"/>
              <a:t>.</a:t>
            </a:r>
            <a:endParaRPr sz="2300" dirty="0"/>
          </a:p>
          <a:p>
            <a:pPr marL="508497" indent="-508497" defTabSz="612648">
              <a:spcBef>
                <a:spcPts val="500"/>
              </a:spcBef>
              <a:defRPr sz="2144"/>
            </a:pPr>
            <a:r>
              <a:rPr sz="2300" dirty="0"/>
              <a:t>The Great </a:t>
            </a:r>
            <a:r>
              <a:rPr sz="2300" b="1" i="1" dirty="0"/>
              <a:t>Compromise</a:t>
            </a:r>
            <a:r>
              <a:rPr sz="2300" dirty="0"/>
              <a:t> set up the government Americans have today— a House of Representatives based on population and a Senate that gives each state an equal </a:t>
            </a:r>
            <a:r>
              <a:rPr sz="2300" dirty="0" smtClean="0"/>
              <a:t>vote</a:t>
            </a:r>
            <a:r>
              <a:rPr lang="en-US" sz="2300" dirty="0" smtClean="0"/>
              <a:t>.</a:t>
            </a:r>
            <a:endParaRPr sz="2300" dirty="0"/>
          </a:p>
          <a:p>
            <a:pPr marL="508497" indent="-508497" defTabSz="612648">
              <a:spcBef>
                <a:spcPts val="500"/>
              </a:spcBef>
              <a:defRPr sz="2144"/>
            </a:pPr>
            <a:r>
              <a:rPr sz="2300" dirty="0"/>
              <a:t>The second significant compromise was the Three-Fifths Compromise, determining that slaves would be counted as 3/5 of a person when it came to </a:t>
            </a:r>
            <a:r>
              <a:rPr sz="2300" dirty="0" smtClean="0"/>
              <a:t>representation</a:t>
            </a:r>
            <a:r>
              <a:rPr lang="en-US" sz="2300" dirty="0" smtClean="0"/>
              <a:t>.</a:t>
            </a:r>
            <a:endParaRPr sz="2300" dirty="0"/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41247">
              <a:defRPr sz="4048">
                <a:effectLst>
                  <a:outerShdw blurRad="35052" dist="35052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North Carolina Hesitates to Ratify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871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1266" indent="-531266" defTabSz="640079">
              <a:spcBef>
                <a:spcPts val="500"/>
              </a:spcBef>
              <a:defRPr sz="2240"/>
            </a:pPr>
            <a:r>
              <a:rPr sz="2200" dirty="0"/>
              <a:t>The writers of the Constitution asked each state to </a:t>
            </a:r>
            <a:r>
              <a:rPr sz="2200" dirty="0" smtClean="0"/>
              <a:t>ratify</a:t>
            </a:r>
            <a:r>
              <a:rPr lang="en-US" sz="2200" dirty="0" smtClean="0"/>
              <a:t>, or </a:t>
            </a:r>
            <a:r>
              <a:rPr sz="2200" dirty="0" smtClean="0"/>
              <a:t>approve</a:t>
            </a:r>
            <a:r>
              <a:rPr lang="en-US" sz="2200" dirty="0"/>
              <a:t>,</a:t>
            </a:r>
            <a:r>
              <a:rPr sz="2200" dirty="0" smtClean="0"/>
              <a:t> </a:t>
            </a:r>
            <a:r>
              <a:rPr sz="2200" dirty="0"/>
              <a:t>the new form of </a:t>
            </a:r>
            <a:r>
              <a:rPr sz="2200" dirty="0" smtClean="0"/>
              <a:t>government</a:t>
            </a:r>
            <a:r>
              <a:rPr lang="en-US" sz="2200" dirty="0" smtClean="0"/>
              <a:t>.</a:t>
            </a:r>
            <a:endParaRPr lang="en-US" sz="2200" dirty="0"/>
          </a:p>
          <a:p>
            <a:pPr marL="991515" lvl="2" indent="-531266" defTabSz="640079">
              <a:spcBef>
                <a:spcPts val="500"/>
              </a:spcBef>
              <a:defRPr sz="2240"/>
            </a:pPr>
            <a:r>
              <a:rPr sz="2200" dirty="0" smtClean="0"/>
              <a:t>By </a:t>
            </a:r>
            <a:r>
              <a:rPr sz="2200" dirty="0"/>
              <a:t>1788, enough states had joined the Union that </a:t>
            </a:r>
            <a:r>
              <a:rPr lang="en-US" sz="2200" dirty="0" smtClean="0"/>
              <a:t>the US held its </a:t>
            </a:r>
            <a:r>
              <a:rPr sz="2200" dirty="0" smtClean="0"/>
              <a:t>first elections</a:t>
            </a:r>
            <a:r>
              <a:rPr lang="en-US" sz="2200" dirty="0" smtClean="0"/>
              <a:t>.</a:t>
            </a:r>
          </a:p>
          <a:p>
            <a:pPr marL="991515" lvl="2" indent="-531266" defTabSz="640079">
              <a:spcBef>
                <a:spcPts val="500"/>
              </a:spcBef>
              <a:defRPr sz="2240"/>
            </a:pPr>
            <a:r>
              <a:rPr lang="en-US" sz="2200" dirty="0" smtClean="0"/>
              <a:t>General</a:t>
            </a:r>
            <a:r>
              <a:rPr sz="2200" dirty="0" smtClean="0"/>
              <a:t> George </a:t>
            </a:r>
            <a:r>
              <a:rPr sz="2200" dirty="0"/>
              <a:t>Washington </a:t>
            </a:r>
            <a:r>
              <a:rPr lang="en-US" sz="2200" dirty="0" smtClean="0"/>
              <a:t>was </a:t>
            </a:r>
            <a:r>
              <a:rPr sz="2200" dirty="0" smtClean="0"/>
              <a:t>elected president</a:t>
            </a:r>
            <a:r>
              <a:rPr lang="en-US" sz="2200" dirty="0" smtClean="0"/>
              <a:t>.</a:t>
            </a:r>
            <a:endParaRPr sz="220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200" dirty="0"/>
              <a:t>North Carolina was divided between </a:t>
            </a:r>
            <a:r>
              <a:rPr sz="2200" b="1" i="1" dirty="0" smtClean="0"/>
              <a:t>Federalists</a:t>
            </a:r>
            <a:r>
              <a:rPr lang="en-US" sz="2200" dirty="0" smtClean="0"/>
              <a:t>, </a:t>
            </a:r>
            <a:r>
              <a:rPr sz="2200" dirty="0" smtClean="0"/>
              <a:t>those </a:t>
            </a:r>
            <a:r>
              <a:rPr sz="2200" dirty="0"/>
              <a:t>in favor of the new </a:t>
            </a:r>
            <a:r>
              <a:rPr sz="2200" dirty="0" smtClean="0"/>
              <a:t>government</a:t>
            </a:r>
            <a:r>
              <a:rPr lang="en-US" sz="2200" dirty="0" smtClean="0"/>
              <a:t>,</a:t>
            </a:r>
            <a:r>
              <a:rPr sz="2200" dirty="0" smtClean="0"/>
              <a:t> </a:t>
            </a:r>
            <a:r>
              <a:rPr sz="2200" dirty="0"/>
              <a:t>and </a:t>
            </a:r>
            <a:r>
              <a:rPr sz="2200" b="1" i="1" dirty="0" smtClean="0"/>
              <a:t>Antifederalists</a:t>
            </a:r>
            <a:r>
              <a:rPr lang="en-US" sz="2200" dirty="0" smtClean="0"/>
              <a:t>, </a:t>
            </a:r>
            <a:r>
              <a:rPr sz="2200" dirty="0" smtClean="0"/>
              <a:t>those </a:t>
            </a:r>
            <a:r>
              <a:rPr sz="2200" dirty="0"/>
              <a:t>who distrusted the ideas of the new </a:t>
            </a:r>
            <a:r>
              <a:rPr sz="2200" dirty="0" smtClean="0"/>
              <a:t>government</a:t>
            </a:r>
            <a:r>
              <a:rPr lang="en-US" sz="2200" dirty="0" smtClean="0"/>
              <a:t>.</a:t>
            </a:r>
            <a:endParaRPr lang="en-US" sz="2200" dirty="0"/>
          </a:p>
          <a:p>
            <a:pPr marL="991515" lvl="2" indent="-531266" defTabSz="640079">
              <a:spcBef>
                <a:spcPts val="500"/>
              </a:spcBef>
              <a:defRPr sz="2240"/>
            </a:pPr>
            <a:r>
              <a:rPr sz="2200" dirty="0" smtClean="0"/>
              <a:t>Most </a:t>
            </a:r>
            <a:r>
              <a:rPr sz="2200" dirty="0"/>
              <a:t>Federalists lived along the coast and would benefit from the government’s new powers over business and </a:t>
            </a:r>
            <a:r>
              <a:rPr sz="2200" dirty="0" smtClean="0"/>
              <a:t>money</a:t>
            </a:r>
            <a:r>
              <a:rPr lang="en-US" sz="2200" dirty="0" smtClean="0"/>
              <a:t>.</a:t>
            </a:r>
            <a:endParaRPr lang="en-US" sz="2200" dirty="0"/>
          </a:p>
          <a:p>
            <a:pPr marL="991515" lvl="2" indent="-531266" defTabSz="640079">
              <a:spcBef>
                <a:spcPts val="500"/>
              </a:spcBef>
              <a:defRPr sz="2240"/>
            </a:pPr>
            <a:r>
              <a:rPr sz="2200" dirty="0" smtClean="0"/>
              <a:t>Antifederalists </a:t>
            </a:r>
            <a:r>
              <a:rPr sz="2200" dirty="0"/>
              <a:t>were often from the backcountry and worried about how powerful the new government would </a:t>
            </a:r>
            <a:r>
              <a:rPr sz="2200" dirty="0" smtClean="0"/>
              <a:t>become</a:t>
            </a:r>
            <a:r>
              <a:rPr lang="en-US" sz="2200" dirty="0" smtClean="0"/>
              <a:t>.</a:t>
            </a:r>
            <a:endParaRPr sz="220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200" dirty="0"/>
              <a:t>Because there were so many in the backcountry, the antifederalists were able to stop the first attempt to </a:t>
            </a:r>
            <a:r>
              <a:rPr sz="2200" dirty="0" smtClean="0"/>
              <a:t>ratify</a:t>
            </a:r>
            <a:r>
              <a:rPr lang="en-US" sz="2200" dirty="0" smtClean="0"/>
              <a:t>.</a:t>
            </a:r>
            <a:endParaRPr sz="2200" dirty="0"/>
          </a:p>
        </p:txBody>
      </p:sp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Hillsborough Convention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300" dirty="0"/>
              <a:t>The delegates met in 1788 at Hillsborough and voted to delay ratifying the </a:t>
            </a:r>
            <a:r>
              <a:rPr sz="3300" dirty="0" smtClean="0"/>
              <a:t>Constitution</a:t>
            </a:r>
            <a:r>
              <a:rPr lang="en-US" sz="3300" dirty="0" smtClean="0"/>
              <a:t>.</a:t>
            </a:r>
            <a:endParaRPr sz="3300" dirty="0"/>
          </a:p>
          <a:p>
            <a:r>
              <a:rPr lang="en-US" sz="3300" dirty="0" smtClean="0"/>
              <a:t>The a</a:t>
            </a:r>
            <a:r>
              <a:rPr sz="3300" dirty="0" smtClean="0"/>
              <a:t>greed </a:t>
            </a:r>
            <a:r>
              <a:rPr sz="3300" dirty="0"/>
              <a:t>that they would accept the Union with some changes to the Constitution, particularly a Bill of </a:t>
            </a:r>
            <a:r>
              <a:rPr sz="3300" dirty="0" smtClean="0"/>
              <a:t>Rights</a:t>
            </a:r>
            <a:r>
              <a:rPr lang="en-US" sz="3300" dirty="0" smtClean="0"/>
              <a:t>.</a:t>
            </a:r>
            <a:endParaRPr sz="3300" dirty="0"/>
          </a:p>
          <a:p>
            <a:r>
              <a:rPr sz="3300" dirty="0"/>
              <a:t>To encourage North Carolina to ratify, Congress delayed any special taxes on North Carolina goods until 1790 and worked to have a Bill of Rights approved by the other </a:t>
            </a:r>
            <a:r>
              <a:rPr sz="3300" dirty="0" smtClean="0"/>
              <a:t>states</a:t>
            </a:r>
            <a:r>
              <a:rPr lang="en-US" sz="3300" dirty="0" smtClean="0"/>
              <a:t>.</a:t>
            </a:r>
            <a:endParaRPr sz="3300" dirty="0"/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Fayetteville Convention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705825" indent="-705825" defTabSz="850391">
              <a:defRPr sz="2976"/>
            </a:pPr>
            <a:r>
              <a:rPr sz="3190" dirty="0"/>
              <a:t>In November 1788, North Carolina called for a second vote on the Constitution and met a year later in </a:t>
            </a:r>
            <a:r>
              <a:rPr sz="3190" dirty="0" smtClean="0"/>
              <a:t>Fayetteville</a:t>
            </a:r>
            <a:r>
              <a:rPr lang="en-US" sz="3190" dirty="0" smtClean="0"/>
              <a:t>.</a:t>
            </a:r>
          </a:p>
          <a:p>
            <a:pPr marL="1166074" lvl="2" indent="-705825" defTabSz="850391">
              <a:defRPr sz="2976"/>
            </a:pPr>
            <a:r>
              <a:rPr sz="3190" dirty="0" smtClean="0"/>
              <a:t>The </a:t>
            </a:r>
            <a:r>
              <a:rPr sz="3190" dirty="0"/>
              <a:t>vote was overwhelmingly for the </a:t>
            </a:r>
            <a:r>
              <a:rPr sz="3190" dirty="0" smtClean="0"/>
              <a:t>Union</a:t>
            </a:r>
            <a:r>
              <a:rPr lang="en-US" sz="3190" dirty="0" smtClean="0"/>
              <a:t>.</a:t>
            </a:r>
            <a:endParaRPr sz="3190" dirty="0"/>
          </a:p>
          <a:p>
            <a:pPr marL="705825" indent="-705825" defTabSz="850391">
              <a:defRPr sz="2976"/>
            </a:pPr>
            <a:r>
              <a:rPr sz="3190" dirty="0"/>
              <a:t>Growing national support for a Bill of Rights </a:t>
            </a:r>
            <a:r>
              <a:rPr sz="3190" dirty="0" smtClean="0"/>
              <a:t>pleased </a:t>
            </a:r>
            <a:r>
              <a:rPr sz="3190" dirty="0"/>
              <a:t>supporters of </a:t>
            </a:r>
            <a:r>
              <a:rPr sz="3190" dirty="0" smtClean="0"/>
              <a:t>ratification</a:t>
            </a:r>
            <a:r>
              <a:rPr lang="en-US" sz="3190" dirty="0" smtClean="0"/>
              <a:t>.</a:t>
            </a:r>
            <a:endParaRPr sz="3190" dirty="0"/>
          </a:p>
          <a:p>
            <a:pPr marL="705825" indent="-705825" defTabSz="850391">
              <a:defRPr sz="2976"/>
            </a:pPr>
            <a:r>
              <a:rPr sz="3190" dirty="0"/>
              <a:t>North Carolina sent its first representatives and </a:t>
            </a:r>
            <a:r>
              <a:rPr sz="3190" dirty="0" smtClean="0"/>
              <a:t>senators</a:t>
            </a:r>
            <a:r>
              <a:rPr lang="en-US" sz="3190" dirty="0" smtClean="0"/>
              <a:t>, </a:t>
            </a:r>
            <a:r>
              <a:rPr sz="3190" dirty="0" smtClean="0"/>
              <a:t>mostly Federalists</a:t>
            </a:r>
            <a:r>
              <a:rPr lang="en-US" sz="3190" dirty="0" smtClean="0"/>
              <a:t>,</a:t>
            </a:r>
            <a:r>
              <a:rPr sz="3190" dirty="0" smtClean="0"/>
              <a:t> </a:t>
            </a:r>
            <a:r>
              <a:rPr sz="3190" dirty="0"/>
              <a:t>to the new government in </a:t>
            </a:r>
            <a:r>
              <a:rPr sz="3190" dirty="0" smtClean="0"/>
              <a:t>1790</a:t>
            </a:r>
            <a:r>
              <a:rPr lang="en-US" sz="3190" dirty="0" smtClean="0"/>
              <a:t>.</a:t>
            </a:r>
            <a:endParaRPr sz="3190" dirty="0"/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828">
                <a:effectLst>
                  <a:outerShdw blurRad="33147" dist="33147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The State Establishes a New Capital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629930" indent="-629930" defTabSz="758951">
              <a:spcBef>
                <a:spcPts val="600"/>
              </a:spcBef>
              <a:defRPr sz="2656"/>
            </a:pPr>
            <a:r>
              <a:rPr sz="2700" dirty="0"/>
              <a:t>The </a:t>
            </a:r>
            <a:r>
              <a:rPr sz="2700" dirty="0" smtClean="0"/>
              <a:t>1788</a:t>
            </a:r>
            <a:r>
              <a:rPr lang="en-US" sz="2700" dirty="0" smtClean="0"/>
              <a:t>, the</a:t>
            </a:r>
            <a:r>
              <a:rPr sz="2700" dirty="0" smtClean="0"/>
              <a:t> </a:t>
            </a:r>
            <a:r>
              <a:rPr sz="2700" dirty="0"/>
              <a:t>Hillsborough Convention had agreed to a site for a permanent state capital to be called </a:t>
            </a:r>
            <a:r>
              <a:rPr sz="2700" dirty="0" smtClean="0"/>
              <a:t>Raleigh</a:t>
            </a:r>
            <a:r>
              <a:rPr lang="en-US" sz="2700" dirty="0" smtClean="0"/>
              <a:t>.</a:t>
            </a:r>
            <a:endParaRPr lang="en-US" sz="2700" dirty="0"/>
          </a:p>
          <a:p>
            <a:pPr marL="1090179" lvl="2" indent="-629930" defTabSz="758951">
              <a:spcBef>
                <a:spcPts val="600"/>
              </a:spcBef>
              <a:defRPr sz="2656"/>
            </a:pPr>
            <a:r>
              <a:rPr lang="en-US" sz="2700" dirty="0" smtClean="0"/>
              <a:t>It was a</a:t>
            </a:r>
            <a:r>
              <a:rPr sz="2700" dirty="0" smtClean="0"/>
              <a:t>bout </a:t>
            </a:r>
            <a:r>
              <a:rPr sz="2700" dirty="0"/>
              <a:t>equal distance for people in the backcountry, </a:t>
            </a:r>
            <a:r>
              <a:rPr sz="2700" dirty="0" smtClean="0"/>
              <a:t>Cape </a:t>
            </a:r>
            <a:r>
              <a:rPr sz="2700" dirty="0"/>
              <a:t>Fear, </a:t>
            </a:r>
            <a:r>
              <a:rPr sz="2700" dirty="0" smtClean="0"/>
              <a:t>and Albemarle</a:t>
            </a:r>
            <a:r>
              <a:rPr lang="en-US" sz="2700" dirty="0" smtClean="0"/>
              <a:t>.</a:t>
            </a:r>
          </a:p>
          <a:p>
            <a:pPr marL="1090179" lvl="2" indent="-629930" defTabSz="758951">
              <a:spcBef>
                <a:spcPts val="600"/>
              </a:spcBef>
              <a:defRPr sz="2656"/>
            </a:pPr>
            <a:r>
              <a:rPr sz="2700" dirty="0" smtClean="0"/>
              <a:t>The </a:t>
            </a:r>
            <a:r>
              <a:rPr sz="2700" dirty="0"/>
              <a:t>legislature moved to Raleigh in </a:t>
            </a:r>
            <a:r>
              <a:rPr sz="2700" dirty="0" smtClean="0"/>
              <a:t>1794</a:t>
            </a:r>
            <a:r>
              <a:rPr lang="en-US" sz="2700" dirty="0" smtClean="0"/>
              <a:t>.</a:t>
            </a:r>
            <a:endParaRPr sz="2700" dirty="0"/>
          </a:p>
          <a:p>
            <a:pPr marL="629930" indent="-629930" defTabSz="758951">
              <a:spcBef>
                <a:spcPts val="600"/>
              </a:spcBef>
              <a:defRPr sz="2656"/>
            </a:pPr>
            <a:r>
              <a:rPr sz="2700" dirty="0" smtClean="0"/>
              <a:t>Fayetteville</a:t>
            </a:r>
            <a:r>
              <a:rPr lang="en-US" sz="2700" dirty="0" smtClean="0"/>
              <a:t>, which was </a:t>
            </a:r>
            <a:r>
              <a:rPr sz="2700" dirty="0" smtClean="0"/>
              <a:t>the </a:t>
            </a:r>
            <a:r>
              <a:rPr sz="2700" dirty="0"/>
              <a:t>combining of Cross Creek and </a:t>
            </a:r>
            <a:r>
              <a:rPr sz="2700" dirty="0" smtClean="0"/>
              <a:t>Campbelltown</a:t>
            </a:r>
            <a:r>
              <a:rPr lang="en-US" sz="2700" dirty="0" smtClean="0"/>
              <a:t>,</a:t>
            </a:r>
            <a:r>
              <a:rPr sz="2700" dirty="0" smtClean="0"/>
              <a:t> </a:t>
            </a:r>
            <a:r>
              <a:rPr sz="2700" dirty="0"/>
              <a:t>tried to become the </a:t>
            </a:r>
            <a:r>
              <a:rPr sz="2700" dirty="0" smtClean="0"/>
              <a:t>capital</a:t>
            </a:r>
            <a:r>
              <a:rPr lang="en-US" sz="2700" dirty="0" smtClean="0"/>
              <a:t>.</a:t>
            </a:r>
          </a:p>
          <a:p>
            <a:pPr marL="1090179" lvl="2" indent="-629930" defTabSz="758951">
              <a:spcBef>
                <a:spcPts val="600"/>
              </a:spcBef>
              <a:defRPr sz="2656"/>
            </a:pPr>
            <a:r>
              <a:rPr sz="2700" dirty="0" smtClean="0"/>
              <a:t>Even </a:t>
            </a:r>
            <a:r>
              <a:rPr sz="2700" dirty="0"/>
              <a:t>after </a:t>
            </a:r>
            <a:r>
              <a:rPr lang="en-US" sz="2700" dirty="0" smtClean="0"/>
              <a:t>the </a:t>
            </a:r>
            <a:r>
              <a:rPr sz="2700" dirty="0" smtClean="0"/>
              <a:t>decision</a:t>
            </a:r>
            <a:r>
              <a:rPr sz="2700" dirty="0"/>
              <a:t>, Fayetteville </a:t>
            </a:r>
            <a:r>
              <a:rPr sz="2700" dirty="0" smtClean="0"/>
              <a:t>buil</a:t>
            </a:r>
            <a:r>
              <a:rPr lang="en-US" sz="2700" dirty="0" smtClean="0"/>
              <a:t>t</a:t>
            </a:r>
            <a:r>
              <a:rPr sz="2700" dirty="0" smtClean="0"/>
              <a:t> </a:t>
            </a:r>
            <a:r>
              <a:rPr sz="2700" dirty="0"/>
              <a:t>a “new state house” to hold the 1789 convention, </a:t>
            </a:r>
            <a:r>
              <a:rPr sz="2700" dirty="0" smtClean="0"/>
              <a:t>but</a:t>
            </a:r>
            <a:r>
              <a:rPr lang="en-US" sz="2700" dirty="0" smtClean="0"/>
              <a:t> it</a:t>
            </a:r>
            <a:r>
              <a:rPr sz="2700" dirty="0" smtClean="0"/>
              <a:t> </a:t>
            </a:r>
            <a:r>
              <a:rPr sz="2700" dirty="0"/>
              <a:t>didn’t get enough votes for a </a:t>
            </a:r>
            <a:r>
              <a:rPr sz="2700" dirty="0" smtClean="0"/>
              <a:t>reversal</a:t>
            </a:r>
            <a:r>
              <a:rPr lang="en-US" sz="2700" dirty="0" smtClean="0"/>
              <a:t>.</a:t>
            </a:r>
            <a:endParaRPr sz="2700" dirty="0"/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First State University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3400" dirty="0"/>
              <a:t>The legislature that met in Fayetteville in 1789 established a State </a:t>
            </a:r>
            <a:r>
              <a:rPr sz="3400" dirty="0" smtClean="0"/>
              <a:t>University</a:t>
            </a:r>
            <a:r>
              <a:rPr lang="en-US" sz="3400" dirty="0" smtClean="0"/>
              <a:t>.</a:t>
            </a:r>
            <a:endParaRPr sz="3400" dirty="0"/>
          </a:p>
          <a:p>
            <a:r>
              <a:rPr sz="3400" dirty="0"/>
              <a:t>Soon after the University opened in 1795, school officials also established the village of Chapel </a:t>
            </a:r>
            <a:r>
              <a:rPr sz="3400" dirty="0" smtClean="0"/>
              <a:t>Hill</a:t>
            </a:r>
            <a:r>
              <a:rPr lang="en-US" sz="3400" dirty="0" smtClean="0"/>
              <a:t>.</a:t>
            </a:r>
            <a:endParaRPr sz="3400" dirty="0"/>
          </a:p>
          <a:p>
            <a:r>
              <a:rPr sz="3400" dirty="0"/>
              <a:t>Officials tried to make the University a symbol of a </a:t>
            </a:r>
            <a:r>
              <a:rPr lang="en-US" sz="3400" dirty="0"/>
              <a:t>u</a:t>
            </a:r>
            <a:r>
              <a:rPr sz="3400" dirty="0" smtClean="0"/>
              <a:t>nited </a:t>
            </a:r>
            <a:r>
              <a:rPr sz="3400" dirty="0"/>
              <a:t>state, but sectional divisions continued in some ways and would continue to cause trouble for North Carolina in the years to </a:t>
            </a:r>
            <a:r>
              <a:rPr sz="3400" dirty="0" smtClean="0"/>
              <a:t>come</a:t>
            </a:r>
            <a:r>
              <a:rPr lang="en-US" sz="3400" dirty="0" smtClean="0"/>
              <a:t>.</a:t>
            </a:r>
            <a:endParaRPr sz="3400" dirty="0"/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6893683" y="6056629"/>
            <a:ext cx="23426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609600" y="2514600"/>
            <a:ext cx="7924800" cy="89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</a:defRPr>
            </a:pPr>
            <a:r>
              <a:t>Title Slide: Public Doman, Wikimedia Commons; Contents slide: Reginald Lankford, Clairmont Press; End Slide: Reginald Lankford, Clairmont Press; </a:t>
            </a:r>
          </a:p>
        </p:txBody>
      </p:sp>
      <p:sp>
        <p:nvSpPr>
          <p:cNvPr id="207" name="Shape 207"/>
          <p:cNvSpPr/>
          <p:nvPr/>
        </p:nvSpPr>
        <p:spPr>
          <a:xfrm>
            <a:off x="7086600" y="6172200"/>
            <a:ext cx="2057400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 i="1">
                <a:solidFill>
                  <a:srgbClr val="80808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Shown here: Kitty Hawk Bay, NC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1" animBg="1" advAuto="0"/>
      <p:bldP spid="207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The Long Road to Independence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know?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 smtClean="0"/>
              <a:t>Proclamation </a:t>
            </a:r>
            <a:r>
              <a:rPr dirty="0"/>
              <a:t>of 1763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Stamp Act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800"/>
            </a:pPr>
            <a:r>
              <a:rPr dirty="0"/>
              <a:t>Edenton Tea Party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3400" dirty="0"/>
              <a:t>The British Parliament changed the ways the colonies were governed to make the Americans pay heavier taxes and be </a:t>
            </a:r>
            <a:r>
              <a:rPr lang="en-US" sz="3400" dirty="0" smtClean="0"/>
              <a:t>under </a:t>
            </a:r>
            <a:r>
              <a:rPr sz="3400" dirty="0" smtClean="0"/>
              <a:t>more </a:t>
            </a:r>
            <a:r>
              <a:rPr sz="3400" dirty="0"/>
              <a:t>British </a:t>
            </a:r>
            <a:r>
              <a:rPr sz="3400" dirty="0" smtClean="0"/>
              <a:t>control</a:t>
            </a:r>
            <a:r>
              <a:rPr lang="en-US" sz="3400" dirty="0" smtClean="0"/>
              <a:t>.</a:t>
            </a:r>
            <a:endParaRPr sz="3400" dirty="0"/>
          </a:p>
          <a:p>
            <a:r>
              <a:rPr sz="3400" dirty="0"/>
              <a:t>The colonists were angry that the British passed these laws without any representatives from the colonies participating in the </a:t>
            </a:r>
            <a:r>
              <a:rPr sz="3400" dirty="0" smtClean="0"/>
              <a:t>process</a:t>
            </a:r>
            <a:r>
              <a:rPr lang="en-US" sz="3400" dirty="0" smtClean="0"/>
              <a:t>.</a:t>
            </a:r>
            <a:endParaRPr sz="3400" dirty="0"/>
          </a:p>
          <a:p>
            <a:r>
              <a:rPr sz="3400" dirty="0"/>
              <a:t>The result was the War for Independence and the American </a:t>
            </a:r>
            <a:r>
              <a:rPr sz="3400" dirty="0" smtClean="0"/>
              <a:t>Revolution</a:t>
            </a:r>
            <a:r>
              <a:rPr lang="en-US" sz="3400" dirty="0" smtClean="0"/>
              <a:t>.</a:t>
            </a:r>
            <a:endParaRPr sz="3400" dirty="0"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Proclamation of 1763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705825" indent="-705825" defTabSz="850391">
              <a:defRPr sz="2976"/>
            </a:pPr>
            <a:r>
              <a:rPr sz="3050" b="1" i="1" dirty="0"/>
              <a:t>The Proclamation of 1763 </a:t>
            </a:r>
            <a:r>
              <a:rPr sz="3050" dirty="0"/>
              <a:t>declared that there could be no settlement on the western side of the Appalachian </a:t>
            </a:r>
            <a:r>
              <a:rPr sz="3050" dirty="0" smtClean="0"/>
              <a:t>Mountains</a:t>
            </a:r>
            <a:r>
              <a:rPr lang="en-US" sz="3050" dirty="0" smtClean="0"/>
              <a:t>.</a:t>
            </a:r>
            <a:endParaRPr lang="en-US" sz="3050" dirty="0"/>
          </a:p>
          <a:p>
            <a:pPr marL="1166074" lvl="2" indent="-705825" defTabSz="850391">
              <a:defRPr sz="2976"/>
            </a:pPr>
            <a:r>
              <a:rPr sz="3050" dirty="0" smtClean="0"/>
              <a:t>The </a:t>
            </a:r>
            <a:r>
              <a:rPr sz="3050" dirty="0"/>
              <a:t>king wanted to stop fighting between the Indians and </a:t>
            </a:r>
            <a:r>
              <a:rPr sz="3050" dirty="0" smtClean="0"/>
              <a:t>colonists</a:t>
            </a:r>
            <a:r>
              <a:rPr lang="en-US" sz="3050" dirty="0" smtClean="0"/>
              <a:t>.</a:t>
            </a:r>
            <a:endParaRPr sz="3050" dirty="0"/>
          </a:p>
          <a:p>
            <a:pPr marL="705825" indent="-705825" defTabSz="850391">
              <a:defRPr sz="2976"/>
            </a:pPr>
            <a:r>
              <a:rPr sz="3050" dirty="0"/>
              <a:t>Some North Carolinians ignored the </a:t>
            </a:r>
            <a:r>
              <a:rPr sz="3050" dirty="0" smtClean="0"/>
              <a:t>king</a:t>
            </a:r>
            <a:r>
              <a:rPr lang="en-US" sz="3050" dirty="0" smtClean="0"/>
              <a:t>,</a:t>
            </a:r>
            <a:r>
              <a:rPr sz="3050" dirty="0" smtClean="0"/>
              <a:t> </a:t>
            </a:r>
            <a:r>
              <a:rPr sz="3050" dirty="0"/>
              <a:t>believing that they could become wealthier by claiming “free” land </a:t>
            </a:r>
            <a:r>
              <a:rPr lang="en-US" sz="3050" dirty="0" smtClean="0"/>
              <a:t>in</a:t>
            </a:r>
            <a:r>
              <a:rPr sz="3050" dirty="0" smtClean="0"/>
              <a:t> </a:t>
            </a:r>
            <a:r>
              <a:rPr sz="3050" dirty="0"/>
              <a:t>the </a:t>
            </a:r>
            <a:r>
              <a:rPr sz="3050" dirty="0" smtClean="0"/>
              <a:t>west</a:t>
            </a:r>
            <a:r>
              <a:rPr lang="en-US" sz="3050" dirty="0" smtClean="0"/>
              <a:t>.</a:t>
            </a:r>
            <a:endParaRPr sz="3050" dirty="0"/>
          </a:p>
          <a:p>
            <a:pPr marL="705825" indent="-705825" defTabSz="850391">
              <a:defRPr sz="2976"/>
            </a:pPr>
            <a:r>
              <a:rPr sz="3050" dirty="0"/>
              <a:t>After the Battle of Alamance, many Regulator families moved into the valleys of the Tennessee River, an Indian </a:t>
            </a:r>
            <a:r>
              <a:rPr sz="3050" dirty="0" smtClean="0"/>
              <a:t>reserve</a:t>
            </a:r>
            <a:r>
              <a:rPr lang="en-US" sz="3050" dirty="0" smtClean="0"/>
              <a:t>.</a:t>
            </a:r>
            <a:endParaRPr sz="3050" dirty="0"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Stamp Act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91982" indent="-591982" defTabSz="713231">
              <a:spcBef>
                <a:spcPts val="500"/>
              </a:spcBef>
              <a:defRPr sz="2496"/>
            </a:pPr>
            <a:r>
              <a:rPr sz="2600" dirty="0"/>
              <a:t>The </a:t>
            </a:r>
            <a:r>
              <a:rPr sz="2600" b="1" i="1" dirty="0"/>
              <a:t>Stamp Act </a:t>
            </a:r>
            <a:r>
              <a:rPr sz="2600" dirty="0"/>
              <a:t>was passed by the British in 1765 to provide the British with more money to pay for the French and Indian </a:t>
            </a:r>
            <a:r>
              <a:rPr sz="2600" dirty="0" smtClean="0"/>
              <a:t>War</a:t>
            </a:r>
            <a:r>
              <a:rPr lang="en-US" sz="2600" dirty="0" smtClean="0"/>
              <a:t> and</a:t>
            </a:r>
            <a:r>
              <a:rPr sz="2600" dirty="0" smtClean="0"/>
              <a:t> </a:t>
            </a:r>
            <a:r>
              <a:rPr sz="2600" dirty="0"/>
              <a:t>to pay their </a:t>
            </a:r>
            <a:r>
              <a:rPr sz="2600" dirty="0" smtClean="0"/>
              <a:t>troops</a:t>
            </a:r>
            <a:r>
              <a:rPr lang="en-US" sz="2600" dirty="0" smtClean="0"/>
              <a:t>.</a:t>
            </a:r>
          </a:p>
          <a:p>
            <a:pPr marL="1052231" lvl="2" indent="-591982" defTabSz="713231">
              <a:spcBef>
                <a:spcPts val="500"/>
              </a:spcBef>
              <a:defRPr sz="2496"/>
            </a:pPr>
            <a:r>
              <a:rPr lang="en-US" sz="2600" dirty="0" smtClean="0"/>
              <a:t>This was done by</a:t>
            </a:r>
            <a:r>
              <a:rPr sz="2600" dirty="0" smtClean="0"/>
              <a:t> </a:t>
            </a:r>
            <a:r>
              <a:rPr sz="2600" dirty="0"/>
              <a:t>increasing the colonists’ </a:t>
            </a:r>
            <a:r>
              <a:rPr sz="2600" dirty="0" smtClean="0"/>
              <a:t>taxes</a:t>
            </a:r>
            <a:r>
              <a:rPr lang="en-US" sz="2600" dirty="0" smtClean="0"/>
              <a:t>.</a:t>
            </a:r>
            <a:endParaRPr sz="26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sz="2600" dirty="0"/>
              <a:t>The Stamp Act required all ships to have their records stamped with an official seal, which could only be bought from a customs </a:t>
            </a:r>
            <a:r>
              <a:rPr sz="2600" dirty="0" smtClean="0"/>
              <a:t>official</a:t>
            </a:r>
            <a:r>
              <a:rPr lang="en-US" sz="2600" dirty="0" smtClean="0"/>
              <a:t>.</a:t>
            </a:r>
            <a:endParaRPr sz="26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sz="2600" dirty="0"/>
              <a:t>There had never been a tax like this before, and colonists worried that </a:t>
            </a:r>
            <a:r>
              <a:rPr lang="en-US" sz="2600" dirty="0" smtClean="0"/>
              <a:t>the tax</a:t>
            </a:r>
            <a:r>
              <a:rPr sz="2600" dirty="0" smtClean="0"/>
              <a:t> </a:t>
            </a:r>
            <a:r>
              <a:rPr sz="2600" dirty="0"/>
              <a:t>would only increase, especially </a:t>
            </a:r>
            <a:r>
              <a:rPr lang="en-US" sz="2600" dirty="0" smtClean="0"/>
              <a:t>since</a:t>
            </a:r>
            <a:r>
              <a:rPr sz="2600" dirty="0" smtClean="0"/>
              <a:t> </a:t>
            </a:r>
            <a:r>
              <a:rPr sz="2600" dirty="0"/>
              <a:t>it had been created without their </a:t>
            </a:r>
            <a:r>
              <a:rPr sz="2600" dirty="0" smtClean="0"/>
              <a:t>approval</a:t>
            </a:r>
            <a:r>
              <a:rPr lang="en-US" sz="2600" dirty="0" smtClean="0"/>
              <a:t>.</a:t>
            </a:r>
            <a:endParaRPr sz="26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sz="2600" dirty="0"/>
              <a:t>Mobs protested the Stamp Act in every colonial port, almost leading to open rebellion </a:t>
            </a:r>
            <a:r>
              <a:rPr sz="2600" dirty="0" smtClean="0"/>
              <a:t>in </a:t>
            </a:r>
            <a:r>
              <a:rPr sz="2600" dirty="0"/>
              <a:t>Cape Fear before the British cancelled the Stamp </a:t>
            </a:r>
            <a:r>
              <a:rPr sz="2600" dirty="0" smtClean="0"/>
              <a:t>Act</a:t>
            </a:r>
            <a:r>
              <a:rPr lang="en-US" sz="2600" dirty="0" smtClean="0"/>
              <a:t>.</a:t>
            </a:r>
            <a:endParaRPr sz="2600"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Continuing Disagreements and Protests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169132"/>
            <a:ext cx="8229600" cy="5345180"/>
          </a:xfrm>
          <a:prstGeom prst="rect">
            <a:avLst/>
          </a:prstGeom>
        </p:spPr>
        <p:txBody>
          <a:bodyPr/>
          <a:lstStyle/>
          <a:p>
            <a:pPr marL="721004" indent="-721004" defTabSz="868680">
              <a:defRPr sz="3040"/>
            </a:pPr>
            <a:r>
              <a:rPr dirty="0"/>
              <a:t>In 1769, Governor Tryon again sent the Assembly home because it was too critical </a:t>
            </a:r>
            <a:r>
              <a:rPr lang="en-US" dirty="0" smtClean="0"/>
              <a:t>to</a:t>
            </a:r>
            <a:r>
              <a:rPr dirty="0" smtClean="0"/>
              <a:t> </a:t>
            </a:r>
            <a:r>
              <a:rPr dirty="0"/>
              <a:t>the </a:t>
            </a:r>
            <a:r>
              <a:rPr dirty="0" smtClean="0"/>
              <a:t>British</a:t>
            </a:r>
            <a:r>
              <a:rPr lang="en-US" dirty="0" smtClean="0"/>
              <a:t>.</a:t>
            </a:r>
            <a:endParaRPr dirty="0"/>
          </a:p>
          <a:p>
            <a:pPr marL="721004" indent="-721004" defTabSz="868680">
              <a:defRPr sz="3040"/>
            </a:pPr>
            <a:r>
              <a:rPr dirty="0"/>
              <a:t>Even though the colonists knew the British would use force, many continued to </a:t>
            </a:r>
            <a:r>
              <a:rPr dirty="0" smtClean="0"/>
              <a:t>disobey</a:t>
            </a:r>
            <a:r>
              <a:rPr lang="en-US" dirty="0" smtClean="0"/>
              <a:t>.</a:t>
            </a:r>
            <a:endParaRPr dirty="0"/>
          </a:p>
          <a:p>
            <a:pPr marL="721004" indent="-721004" defTabSz="868680">
              <a:defRPr sz="3040"/>
            </a:pPr>
            <a:r>
              <a:rPr dirty="0"/>
              <a:t>In 1770, British troops fired on a group of protesters in </a:t>
            </a:r>
            <a:r>
              <a:rPr dirty="0" smtClean="0"/>
              <a:t>Boston</a:t>
            </a:r>
            <a:r>
              <a:rPr lang="en-US" dirty="0" smtClean="0"/>
              <a:t>, later known as </a:t>
            </a:r>
            <a:r>
              <a:rPr dirty="0" smtClean="0"/>
              <a:t>the </a:t>
            </a:r>
            <a:r>
              <a:rPr dirty="0"/>
              <a:t>Boston </a:t>
            </a:r>
            <a:r>
              <a:rPr dirty="0" smtClean="0"/>
              <a:t>Massacre</a:t>
            </a:r>
            <a:r>
              <a:rPr lang="en-US" dirty="0" smtClean="0"/>
              <a:t>.</a:t>
            </a:r>
            <a:endParaRPr dirty="0"/>
          </a:p>
          <a:p>
            <a:pPr marL="721004" indent="-721004" defTabSz="868680">
              <a:defRPr sz="3040"/>
            </a:pPr>
            <a:r>
              <a:rPr dirty="0"/>
              <a:t>In 1773, Bostonians disguised as Iroquois dumped hundreds of boxes of tea in their </a:t>
            </a:r>
            <a:r>
              <a:rPr dirty="0" smtClean="0"/>
              <a:t>harbor</a:t>
            </a:r>
            <a:r>
              <a:rPr lang="en-US" dirty="0" smtClean="0"/>
              <a:t>, later known as </a:t>
            </a:r>
            <a:r>
              <a:rPr dirty="0" smtClean="0"/>
              <a:t>the </a:t>
            </a:r>
            <a:r>
              <a:rPr b="1" i="1" dirty="0"/>
              <a:t>Boston Tea </a:t>
            </a:r>
            <a:r>
              <a:rPr b="1" i="1" dirty="0" smtClean="0"/>
              <a:t>Party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Edenton Tea Party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2700" dirty="0"/>
              <a:t>The British closed the port of Boston for the loss of the tea, and other colonies agreed to not trade with </a:t>
            </a:r>
            <a:r>
              <a:rPr sz="2700" dirty="0" smtClean="0"/>
              <a:t>England</a:t>
            </a:r>
            <a:r>
              <a:rPr lang="en-US" sz="2700" dirty="0" smtClean="0"/>
              <a:t>.</a:t>
            </a:r>
            <a:endParaRPr sz="27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700" dirty="0"/>
              <a:t>North Carolina leaders sent a ship to Boston with supplies and food to help the </a:t>
            </a:r>
            <a:r>
              <a:rPr sz="2700" dirty="0" smtClean="0"/>
              <a:t>citizens</a:t>
            </a:r>
            <a:r>
              <a:rPr lang="en-US" sz="2700" dirty="0" smtClean="0"/>
              <a:t>.</a:t>
            </a:r>
            <a:endParaRPr sz="27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700" dirty="0"/>
              <a:t>In October 1774, women from around the Albemarle Sound met on the village green at Edenton and promised to drink no more British tea or use other imported </a:t>
            </a:r>
            <a:r>
              <a:rPr sz="2700" dirty="0" smtClean="0"/>
              <a:t>materials</a:t>
            </a:r>
            <a:r>
              <a:rPr lang="en-US" sz="2700" dirty="0" smtClean="0"/>
              <a:t>.</a:t>
            </a:r>
          </a:p>
          <a:p>
            <a:pPr marL="1075000" lvl="2" indent="-614751" defTabSz="740663">
              <a:spcBef>
                <a:spcPts val="600"/>
              </a:spcBef>
              <a:defRPr sz="2592"/>
            </a:pPr>
            <a:r>
              <a:rPr sz="2700" dirty="0" smtClean="0"/>
              <a:t>North </a:t>
            </a:r>
            <a:r>
              <a:rPr sz="2700" dirty="0"/>
              <a:t>Carolinians remember this as the Edenton Tea </a:t>
            </a:r>
            <a:r>
              <a:rPr sz="2700" dirty="0" smtClean="0"/>
              <a:t>Party</a:t>
            </a:r>
            <a:r>
              <a:rPr lang="en-US" sz="2700" dirty="0" smtClean="0"/>
              <a:t>.</a:t>
            </a:r>
            <a:endParaRPr sz="27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700" dirty="0"/>
              <a:t>By 1775 tensions were even higher, and shots fired in Lexington led to a battle at Concord that started the American War for </a:t>
            </a:r>
            <a:r>
              <a:rPr sz="2700" dirty="0" smtClean="0"/>
              <a:t>Independence</a:t>
            </a:r>
            <a:r>
              <a:rPr lang="en-US" sz="2700" dirty="0" smtClean="0"/>
              <a:t>.</a:t>
            </a:r>
            <a:endParaRPr sz="2700" dirty="0"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95" name="Shape 95"/>
          <p:cNvSpPr/>
          <p:nvPr/>
        </p:nvSpPr>
        <p:spPr>
          <a:xfrm>
            <a:off x="6893683" y="6056629"/>
            <a:ext cx="23426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2836</Words>
  <Application>Microsoft Macintosh PowerPoint</Application>
  <PresentationFormat>On-screen Show (4:3)</PresentationFormat>
  <Paragraphs>234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Section 1: The Long Road to Independence</vt:lpstr>
      <vt:lpstr>Section 1: The Long Road to Independence</vt:lpstr>
      <vt:lpstr>Introduction</vt:lpstr>
      <vt:lpstr>The Proclamation of 1763</vt:lpstr>
      <vt:lpstr>The Stamp Act</vt:lpstr>
      <vt:lpstr>Continuing Disagreements and Protests</vt:lpstr>
      <vt:lpstr>The Edenton Tea Party</vt:lpstr>
      <vt:lpstr>Section 2: North Carolina in the War for Independence</vt:lpstr>
      <vt:lpstr>Section 2: North Carolina in the War for Independence</vt:lpstr>
      <vt:lpstr>Introduction</vt:lpstr>
      <vt:lpstr>The Battle of Moore’s Creek Bridge</vt:lpstr>
      <vt:lpstr>Halifax Resolves</vt:lpstr>
      <vt:lpstr>State Constitution</vt:lpstr>
      <vt:lpstr>Governing the New State</vt:lpstr>
      <vt:lpstr>Divided Loyalties</vt:lpstr>
      <vt:lpstr>Section 3: The British Invade the Carolinas</vt:lpstr>
      <vt:lpstr>Section 3: The British Invade the Carolinas</vt:lpstr>
      <vt:lpstr>Introduction</vt:lpstr>
      <vt:lpstr>North Carolinians Defend Their Homeland</vt:lpstr>
      <vt:lpstr>The British Chase the American Army</vt:lpstr>
      <vt:lpstr>A Civil War</vt:lpstr>
      <vt:lpstr>The War Ends in North Carolina</vt:lpstr>
      <vt:lpstr>Section 4: North Carolina from Confederation to Constitution</vt:lpstr>
      <vt:lpstr>Section 4: North Carolina from Confederation to Constitution</vt:lpstr>
      <vt:lpstr>Introduction</vt:lpstr>
      <vt:lpstr>The State of Franklin</vt:lpstr>
      <vt:lpstr>North Carolina Under the Articles of  Confederation</vt:lpstr>
      <vt:lpstr>North Carolina and the Federal Constitution</vt:lpstr>
      <vt:lpstr>North Carolina Hesitates to Ratify</vt:lpstr>
      <vt:lpstr>The Hillsborough Convention</vt:lpstr>
      <vt:lpstr>The Fayetteville Convention</vt:lpstr>
      <vt:lpstr>The State Establishes a New Capital</vt:lpstr>
      <vt:lpstr>The First State University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Emmett Mullins</cp:lastModifiedBy>
  <cp:revision>23</cp:revision>
  <dcterms:modified xsi:type="dcterms:W3CDTF">2017-04-04T21:20:09Z</dcterms:modified>
</cp:coreProperties>
</file>