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2" d="100"/>
          <a:sy n="92" d="100"/>
        </p:scale>
        <p:origin x="-157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7736928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3.xml"/><Relationship Id="rId5" Type="http://schemas.openxmlformats.org/officeDocument/2006/relationships/slide" Target="slide22.xml"/><Relationship Id="rId6" Type="http://schemas.openxmlformats.org/officeDocument/2006/relationships/slide" Target="slide27.xml"/><Relationship Id="rId7" Type="http://schemas.openxmlformats.org/officeDocument/2006/relationships/slide" Target="slide34.xm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955013"/>
            <a:ext cx="9141246" cy="1501141"/>
          </a:xfrm>
          <a:prstGeom prst="rect">
            <a:avLst/>
          </a:prstGeom>
          <a:solidFill>
            <a:srgbClr val="DCE6F2">
              <a:alpha val="18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t>Chapter 5:</a:t>
            </a:r>
          </a:p>
          <a:p>
            <a:pPr algn="r">
              <a:defRPr sz="3200">
                <a:solidFill>
                  <a:srgbClr val="FFFFFF"/>
                </a:solidFill>
                <a:effectLst>
                  <a:outerShdw blurRad="38100" dist="19050" dir="2700000" rotWithShape="0">
                    <a:srgbClr val="000000">
                      <a:alpha val="40000"/>
                    </a:srgbClr>
                  </a:outerShdw>
                </a:effectLst>
              </a:defRPr>
            </a:pPr>
            <a:r>
              <a:t>The Early Settlement of North Carolina</a:t>
            </a:r>
          </a:p>
          <a:p>
            <a:pPr algn="r">
              <a:defRPr sz="3200">
                <a:solidFill>
                  <a:srgbClr val="FFFFFF"/>
                </a:solidFill>
                <a:effectLst>
                  <a:outerShdw blurRad="38100" dist="19050" dir="2700000" rotWithShape="0">
                    <a:srgbClr val="000000">
                      <a:alpha val="40000"/>
                    </a:srgbClr>
                  </a:outerShdw>
                </a:effectLst>
              </a:defRPr>
            </a:pPr>
            <a:r>
              <a:t>STUDY PRESENTATION</a:t>
            </a: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34199" cy="176857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457200" y="26130"/>
            <a:ext cx="8229600" cy="1143001"/>
          </a:xfrm>
          <a:prstGeom prst="rect">
            <a:avLst/>
          </a:prstGeom>
        </p:spPr>
        <p:txBody>
          <a:bodyPr/>
          <a:lstStyle>
            <a:lvl1pPr defTabSz="896111">
              <a:defRPr sz="4312">
                <a:effectLst>
                  <a:outerShdw blurRad="37338" dist="37338" dir="2700000" rotWithShape="0">
                    <a:srgbClr val="000000">
                      <a:alpha val="43137"/>
                    </a:srgbClr>
                  </a:outerShdw>
                </a:effectLst>
              </a:defRPr>
            </a:lvl1pPr>
          </a:lstStyle>
          <a:p>
            <a:r>
              <a:rPr dirty="0"/>
              <a:t>Social and Economic Conditions</a:t>
            </a:r>
          </a:p>
        </p:txBody>
      </p:sp>
      <p:sp>
        <p:nvSpPr>
          <p:cNvPr id="97" name="Shape 97"/>
          <p:cNvSpPr>
            <a:spLocks noGrp="1"/>
          </p:cNvSpPr>
          <p:nvPr>
            <p:ph type="body" idx="1"/>
          </p:nvPr>
        </p:nvSpPr>
        <p:spPr>
          <a:xfrm>
            <a:off x="457200" y="1169131"/>
            <a:ext cx="8229600" cy="5358985"/>
          </a:xfrm>
          <a:prstGeom prst="rect">
            <a:avLst/>
          </a:prstGeom>
        </p:spPr>
        <p:txBody>
          <a:bodyPr/>
          <a:lstStyle/>
          <a:p>
            <a:pPr marL="736183" indent="-736183" defTabSz="886968">
              <a:defRPr sz="3104"/>
            </a:pPr>
            <a:r>
              <a:rPr dirty="0"/>
              <a:t>Most of the Albemarle settlers were less wealthy than their Virginian </a:t>
            </a:r>
            <a:r>
              <a:rPr dirty="0" smtClean="0"/>
              <a:t>counterparts</a:t>
            </a:r>
            <a:r>
              <a:rPr lang="en-US" dirty="0" smtClean="0"/>
              <a:t>.</a:t>
            </a:r>
            <a:endParaRPr dirty="0"/>
          </a:p>
          <a:p>
            <a:pPr marL="736183" indent="-736183" defTabSz="886968">
              <a:defRPr sz="3104"/>
            </a:pPr>
            <a:r>
              <a:rPr dirty="0"/>
              <a:t>They planted by hand and sold their tobacco, corn, and other crops for small profits each summer to New England ship </a:t>
            </a:r>
            <a:r>
              <a:rPr dirty="0" smtClean="0"/>
              <a:t>captains</a:t>
            </a:r>
            <a:r>
              <a:rPr lang="en-US" dirty="0" smtClean="0"/>
              <a:t>.</a:t>
            </a:r>
            <a:endParaRPr dirty="0"/>
          </a:p>
          <a:p>
            <a:pPr marL="736183" indent="-736183" defTabSz="886968">
              <a:defRPr sz="3104"/>
            </a:pPr>
            <a:r>
              <a:rPr dirty="0"/>
              <a:t>There were no churches or schools in the first </a:t>
            </a:r>
            <a:r>
              <a:rPr dirty="0" smtClean="0"/>
              <a:t>neighborhoods</a:t>
            </a:r>
            <a:r>
              <a:rPr lang="en-US" dirty="0" smtClean="0"/>
              <a:t>.</a:t>
            </a:r>
          </a:p>
          <a:p>
            <a:pPr marL="1196432" lvl="2" indent="-736183" defTabSz="886968">
              <a:defRPr sz="3104"/>
            </a:pPr>
            <a:r>
              <a:rPr dirty="0" smtClean="0"/>
              <a:t>The Quakers</a:t>
            </a:r>
            <a:r>
              <a:rPr lang="en-US" dirty="0" smtClean="0"/>
              <a:t>, also known as </a:t>
            </a:r>
            <a:r>
              <a:rPr dirty="0" smtClean="0"/>
              <a:t>The </a:t>
            </a:r>
            <a:r>
              <a:rPr dirty="0"/>
              <a:t>Society of </a:t>
            </a:r>
            <a:r>
              <a:rPr dirty="0" smtClean="0"/>
              <a:t>Friends</a:t>
            </a:r>
            <a:r>
              <a:rPr lang="en-US" dirty="0" smtClean="0"/>
              <a:t>,</a:t>
            </a:r>
            <a:r>
              <a:rPr dirty="0" smtClean="0"/>
              <a:t> </a:t>
            </a:r>
            <a:r>
              <a:rPr dirty="0"/>
              <a:t>did not require ministers and worshipped in their </a:t>
            </a:r>
            <a:r>
              <a:rPr dirty="0" smtClean="0"/>
              <a:t>homes</a:t>
            </a:r>
            <a:r>
              <a:rPr lang="en-US" dirty="0" smtClean="0"/>
              <a:t>.</a:t>
            </a:r>
            <a:endParaRPr dirty="0"/>
          </a:p>
        </p:txBody>
      </p:sp>
      <p:sp>
        <p:nvSpPr>
          <p:cNvPr id="98" name="Shape 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457200" y="26130"/>
            <a:ext cx="8229600" cy="1143001"/>
          </a:xfrm>
          <a:prstGeom prst="rect">
            <a:avLst/>
          </a:prstGeom>
        </p:spPr>
        <p:txBody>
          <a:bodyPr/>
          <a:lstStyle/>
          <a:p>
            <a:r>
              <a:rPr dirty="0"/>
              <a:t>Unrest in the Colony</a:t>
            </a:r>
          </a:p>
        </p:txBody>
      </p:sp>
      <p:sp>
        <p:nvSpPr>
          <p:cNvPr id="101" name="Shape 101"/>
          <p:cNvSpPr>
            <a:spLocks noGrp="1"/>
          </p:cNvSpPr>
          <p:nvPr>
            <p:ph type="body" idx="1"/>
          </p:nvPr>
        </p:nvSpPr>
        <p:spPr>
          <a:xfrm>
            <a:off x="457200" y="1169131"/>
            <a:ext cx="8229600" cy="5358985"/>
          </a:xfrm>
          <a:prstGeom prst="rect">
            <a:avLst/>
          </a:prstGeom>
        </p:spPr>
        <p:txBody>
          <a:bodyPr>
            <a:normAutofit/>
          </a:bodyPr>
          <a:lstStyle/>
          <a:p>
            <a:pPr marL="516087" indent="-516087" defTabSz="621791">
              <a:spcBef>
                <a:spcPts val="500"/>
              </a:spcBef>
              <a:defRPr sz="2176"/>
            </a:pPr>
            <a:r>
              <a:rPr sz="2300" dirty="0"/>
              <a:t>The Albemarle settlers fought any effort by the Proprietors to impose order on </a:t>
            </a:r>
            <a:r>
              <a:rPr sz="2300" dirty="0" smtClean="0"/>
              <a:t>them</a:t>
            </a:r>
            <a:r>
              <a:rPr lang="en-US" sz="2300" dirty="0" smtClean="0"/>
              <a:t>.</a:t>
            </a:r>
            <a:endParaRPr sz="2300" dirty="0"/>
          </a:p>
          <a:p>
            <a:pPr marL="516087" indent="-516087" defTabSz="621791">
              <a:spcBef>
                <a:spcPts val="500"/>
              </a:spcBef>
              <a:defRPr sz="2176"/>
            </a:pPr>
            <a:r>
              <a:rPr sz="2300" dirty="0"/>
              <a:t>The Proprietors enforced the </a:t>
            </a:r>
            <a:r>
              <a:rPr sz="2300" b="1" i="1" dirty="0"/>
              <a:t>Navigation </a:t>
            </a:r>
            <a:r>
              <a:rPr sz="2300" b="1" i="1" dirty="0" smtClean="0"/>
              <a:t>Acts</a:t>
            </a:r>
            <a:r>
              <a:rPr lang="en-US" sz="2300" dirty="0" smtClean="0"/>
              <a:t>, or </a:t>
            </a:r>
            <a:r>
              <a:rPr sz="2300" dirty="0" smtClean="0"/>
              <a:t>laws </a:t>
            </a:r>
            <a:r>
              <a:rPr sz="2300" dirty="0"/>
              <a:t>that </a:t>
            </a:r>
            <a:r>
              <a:rPr sz="2300" dirty="0" smtClean="0"/>
              <a:t>liste</a:t>
            </a:r>
            <a:r>
              <a:rPr lang="en-US" sz="2300" dirty="0" smtClean="0"/>
              <a:t>d</a:t>
            </a:r>
            <a:r>
              <a:rPr sz="2300" dirty="0" smtClean="0"/>
              <a:t> </a:t>
            </a:r>
            <a:r>
              <a:rPr sz="2300" dirty="0"/>
              <a:t>which colonial goods would be subject to customs </a:t>
            </a:r>
            <a:r>
              <a:rPr sz="2300" dirty="0" smtClean="0"/>
              <a:t>duties, </a:t>
            </a:r>
            <a:r>
              <a:rPr sz="2300" dirty="0"/>
              <a:t>but most Albemarle residents would not </a:t>
            </a:r>
            <a:r>
              <a:rPr sz="2300" dirty="0" smtClean="0"/>
              <a:t>pay</a:t>
            </a:r>
            <a:r>
              <a:rPr lang="en-US" sz="2300" dirty="0" smtClean="0"/>
              <a:t>.</a:t>
            </a:r>
            <a:endParaRPr sz="2300" dirty="0"/>
          </a:p>
          <a:p>
            <a:pPr marL="516087" indent="-516087" defTabSz="621791">
              <a:spcBef>
                <a:spcPts val="500"/>
              </a:spcBef>
              <a:defRPr sz="2176"/>
            </a:pPr>
            <a:r>
              <a:rPr sz="2300" dirty="0"/>
              <a:t>Two settlers who sided with the Proprietors, Thomas Miller and Thomas Eastchurch, caused </a:t>
            </a:r>
            <a:r>
              <a:rPr sz="2300" b="1" i="1" dirty="0"/>
              <a:t>Culpeper’s Rebellion </a:t>
            </a:r>
            <a:r>
              <a:rPr sz="2300" dirty="0"/>
              <a:t>in </a:t>
            </a:r>
            <a:r>
              <a:rPr sz="2300" dirty="0" smtClean="0"/>
              <a:t>1676</a:t>
            </a:r>
            <a:r>
              <a:rPr lang="en-US" sz="2300" dirty="0" smtClean="0"/>
              <a:t>.</a:t>
            </a:r>
          </a:p>
          <a:p>
            <a:pPr marL="976336" lvl="2" indent="-516087" defTabSz="621791">
              <a:spcBef>
                <a:spcPts val="500"/>
              </a:spcBef>
              <a:defRPr sz="2176"/>
            </a:pPr>
            <a:r>
              <a:rPr sz="2300" dirty="0" smtClean="0"/>
              <a:t>They </a:t>
            </a:r>
            <a:r>
              <a:rPr sz="2300" dirty="0"/>
              <a:t>went to England to complain about the horrible conditions in the colony, but George Durant went as well to claim that limited access to the sea made the settlers too poor to pay the </a:t>
            </a:r>
            <a:r>
              <a:rPr sz="2300" dirty="0" smtClean="0"/>
              <a:t>tax</a:t>
            </a:r>
            <a:r>
              <a:rPr lang="en-US" sz="2300" dirty="0" smtClean="0"/>
              <a:t>.</a:t>
            </a:r>
          </a:p>
          <a:p>
            <a:pPr marL="976336" lvl="2" indent="-516087" defTabSz="621791">
              <a:spcBef>
                <a:spcPts val="500"/>
              </a:spcBef>
              <a:defRPr sz="2176"/>
            </a:pPr>
            <a:r>
              <a:rPr sz="2300" dirty="0" smtClean="0"/>
              <a:t>Both </a:t>
            </a:r>
            <a:r>
              <a:rPr sz="2300" dirty="0"/>
              <a:t>sides returned to Carolina and sent complaints to the Proprietors in </a:t>
            </a:r>
            <a:r>
              <a:rPr sz="2300" dirty="0" smtClean="0"/>
              <a:t>England</a:t>
            </a:r>
            <a:r>
              <a:rPr lang="en-US" sz="2300" dirty="0" smtClean="0"/>
              <a:t>.</a:t>
            </a:r>
          </a:p>
          <a:p>
            <a:pPr marL="976336" lvl="2" indent="-516087" defTabSz="621791">
              <a:spcBef>
                <a:spcPts val="500"/>
              </a:spcBef>
              <a:defRPr sz="2176"/>
            </a:pPr>
            <a:r>
              <a:rPr sz="2300" dirty="0" smtClean="0"/>
              <a:t>Proprietors </a:t>
            </a:r>
            <a:r>
              <a:rPr sz="2300" dirty="0"/>
              <a:t>continued to name new governors, but chaos </a:t>
            </a:r>
            <a:r>
              <a:rPr sz="2300" dirty="0" smtClean="0"/>
              <a:t>continued</a:t>
            </a:r>
            <a:r>
              <a:rPr lang="en-US" sz="2300" dirty="0" smtClean="0"/>
              <a:t>.</a:t>
            </a:r>
            <a:endParaRPr sz="2300" dirty="0"/>
          </a:p>
        </p:txBody>
      </p:sp>
      <p:sp>
        <p:nvSpPr>
          <p:cNvPr id="102" name="Shape 10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12324"/>
            <a:ext cx="8229600" cy="1143001"/>
          </a:xfrm>
          <a:prstGeom prst="rect">
            <a:avLst/>
          </a:prstGeom>
        </p:spPr>
        <p:txBody>
          <a:bodyPr/>
          <a:lstStyle/>
          <a:p>
            <a:r>
              <a:rPr dirty="0"/>
              <a:t>The Colony is Split</a:t>
            </a:r>
          </a:p>
        </p:txBody>
      </p:sp>
      <p:sp>
        <p:nvSpPr>
          <p:cNvPr id="105" name="Shape 105"/>
          <p:cNvSpPr>
            <a:spLocks noGrp="1"/>
          </p:cNvSpPr>
          <p:nvPr>
            <p:ph type="body" idx="1"/>
          </p:nvPr>
        </p:nvSpPr>
        <p:spPr>
          <a:xfrm>
            <a:off x="457200" y="1155325"/>
            <a:ext cx="8229600" cy="5372791"/>
          </a:xfrm>
          <a:prstGeom prst="rect">
            <a:avLst/>
          </a:prstGeom>
        </p:spPr>
        <p:txBody>
          <a:bodyPr>
            <a:normAutofit/>
          </a:bodyPr>
          <a:lstStyle/>
          <a:p>
            <a:r>
              <a:rPr sz="3600" dirty="0"/>
              <a:t>In 1691, the Lords Proprietors split their colony in </a:t>
            </a:r>
            <a:r>
              <a:rPr sz="3600" dirty="0" smtClean="0"/>
              <a:t>two</a:t>
            </a:r>
            <a:r>
              <a:rPr lang="en-US" sz="3600" dirty="0" smtClean="0"/>
              <a:t>.</a:t>
            </a:r>
            <a:endParaRPr sz="3600" dirty="0"/>
          </a:p>
          <a:p>
            <a:r>
              <a:rPr sz="3600" dirty="0"/>
              <a:t>The governor was to live in Charles Town, where there were substantial customs duties on </a:t>
            </a:r>
            <a:r>
              <a:rPr sz="3600" dirty="0" smtClean="0"/>
              <a:t>rice</a:t>
            </a:r>
            <a:r>
              <a:rPr lang="en-US" sz="3600" dirty="0" smtClean="0"/>
              <a:t>.</a:t>
            </a:r>
            <a:endParaRPr sz="3600" dirty="0"/>
          </a:p>
          <a:p>
            <a:r>
              <a:rPr sz="3600" dirty="0"/>
              <a:t>A deputy governor of “north” Carolina would be sent to </a:t>
            </a:r>
            <a:r>
              <a:rPr sz="3600" dirty="0" smtClean="0"/>
              <a:t>Albemarle</a:t>
            </a:r>
            <a:r>
              <a:rPr lang="en-US" sz="3600" dirty="0" smtClean="0"/>
              <a:t>.</a:t>
            </a:r>
            <a:endParaRPr sz="3600" dirty="0"/>
          </a:p>
        </p:txBody>
      </p:sp>
      <p:sp>
        <p:nvSpPr>
          <p:cNvPr id="106" name="Shape 10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457200" y="0"/>
            <a:ext cx="8229600" cy="1143000"/>
          </a:xfrm>
          <a:prstGeom prst="rect">
            <a:avLst/>
          </a:prstGeom>
        </p:spPr>
        <p:txBody>
          <a:bodyPr>
            <a:normAutofit fontScale="90000"/>
          </a:bodyPr>
          <a:lstStyle>
            <a:lvl1pPr defTabSz="832104">
              <a:defRPr sz="3549">
                <a:effectLst>
                  <a:outerShdw blurRad="34671" dist="34671" dir="2700000" rotWithShape="0">
                    <a:srgbClr val="000000">
                      <a:alpha val="43137"/>
                    </a:srgbClr>
                  </a:outerShdw>
                </a:effectLst>
              </a:defRPr>
            </a:lvl1pPr>
          </a:lstStyle>
          <a:p>
            <a:r>
              <a:t>Section 2: Settling the Pamlico Sound and the Cape Fear</a:t>
            </a:r>
          </a:p>
        </p:txBody>
      </p:sp>
      <p:sp>
        <p:nvSpPr>
          <p:cNvPr id="109" name="Shape 109"/>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t>Essential Question:</a:t>
            </a:r>
          </a:p>
          <a:p>
            <a:pPr lvl="1"/>
            <a:r>
              <a:t>What led settlers to the Pamlico and the Cape Fear areas, and how did the tensions and conflicts they encountered impact the settlements?</a:t>
            </a:r>
          </a:p>
        </p:txBody>
      </p:sp>
      <p:sp>
        <p:nvSpPr>
          <p:cNvPr id="110" name="Shape 110"/>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9">
                                            <p:bg/>
                                          </p:spTgt>
                                        </p:tgtEl>
                                        <p:attrNameLst>
                                          <p:attrName>style.visibility</p:attrName>
                                        </p:attrNameLst>
                                      </p:cBhvr>
                                      <p:to>
                                        <p:strVal val="visible"/>
                                      </p:to>
                                    </p:set>
                                    <p:anim calcmode="lin" valueType="num">
                                      <p:cBhvr>
                                        <p:cTn id="7" dur="500" fill="hold"/>
                                        <p:tgtEl>
                                          <p:spTgt spid="109">
                                            <p:bg/>
                                          </p:spTgt>
                                        </p:tgtEl>
                                        <p:attrNameLst>
                                          <p:attrName>ppt_x</p:attrName>
                                        </p:attrNameLst>
                                      </p:cBhvr>
                                      <p:tavLst>
                                        <p:tav tm="0">
                                          <p:val>
                                            <p:strVal val="0-#ppt_w/2"/>
                                          </p:val>
                                        </p:tav>
                                        <p:tav tm="100000">
                                          <p:val>
                                            <p:strVal val="#ppt_x"/>
                                          </p:val>
                                        </p:tav>
                                      </p:tavLst>
                                    </p:anim>
                                    <p:anim calcmode="lin" valueType="num">
                                      <p:cBhvr>
                                        <p:cTn id="8" dur="500" fill="hold"/>
                                        <p:tgtEl>
                                          <p:spTgt spid="10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9">
                                            <p:txEl>
                                              <p:pRg st="0" end="0"/>
                                            </p:txEl>
                                          </p:spTgt>
                                        </p:tgtEl>
                                        <p:attrNameLst>
                                          <p:attrName>style.visibility</p:attrName>
                                        </p:attrNameLst>
                                      </p:cBhvr>
                                      <p:to>
                                        <p:strVal val="visible"/>
                                      </p:to>
                                    </p:set>
                                    <p:anim calcmode="lin" valueType="num">
                                      <p:cBhvr>
                                        <p:cTn id="11" dur="500" fill="hold"/>
                                        <p:tgtEl>
                                          <p:spTgt spid="10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09">
                                            <p:txEl>
                                              <p:pRg st="1" end="1"/>
                                            </p:txEl>
                                          </p:spTgt>
                                        </p:tgtEl>
                                        <p:attrNameLst>
                                          <p:attrName>style.visibility</p:attrName>
                                        </p:attrNameLst>
                                      </p:cBhvr>
                                      <p:to>
                                        <p:strVal val="visible"/>
                                      </p:to>
                                    </p:set>
                                    <p:anim calcmode="lin" valueType="num">
                                      <p:cBhvr>
                                        <p:cTn id="15" dur="500" fill="hold"/>
                                        <p:tgtEl>
                                          <p:spTgt spid="109">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0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457200" y="0"/>
            <a:ext cx="8229600" cy="1143000"/>
          </a:xfrm>
          <a:prstGeom prst="rect">
            <a:avLst/>
          </a:prstGeom>
        </p:spPr>
        <p:txBody>
          <a:bodyPr>
            <a:normAutofit fontScale="90000"/>
          </a:bodyPr>
          <a:lstStyle>
            <a:lvl1pPr defTabSz="832104">
              <a:defRPr sz="3549">
                <a:effectLst>
                  <a:outerShdw blurRad="34671" dist="34671" dir="2700000" rotWithShape="0">
                    <a:srgbClr val="000000">
                      <a:alpha val="43137"/>
                    </a:srgbClr>
                  </a:outerShdw>
                </a:effectLst>
              </a:defRPr>
            </a:lvl1pPr>
          </a:lstStyle>
          <a:p>
            <a:r>
              <a:t>Section 2: Settling the Pamlico Sound and the Cape Fear</a:t>
            </a:r>
          </a:p>
        </p:txBody>
      </p:sp>
      <p:sp>
        <p:nvSpPr>
          <p:cNvPr id="113" name="Shape 113"/>
          <p:cNvSpPr>
            <a:spLocks noGrp="1"/>
          </p:cNvSpPr>
          <p:nvPr>
            <p:ph type="body" idx="1"/>
          </p:nvPr>
        </p:nvSpPr>
        <p:spPr>
          <a:xfrm>
            <a:off x="457200" y="1219200"/>
            <a:ext cx="8229600" cy="4800600"/>
          </a:xfrm>
          <a:prstGeom prst="rect">
            <a:avLst/>
          </a:prstGeom>
        </p:spPr>
        <p:txBody>
          <a:bodyPr/>
          <a:lstStyle/>
          <a:p>
            <a:r>
              <a:t>What terms do I need to know? </a:t>
            </a:r>
          </a:p>
          <a:p>
            <a:pPr marL="742950" lvl="1" indent="-285750">
              <a:lnSpc>
                <a:spcPct val="100000"/>
              </a:lnSpc>
              <a:spcBef>
                <a:spcPts val="600"/>
              </a:spcBef>
              <a:buFont typeface="Arial"/>
              <a:defRPr sz="2800"/>
            </a:pPr>
            <a:r>
              <a:t>refugee</a:t>
            </a:r>
          </a:p>
          <a:p>
            <a:pPr marL="742950" lvl="1" indent="-285750">
              <a:lnSpc>
                <a:spcPct val="100000"/>
              </a:lnSpc>
              <a:spcBef>
                <a:spcPts val="600"/>
              </a:spcBef>
              <a:buFont typeface="Arial"/>
              <a:defRPr sz="2800"/>
            </a:pPr>
            <a:r>
              <a:t>naval stores</a:t>
            </a:r>
          </a:p>
          <a:p>
            <a:pPr marL="742950" lvl="1" indent="-285750">
              <a:lnSpc>
                <a:spcPct val="100000"/>
              </a:lnSpc>
              <a:spcBef>
                <a:spcPts val="600"/>
              </a:spcBef>
              <a:buFont typeface="Arial"/>
              <a:defRPr sz="2800"/>
            </a:pPr>
            <a:r>
              <a:t>royal colony</a:t>
            </a:r>
          </a:p>
        </p:txBody>
      </p:sp>
      <p:sp>
        <p:nvSpPr>
          <p:cNvPr id="114" name="Shape 114"/>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3">
                                            <p:bg/>
                                          </p:spTgt>
                                        </p:tgtEl>
                                        <p:attrNameLst>
                                          <p:attrName>style.visibility</p:attrName>
                                        </p:attrNameLst>
                                      </p:cBhvr>
                                      <p:to>
                                        <p:strVal val="visible"/>
                                      </p:to>
                                    </p:set>
                                    <p:anim calcmode="lin" valueType="num">
                                      <p:cBhvr>
                                        <p:cTn id="7" dur="500" fill="hold"/>
                                        <p:tgtEl>
                                          <p:spTgt spid="113">
                                            <p:bg/>
                                          </p:spTgt>
                                        </p:tgtEl>
                                        <p:attrNameLst>
                                          <p:attrName>ppt_x</p:attrName>
                                        </p:attrNameLst>
                                      </p:cBhvr>
                                      <p:tavLst>
                                        <p:tav tm="0">
                                          <p:val>
                                            <p:strVal val="0-#ppt_w/2"/>
                                          </p:val>
                                        </p:tav>
                                        <p:tav tm="100000">
                                          <p:val>
                                            <p:strVal val="#ppt_x"/>
                                          </p:val>
                                        </p:tav>
                                      </p:tavLst>
                                    </p:anim>
                                    <p:anim calcmode="lin" valueType="num">
                                      <p:cBhvr>
                                        <p:cTn id="8" dur="500" fill="hold"/>
                                        <p:tgtEl>
                                          <p:spTgt spid="11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3">
                                            <p:txEl>
                                              <p:pRg st="0" end="0"/>
                                            </p:txEl>
                                          </p:spTgt>
                                        </p:tgtEl>
                                        <p:attrNameLst>
                                          <p:attrName>style.visibility</p:attrName>
                                        </p:attrNameLst>
                                      </p:cBhvr>
                                      <p:to>
                                        <p:strVal val="visible"/>
                                      </p:to>
                                    </p:set>
                                    <p:anim calcmode="lin" valueType="num">
                                      <p:cBhvr>
                                        <p:cTn id="11" dur="500" fill="hold"/>
                                        <p:tgtEl>
                                          <p:spTgt spid="11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13">
                                            <p:txEl>
                                              <p:pRg st="1" end="1"/>
                                            </p:txEl>
                                          </p:spTgt>
                                        </p:tgtEl>
                                        <p:attrNameLst>
                                          <p:attrName>style.visibility</p:attrName>
                                        </p:attrNameLst>
                                      </p:cBhvr>
                                      <p:to>
                                        <p:strVal val="visible"/>
                                      </p:to>
                                    </p:set>
                                    <p:anim calcmode="lin" valueType="num">
                                      <p:cBhvr>
                                        <p:cTn id="15" dur="500" fill="hold"/>
                                        <p:tgtEl>
                                          <p:spTgt spid="11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1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13">
                                            <p:txEl>
                                              <p:pRg st="2" end="2"/>
                                            </p:txEl>
                                          </p:spTgt>
                                        </p:tgtEl>
                                        <p:attrNameLst>
                                          <p:attrName>style.visibility</p:attrName>
                                        </p:attrNameLst>
                                      </p:cBhvr>
                                      <p:to>
                                        <p:strVal val="visible"/>
                                      </p:to>
                                    </p:set>
                                    <p:anim calcmode="lin" valueType="num">
                                      <p:cBhvr>
                                        <p:cTn id="19" dur="500" fill="hold"/>
                                        <p:tgtEl>
                                          <p:spTgt spid="11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1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13">
                                            <p:txEl>
                                              <p:pRg st="3" end="3"/>
                                            </p:txEl>
                                          </p:spTgt>
                                        </p:tgtEl>
                                        <p:attrNameLst>
                                          <p:attrName>style.visibility</p:attrName>
                                        </p:attrNameLst>
                                      </p:cBhvr>
                                      <p:to>
                                        <p:strVal val="visible"/>
                                      </p:to>
                                    </p:set>
                                    <p:anim calcmode="lin" valueType="num">
                                      <p:cBhvr>
                                        <p:cTn id="23" dur="500" fill="hold"/>
                                        <p:tgtEl>
                                          <p:spTgt spid="11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457200" y="26130"/>
            <a:ext cx="8229600" cy="1143001"/>
          </a:xfrm>
          <a:prstGeom prst="rect">
            <a:avLst/>
          </a:prstGeom>
        </p:spPr>
        <p:txBody>
          <a:bodyPr/>
          <a:lstStyle/>
          <a:p>
            <a:r>
              <a:rPr dirty="0"/>
              <a:t>Introduction</a:t>
            </a:r>
          </a:p>
        </p:txBody>
      </p:sp>
      <p:sp>
        <p:nvSpPr>
          <p:cNvPr id="117" name="Shape 117"/>
          <p:cNvSpPr>
            <a:spLocks noGrp="1"/>
          </p:cNvSpPr>
          <p:nvPr>
            <p:ph type="body" idx="1"/>
          </p:nvPr>
        </p:nvSpPr>
        <p:spPr>
          <a:xfrm>
            <a:off x="457200" y="1169131"/>
            <a:ext cx="8229600" cy="5358985"/>
          </a:xfrm>
          <a:prstGeom prst="rect">
            <a:avLst/>
          </a:prstGeom>
        </p:spPr>
        <p:txBody>
          <a:bodyPr>
            <a:noAutofit/>
          </a:bodyPr>
          <a:lstStyle/>
          <a:p>
            <a:pPr marL="743772" indent="-743772" defTabSz="896111">
              <a:defRPr sz="3136"/>
            </a:pPr>
            <a:r>
              <a:rPr sz="3400" dirty="0"/>
              <a:t>In 1696, a group of </a:t>
            </a:r>
            <a:r>
              <a:rPr sz="3400" dirty="0" smtClean="0"/>
              <a:t>Huguenots</a:t>
            </a:r>
            <a:r>
              <a:rPr lang="en-US" sz="3400" dirty="0" smtClean="0"/>
              <a:t>, </a:t>
            </a:r>
            <a:r>
              <a:rPr sz="3400" dirty="0" smtClean="0"/>
              <a:t>French Protestants</a:t>
            </a:r>
            <a:r>
              <a:rPr lang="en-US" sz="3400" dirty="0" smtClean="0"/>
              <a:t>,</a:t>
            </a:r>
            <a:r>
              <a:rPr sz="3400" dirty="0" smtClean="0"/>
              <a:t> </a:t>
            </a:r>
            <a:r>
              <a:rPr sz="3400" dirty="0"/>
              <a:t>settled on the Pamlico </a:t>
            </a:r>
            <a:r>
              <a:rPr sz="3400" dirty="0" smtClean="0"/>
              <a:t>Sound</a:t>
            </a:r>
            <a:r>
              <a:rPr lang="en-US" sz="3400" dirty="0" smtClean="0"/>
              <a:t>.</a:t>
            </a:r>
            <a:endParaRPr sz="3400" dirty="0"/>
          </a:p>
          <a:p>
            <a:pPr marL="743772" indent="-743772" defTabSz="896111">
              <a:defRPr sz="3136"/>
            </a:pPr>
            <a:r>
              <a:rPr sz="3400" dirty="0"/>
              <a:t>The governor convinced the General Assembly to divide Albemarle into two counties: Albemarle and </a:t>
            </a:r>
            <a:r>
              <a:rPr sz="3400" dirty="0" smtClean="0"/>
              <a:t>Bath</a:t>
            </a:r>
            <a:r>
              <a:rPr lang="en-US" sz="3400" dirty="0" smtClean="0"/>
              <a:t>.</a:t>
            </a:r>
            <a:endParaRPr sz="3400" dirty="0"/>
          </a:p>
          <a:p>
            <a:pPr marL="743772" indent="-743772" defTabSz="896111">
              <a:defRPr sz="3136"/>
            </a:pPr>
            <a:r>
              <a:rPr sz="3400" dirty="0"/>
              <a:t>Other settlers hoped to raise cattle on the rich grass in nearby </a:t>
            </a:r>
            <a:r>
              <a:rPr sz="3400" dirty="0" smtClean="0"/>
              <a:t>forests</a:t>
            </a:r>
            <a:r>
              <a:rPr lang="en-US" sz="3400" dirty="0" smtClean="0"/>
              <a:t>.</a:t>
            </a:r>
            <a:endParaRPr sz="3400" dirty="0"/>
          </a:p>
          <a:p>
            <a:pPr marL="1191828" lvl="1" indent="-743772" defTabSz="896111">
              <a:buChar char="➢"/>
              <a:defRPr sz="3136"/>
            </a:pPr>
            <a:r>
              <a:rPr sz="3400" dirty="0"/>
              <a:t>So many Virginians moved to the Pamlico that Virginia tried to pass laws to prevent them from </a:t>
            </a:r>
            <a:r>
              <a:rPr sz="3400" dirty="0" smtClean="0"/>
              <a:t>leaving</a:t>
            </a:r>
            <a:r>
              <a:rPr lang="en-US" sz="3400" dirty="0" smtClean="0"/>
              <a:t>.</a:t>
            </a:r>
            <a:endParaRPr sz="3400" dirty="0"/>
          </a:p>
        </p:txBody>
      </p:sp>
      <p:sp>
        <p:nvSpPr>
          <p:cNvPr id="118" name="Shape 118"/>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7">
                                            <p:bg/>
                                          </p:spTgt>
                                        </p:tgtEl>
                                        <p:attrNameLst>
                                          <p:attrName>style.visibility</p:attrName>
                                        </p:attrNameLst>
                                      </p:cBhvr>
                                      <p:to>
                                        <p:strVal val="visible"/>
                                      </p:to>
                                    </p:set>
                                    <p:anim calcmode="lin" valueType="num">
                                      <p:cBhvr>
                                        <p:cTn id="7" dur="500" fill="hold"/>
                                        <p:tgtEl>
                                          <p:spTgt spid="117">
                                            <p:bg/>
                                          </p:spTgt>
                                        </p:tgtEl>
                                        <p:attrNameLst>
                                          <p:attrName>ppt_x</p:attrName>
                                        </p:attrNameLst>
                                      </p:cBhvr>
                                      <p:tavLst>
                                        <p:tav tm="0">
                                          <p:val>
                                            <p:strVal val="0-#ppt_w/2"/>
                                          </p:val>
                                        </p:tav>
                                        <p:tav tm="100000">
                                          <p:val>
                                            <p:strVal val="#ppt_x"/>
                                          </p:val>
                                        </p:tav>
                                      </p:tavLst>
                                    </p:anim>
                                    <p:anim calcmode="lin" valueType="num">
                                      <p:cBhvr>
                                        <p:cTn id="8" dur="500" fill="hold"/>
                                        <p:tgtEl>
                                          <p:spTgt spid="11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7">
                                            <p:txEl>
                                              <p:pRg st="0" end="0"/>
                                            </p:txEl>
                                          </p:spTgt>
                                        </p:tgtEl>
                                        <p:attrNameLst>
                                          <p:attrName>style.visibility</p:attrName>
                                        </p:attrNameLst>
                                      </p:cBhvr>
                                      <p:to>
                                        <p:strVal val="visible"/>
                                      </p:to>
                                    </p:set>
                                    <p:anim calcmode="lin" valueType="num">
                                      <p:cBhvr>
                                        <p:cTn id="11" dur="500" fill="hold"/>
                                        <p:tgtEl>
                                          <p:spTgt spid="11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7">
                                            <p:txEl>
                                              <p:pRg st="1" end="1"/>
                                            </p:txEl>
                                          </p:spTgt>
                                        </p:tgtEl>
                                        <p:attrNameLst>
                                          <p:attrName>style.visibility</p:attrName>
                                        </p:attrNameLst>
                                      </p:cBhvr>
                                      <p:to>
                                        <p:strVal val="visible"/>
                                      </p:to>
                                    </p:set>
                                    <p:anim calcmode="lin" valueType="num">
                                      <p:cBhvr>
                                        <p:cTn id="16" dur="500" fill="hold"/>
                                        <p:tgtEl>
                                          <p:spTgt spid="11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17">
                                            <p:txEl>
                                              <p:pRg st="2" end="2"/>
                                            </p:txEl>
                                          </p:spTgt>
                                        </p:tgtEl>
                                        <p:attrNameLst>
                                          <p:attrName>style.visibility</p:attrName>
                                        </p:attrNameLst>
                                      </p:cBhvr>
                                      <p:to>
                                        <p:strVal val="visible"/>
                                      </p:to>
                                    </p:set>
                                    <p:anim calcmode="lin" valueType="num">
                                      <p:cBhvr>
                                        <p:cTn id="21" dur="500" fill="hold"/>
                                        <p:tgtEl>
                                          <p:spTgt spid="11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1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1" nodeType="withEffect">
                                  <p:stCondLst>
                                    <p:cond delay="0"/>
                                  </p:stCondLst>
                                  <p:iterate>
                                    <p:tmAbs val="0"/>
                                  </p:iterate>
                                  <p:childTnLst>
                                    <p:set>
                                      <p:cBhvr>
                                        <p:cTn id="24" fill="hold"/>
                                        <p:tgtEl>
                                          <p:spTgt spid="117">
                                            <p:txEl>
                                              <p:pRg st="3" end="3"/>
                                            </p:txEl>
                                          </p:spTgt>
                                        </p:tgtEl>
                                        <p:attrNameLst>
                                          <p:attrName>style.visibility</p:attrName>
                                        </p:attrNameLst>
                                      </p:cBhvr>
                                      <p:to>
                                        <p:strVal val="visible"/>
                                      </p:to>
                                    </p:set>
                                    <p:anim calcmode="lin" valueType="num">
                                      <p:cBhvr>
                                        <p:cTn id="25" dur="500" fill="hold"/>
                                        <p:tgtEl>
                                          <p:spTgt spid="11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1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57200" y="0"/>
            <a:ext cx="8229600" cy="1143000"/>
          </a:xfrm>
          <a:prstGeom prst="rect">
            <a:avLst/>
          </a:prstGeom>
        </p:spPr>
        <p:txBody>
          <a:bodyPr/>
          <a:lstStyle/>
          <a:p>
            <a:r>
              <a:rPr dirty="0"/>
              <a:t>Settlement of the Pamlico</a:t>
            </a:r>
          </a:p>
        </p:txBody>
      </p:sp>
      <p:sp>
        <p:nvSpPr>
          <p:cNvPr id="121" name="Shape 121"/>
          <p:cNvSpPr>
            <a:spLocks noGrp="1"/>
          </p:cNvSpPr>
          <p:nvPr>
            <p:ph type="body" idx="1"/>
          </p:nvPr>
        </p:nvSpPr>
        <p:spPr>
          <a:xfrm>
            <a:off x="457200" y="1143000"/>
            <a:ext cx="8229600" cy="5385117"/>
          </a:xfrm>
          <a:prstGeom prst="rect">
            <a:avLst/>
          </a:prstGeom>
        </p:spPr>
        <p:txBody>
          <a:bodyPr>
            <a:normAutofit/>
          </a:bodyPr>
          <a:lstStyle/>
          <a:p>
            <a:pPr marL="762000" indent="-762000">
              <a:lnSpc>
                <a:spcPct val="90000"/>
              </a:lnSpc>
              <a:defRPr>
                <a:solidFill>
                  <a:srgbClr val="080808"/>
                </a:solidFill>
              </a:defRPr>
            </a:pPr>
            <a:r>
              <a:rPr sz="3400" dirty="0"/>
              <a:t>Newcomers to the Pamlico started the first town, Bath, in 1705. </a:t>
            </a:r>
            <a:endParaRPr lang="en-US" sz="3400" dirty="0" smtClean="0"/>
          </a:p>
          <a:p>
            <a:pPr marL="1222249" lvl="2" indent="-762000">
              <a:lnSpc>
                <a:spcPct val="90000"/>
              </a:lnSpc>
              <a:defRPr>
                <a:solidFill>
                  <a:srgbClr val="080808"/>
                </a:solidFill>
              </a:defRPr>
            </a:pPr>
            <a:r>
              <a:rPr sz="3400" dirty="0" smtClean="0"/>
              <a:t>A </a:t>
            </a:r>
            <a:r>
              <a:rPr sz="3400" dirty="0"/>
              <a:t>second town, New Bern, was approved by the Proprietors in 1711.</a:t>
            </a:r>
          </a:p>
          <a:p>
            <a:pPr marL="762000" indent="-762000">
              <a:lnSpc>
                <a:spcPct val="90000"/>
              </a:lnSpc>
              <a:defRPr>
                <a:solidFill>
                  <a:srgbClr val="080808"/>
                </a:solidFill>
              </a:defRPr>
            </a:pPr>
            <a:r>
              <a:rPr sz="3400" dirty="0"/>
              <a:t>New Bern was home to German and Swiss </a:t>
            </a:r>
            <a:r>
              <a:rPr sz="3400" b="1" i="1" dirty="0" smtClean="0"/>
              <a:t>refugees</a:t>
            </a:r>
            <a:r>
              <a:rPr lang="en-US" sz="3400" dirty="0" smtClean="0"/>
              <a:t>,</a:t>
            </a:r>
            <a:r>
              <a:rPr sz="3400" dirty="0" smtClean="0"/>
              <a:t>those </a:t>
            </a:r>
            <a:r>
              <a:rPr sz="3400" dirty="0"/>
              <a:t>fleeing danger or </a:t>
            </a:r>
            <a:r>
              <a:rPr sz="3400" dirty="0" smtClean="0"/>
              <a:t>persecution</a:t>
            </a:r>
            <a:r>
              <a:rPr lang="en-US" sz="3400" dirty="0" smtClean="0"/>
              <a:t>,</a:t>
            </a:r>
            <a:r>
              <a:rPr sz="3400" dirty="0" smtClean="0"/>
              <a:t> </a:t>
            </a:r>
            <a:r>
              <a:rPr sz="3400" dirty="0"/>
              <a:t>from </a:t>
            </a:r>
            <a:r>
              <a:rPr sz="3400" dirty="0" smtClean="0"/>
              <a:t>Switzerland</a:t>
            </a:r>
            <a:r>
              <a:rPr lang="en-US" sz="3400" dirty="0" smtClean="0"/>
              <a:t>.</a:t>
            </a:r>
            <a:endParaRPr sz="3400" dirty="0"/>
          </a:p>
          <a:p>
            <a:pPr marL="762000" indent="-762000">
              <a:lnSpc>
                <a:spcPct val="90000"/>
              </a:lnSpc>
              <a:defRPr>
                <a:solidFill>
                  <a:srgbClr val="080808"/>
                </a:solidFill>
              </a:defRPr>
            </a:pPr>
            <a:r>
              <a:rPr sz="3400" dirty="0"/>
              <a:t>Settlers still resisted attempts from the Lords Proprietors to instill </a:t>
            </a:r>
            <a:r>
              <a:rPr sz="3400" dirty="0" smtClean="0"/>
              <a:t>order</a:t>
            </a:r>
            <a:r>
              <a:rPr lang="en-US" sz="3400" dirty="0" smtClean="0"/>
              <a:t>.</a:t>
            </a:r>
            <a:endParaRPr sz="3400" dirty="0"/>
          </a:p>
        </p:txBody>
      </p:sp>
      <p:sp>
        <p:nvSpPr>
          <p:cNvPr id="122" name="Shape 122"/>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1">
                                            <p:bg/>
                                          </p:spTgt>
                                        </p:tgtEl>
                                        <p:attrNameLst>
                                          <p:attrName>style.visibility</p:attrName>
                                        </p:attrNameLst>
                                      </p:cBhvr>
                                      <p:to>
                                        <p:strVal val="visible"/>
                                      </p:to>
                                    </p:set>
                                    <p:anim calcmode="lin" valueType="num">
                                      <p:cBhvr>
                                        <p:cTn id="7" dur="500" fill="hold"/>
                                        <p:tgtEl>
                                          <p:spTgt spid="121">
                                            <p:bg/>
                                          </p:spTgt>
                                        </p:tgtEl>
                                        <p:attrNameLst>
                                          <p:attrName>ppt_x</p:attrName>
                                        </p:attrNameLst>
                                      </p:cBhvr>
                                      <p:tavLst>
                                        <p:tav tm="0">
                                          <p:val>
                                            <p:strVal val="0-#ppt_w/2"/>
                                          </p:val>
                                        </p:tav>
                                        <p:tav tm="100000">
                                          <p:val>
                                            <p:strVal val="#ppt_x"/>
                                          </p:val>
                                        </p:tav>
                                      </p:tavLst>
                                    </p:anim>
                                    <p:anim calcmode="lin" valueType="num">
                                      <p:cBhvr>
                                        <p:cTn id="8" dur="500" fill="hold"/>
                                        <p:tgtEl>
                                          <p:spTgt spid="12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1">
                                            <p:txEl>
                                              <p:pRg st="0" end="0"/>
                                            </p:txEl>
                                          </p:spTgt>
                                        </p:tgtEl>
                                        <p:attrNameLst>
                                          <p:attrName>style.visibility</p:attrName>
                                        </p:attrNameLst>
                                      </p:cBhvr>
                                      <p:to>
                                        <p:strVal val="visible"/>
                                      </p:to>
                                    </p:set>
                                    <p:anim calcmode="lin" valueType="num">
                                      <p:cBhvr>
                                        <p:cTn id="11"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21">
                                            <p:txEl>
                                              <p:pRg st="1" end="1"/>
                                            </p:txEl>
                                          </p:spTgt>
                                        </p:tgtEl>
                                        <p:attrNameLst>
                                          <p:attrName>style.visibility</p:attrName>
                                        </p:attrNameLst>
                                      </p:cBhvr>
                                      <p:to>
                                        <p:strVal val="visible"/>
                                      </p:to>
                                    </p:set>
                                    <p:anim calcmode="lin" valueType="num">
                                      <p:cBhvr>
                                        <p:cTn id="15" dur="500" fill="hold"/>
                                        <p:tgtEl>
                                          <p:spTgt spid="121">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2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1" nodeType="afterEffect">
                                  <p:stCondLst>
                                    <p:cond delay="0"/>
                                  </p:stCondLst>
                                  <p:iterate>
                                    <p:tmAbs val="0"/>
                                  </p:iterate>
                                  <p:childTnLst>
                                    <p:set>
                                      <p:cBhvr>
                                        <p:cTn id="19" fill="hold"/>
                                        <p:tgtEl>
                                          <p:spTgt spid="121">
                                            <p:txEl>
                                              <p:pRg st="2" end="2"/>
                                            </p:txEl>
                                          </p:spTgt>
                                        </p:tgtEl>
                                        <p:attrNameLst>
                                          <p:attrName>style.visibility</p:attrName>
                                        </p:attrNameLst>
                                      </p:cBhvr>
                                      <p:to>
                                        <p:strVal val="visible"/>
                                      </p:to>
                                    </p:set>
                                    <p:anim calcmode="lin" valueType="num">
                                      <p:cBhvr>
                                        <p:cTn id="20" dur="500" fill="hold"/>
                                        <p:tgtEl>
                                          <p:spTgt spid="12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2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121">
                                            <p:txEl>
                                              <p:pRg st="3" end="3"/>
                                            </p:txEl>
                                          </p:spTgt>
                                        </p:tgtEl>
                                        <p:attrNameLst>
                                          <p:attrName>style.visibility</p:attrName>
                                        </p:attrNameLst>
                                      </p:cBhvr>
                                      <p:to>
                                        <p:strVal val="visible"/>
                                      </p:to>
                                    </p:set>
                                    <p:anim calcmode="lin" valueType="num">
                                      <p:cBhvr>
                                        <p:cTn id="25" dur="500" fill="hold"/>
                                        <p:tgtEl>
                                          <p:spTgt spid="12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2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457200" y="26130"/>
            <a:ext cx="8229600" cy="1143001"/>
          </a:xfrm>
          <a:prstGeom prst="rect">
            <a:avLst/>
          </a:prstGeom>
        </p:spPr>
        <p:txBody>
          <a:bodyPr/>
          <a:lstStyle/>
          <a:p>
            <a:r>
              <a:rPr dirty="0"/>
              <a:t>Cary’s Rebellion</a:t>
            </a:r>
          </a:p>
        </p:txBody>
      </p:sp>
      <p:sp>
        <p:nvSpPr>
          <p:cNvPr id="125" name="Shape 125"/>
          <p:cNvSpPr>
            <a:spLocks noGrp="1"/>
          </p:cNvSpPr>
          <p:nvPr>
            <p:ph type="body" idx="1"/>
          </p:nvPr>
        </p:nvSpPr>
        <p:spPr>
          <a:xfrm>
            <a:off x="457200" y="1169131"/>
            <a:ext cx="8229600" cy="5358985"/>
          </a:xfrm>
          <a:prstGeom prst="rect">
            <a:avLst/>
          </a:prstGeom>
        </p:spPr>
        <p:txBody>
          <a:bodyPr>
            <a:noAutofit/>
          </a:bodyPr>
          <a:lstStyle/>
          <a:p>
            <a:pPr marL="516087" indent="-516087" defTabSz="621791">
              <a:spcBef>
                <a:spcPts val="500"/>
              </a:spcBef>
              <a:defRPr sz="2176"/>
            </a:pPr>
            <a:r>
              <a:rPr sz="2350" dirty="0"/>
              <a:t>The Proprietors believed that introducing the Church of England would make Carolinians better citizens and </a:t>
            </a:r>
            <a:r>
              <a:rPr sz="2350" dirty="0" smtClean="0"/>
              <a:t>taxpayers</a:t>
            </a:r>
            <a:r>
              <a:rPr lang="en-US" sz="2350" dirty="0" smtClean="0"/>
              <a:t>.</a:t>
            </a:r>
            <a:endParaRPr sz="2350" dirty="0"/>
          </a:p>
          <a:p>
            <a:pPr marL="516087" indent="-516087" defTabSz="621791">
              <a:spcBef>
                <a:spcPts val="500"/>
              </a:spcBef>
              <a:defRPr sz="2176"/>
            </a:pPr>
            <a:r>
              <a:rPr sz="2350" dirty="0"/>
              <a:t>The establishment of the Anglican church meant that all </a:t>
            </a:r>
            <a:r>
              <a:rPr sz="2350" dirty="0" smtClean="0"/>
              <a:t>colonist</a:t>
            </a:r>
            <a:r>
              <a:rPr lang="en-US" sz="2350" dirty="0" smtClean="0"/>
              <a:t>s</a:t>
            </a:r>
            <a:r>
              <a:rPr sz="2350" dirty="0" smtClean="0"/>
              <a:t> </a:t>
            </a:r>
            <a:r>
              <a:rPr sz="2350" dirty="0"/>
              <a:t>officially belonged to the Anglican faith and were expected to pay church taxes to build Anglican churches and pay Anglican </a:t>
            </a:r>
            <a:r>
              <a:rPr sz="2350" dirty="0" smtClean="0"/>
              <a:t>clergymen</a:t>
            </a:r>
            <a:r>
              <a:rPr lang="en-US" sz="2350" dirty="0" smtClean="0"/>
              <a:t>.</a:t>
            </a:r>
            <a:endParaRPr sz="2350" dirty="0"/>
          </a:p>
          <a:p>
            <a:pPr marL="516087" indent="-516087" defTabSz="621791">
              <a:spcBef>
                <a:spcPts val="500"/>
              </a:spcBef>
              <a:defRPr sz="2176"/>
            </a:pPr>
            <a:r>
              <a:rPr sz="2350" dirty="0"/>
              <a:t>The Test Act, which required anyone in public office to put his hand on a Bible and swear to uphold the Anglican church, was used to keep Quakers from holding </a:t>
            </a:r>
            <a:r>
              <a:rPr sz="2350" dirty="0" smtClean="0"/>
              <a:t>office</a:t>
            </a:r>
            <a:r>
              <a:rPr lang="en-US" sz="2350" dirty="0" smtClean="0"/>
              <a:t>.</a:t>
            </a:r>
            <a:endParaRPr sz="2350" dirty="0"/>
          </a:p>
          <a:p>
            <a:pPr marL="516087" indent="-516087" defTabSz="621791">
              <a:spcBef>
                <a:spcPts val="500"/>
              </a:spcBef>
              <a:defRPr sz="2176"/>
            </a:pPr>
            <a:r>
              <a:rPr sz="2350" dirty="0"/>
              <a:t>Governor Cary sided with the Quakers and was governor for 3 years without making the Quakers take the </a:t>
            </a:r>
            <a:r>
              <a:rPr sz="2350" dirty="0" smtClean="0"/>
              <a:t>test</a:t>
            </a:r>
            <a:r>
              <a:rPr lang="en-US" sz="2350" dirty="0" smtClean="0"/>
              <a:t>.</a:t>
            </a:r>
            <a:endParaRPr lang="en-US" sz="2350" dirty="0"/>
          </a:p>
          <a:p>
            <a:pPr marL="976336" lvl="2" indent="-516087" defTabSz="621791">
              <a:spcBef>
                <a:spcPts val="500"/>
              </a:spcBef>
              <a:defRPr sz="2176"/>
            </a:pPr>
            <a:r>
              <a:rPr sz="2350" dirty="0" smtClean="0"/>
              <a:t>When </a:t>
            </a:r>
            <a:r>
              <a:rPr sz="2350" dirty="0"/>
              <a:t>the Proprietors sent a new governor, Cary gathered a crowd and attacked the Anglicans, but they were forced to flee the colony when English soldiers </a:t>
            </a:r>
            <a:r>
              <a:rPr sz="2350" dirty="0" smtClean="0"/>
              <a:t>arrived</a:t>
            </a:r>
            <a:r>
              <a:rPr lang="en-US" sz="2350" dirty="0" smtClean="0"/>
              <a:t>.</a:t>
            </a:r>
            <a:endParaRPr sz="2350" dirty="0"/>
          </a:p>
        </p:txBody>
      </p:sp>
      <p:sp>
        <p:nvSpPr>
          <p:cNvPr id="126" name="Shape 12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457200" y="26130"/>
            <a:ext cx="8229600" cy="1143001"/>
          </a:xfrm>
          <a:prstGeom prst="rect">
            <a:avLst/>
          </a:prstGeom>
        </p:spPr>
        <p:txBody>
          <a:bodyPr/>
          <a:lstStyle/>
          <a:p>
            <a:r>
              <a:rPr dirty="0"/>
              <a:t>The Tuscarora War</a:t>
            </a:r>
          </a:p>
        </p:txBody>
      </p:sp>
      <p:sp>
        <p:nvSpPr>
          <p:cNvPr id="129" name="Shape 129"/>
          <p:cNvSpPr>
            <a:spLocks noGrp="1"/>
          </p:cNvSpPr>
          <p:nvPr>
            <p:ph type="body" idx="1"/>
          </p:nvPr>
        </p:nvSpPr>
        <p:spPr>
          <a:xfrm>
            <a:off x="457200" y="1169131"/>
            <a:ext cx="8229600" cy="5358985"/>
          </a:xfrm>
          <a:prstGeom prst="rect">
            <a:avLst/>
          </a:prstGeom>
        </p:spPr>
        <p:txBody>
          <a:bodyPr>
            <a:normAutofit/>
          </a:bodyPr>
          <a:lstStyle/>
          <a:p>
            <a:pPr marL="523676" indent="-523676" defTabSz="630936">
              <a:spcBef>
                <a:spcPts val="500"/>
              </a:spcBef>
              <a:defRPr sz="2208"/>
            </a:pPr>
            <a:r>
              <a:rPr sz="2300" dirty="0"/>
              <a:t>The Tuscarora Indians attempted to destroy the Pamlico settlements in 1711, killing several hundred </a:t>
            </a:r>
            <a:r>
              <a:rPr sz="2300" dirty="0" smtClean="0"/>
              <a:t>colonists</a:t>
            </a:r>
            <a:r>
              <a:rPr lang="en-US" sz="2300" dirty="0" smtClean="0"/>
              <a:t>.</a:t>
            </a:r>
            <a:endParaRPr sz="2300" dirty="0"/>
          </a:p>
          <a:p>
            <a:pPr marL="523676" indent="-523676" defTabSz="630936">
              <a:spcBef>
                <a:spcPts val="500"/>
              </a:spcBef>
              <a:defRPr sz="2208"/>
            </a:pPr>
            <a:r>
              <a:rPr sz="2300" dirty="0"/>
              <a:t>The Tuscarora were angry about white settlers taking their land, and their need to hunt conflicted with the farmers’ need to plant fields. White traders also cheated the natives and kidnapped them to sell them as slaves in the </a:t>
            </a:r>
            <a:r>
              <a:rPr sz="2300" dirty="0" smtClean="0"/>
              <a:t>Caribbean</a:t>
            </a:r>
            <a:r>
              <a:rPr lang="en-US" sz="2300" dirty="0" smtClean="0"/>
              <a:t>.</a:t>
            </a:r>
            <a:endParaRPr sz="2300" dirty="0"/>
          </a:p>
          <a:p>
            <a:pPr marL="523676" indent="-523676" defTabSz="630936">
              <a:spcBef>
                <a:spcPts val="500"/>
              </a:spcBef>
              <a:defRPr sz="2208"/>
            </a:pPr>
            <a:r>
              <a:rPr sz="2300" dirty="0"/>
              <a:t>There were few men in the colony prepared to </a:t>
            </a:r>
            <a:r>
              <a:rPr sz="2300" dirty="0" smtClean="0"/>
              <a:t>fight</a:t>
            </a:r>
            <a:r>
              <a:rPr lang="en-US" sz="2300" dirty="0" smtClean="0"/>
              <a:t>.</a:t>
            </a:r>
            <a:r>
              <a:rPr sz="2300" dirty="0" smtClean="0"/>
              <a:t> </a:t>
            </a:r>
            <a:r>
              <a:rPr sz="2300" dirty="0"/>
              <a:t>South Carolina sent troops to help and defeated the Tuscarora in a series of battles on the Neuse </a:t>
            </a:r>
            <a:r>
              <a:rPr sz="2300" dirty="0" smtClean="0"/>
              <a:t>River</a:t>
            </a:r>
            <a:r>
              <a:rPr lang="en-US" sz="2300" dirty="0" smtClean="0"/>
              <a:t>.</a:t>
            </a:r>
          </a:p>
          <a:p>
            <a:pPr marL="983925" lvl="2" indent="-523676" defTabSz="630936">
              <a:spcBef>
                <a:spcPts val="500"/>
              </a:spcBef>
              <a:defRPr sz="2208"/>
            </a:pPr>
            <a:r>
              <a:rPr sz="2300" dirty="0" smtClean="0"/>
              <a:t>The </a:t>
            </a:r>
            <a:r>
              <a:rPr sz="2300" dirty="0"/>
              <a:t>commander of the South Carolinians took Tuscarora hostages to sell as slaves, angering the Indians </a:t>
            </a:r>
            <a:r>
              <a:rPr sz="2300" dirty="0" smtClean="0"/>
              <a:t>again</a:t>
            </a:r>
            <a:r>
              <a:rPr lang="en-US" sz="2300" dirty="0" smtClean="0"/>
              <a:t>.</a:t>
            </a:r>
            <a:endParaRPr sz="2300" dirty="0"/>
          </a:p>
          <a:p>
            <a:pPr marL="523676" indent="-523676" defTabSz="630936">
              <a:spcBef>
                <a:spcPts val="500"/>
              </a:spcBef>
              <a:defRPr sz="2208"/>
            </a:pPr>
            <a:r>
              <a:rPr sz="2300" dirty="0"/>
              <a:t>The Tuscarora attacked the Pamlico again in 1712, and were again defeated by troops from South </a:t>
            </a:r>
            <a:r>
              <a:rPr sz="2300" dirty="0" smtClean="0"/>
              <a:t>Carolina</a:t>
            </a:r>
            <a:r>
              <a:rPr lang="en-US" sz="2300" dirty="0" smtClean="0"/>
              <a:t>.</a:t>
            </a:r>
          </a:p>
          <a:p>
            <a:pPr marL="983925" lvl="2" indent="-523676" defTabSz="630936">
              <a:spcBef>
                <a:spcPts val="500"/>
              </a:spcBef>
              <a:defRPr sz="2208"/>
            </a:pPr>
            <a:r>
              <a:rPr sz="2300" dirty="0" smtClean="0"/>
              <a:t>Native </a:t>
            </a:r>
            <a:r>
              <a:rPr sz="2300" dirty="0"/>
              <a:t>Americans who were not forced into slavery decided to leave the </a:t>
            </a:r>
            <a:r>
              <a:rPr sz="2300" dirty="0" smtClean="0"/>
              <a:t>region</a:t>
            </a:r>
            <a:r>
              <a:rPr lang="en-US" sz="2300" dirty="0" smtClean="0"/>
              <a:t>.</a:t>
            </a:r>
            <a:endParaRPr sz="2300" dirty="0"/>
          </a:p>
        </p:txBody>
      </p:sp>
      <p:sp>
        <p:nvSpPr>
          <p:cNvPr id="130" name="Shape 13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457200" y="12324"/>
            <a:ext cx="8229600" cy="1143001"/>
          </a:xfrm>
          <a:prstGeom prst="rect">
            <a:avLst/>
          </a:prstGeom>
        </p:spPr>
        <p:txBody>
          <a:bodyPr/>
          <a:lstStyle/>
          <a:p>
            <a:r>
              <a:rPr dirty="0"/>
              <a:t>Settlement of the Cape Fear</a:t>
            </a:r>
          </a:p>
        </p:txBody>
      </p:sp>
      <p:sp>
        <p:nvSpPr>
          <p:cNvPr id="133" name="Shape 133"/>
          <p:cNvSpPr>
            <a:spLocks noGrp="1"/>
          </p:cNvSpPr>
          <p:nvPr>
            <p:ph type="body" idx="1"/>
          </p:nvPr>
        </p:nvSpPr>
        <p:spPr>
          <a:xfrm>
            <a:off x="457200" y="1155325"/>
            <a:ext cx="8229600" cy="5372791"/>
          </a:xfrm>
          <a:prstGeom prst="rect">
            <a:avLst/>
          </a:prstGeom>
        </p:spPr>
        <p:txBody>
          <a:bodyPr>
            <a:noAutofit/>
          </a:bodyPr>
          <a:lstStyle/>
          <a:p>
            <a:pPr marL="637519" indent="-637519" defTabSz="768095">
              <a:spcBef>
                <a:spcPts val="600"/>
              </a:spcBef>
              <a:defRPr sz="2688"/>
            </a:pPr>
            <a:r>
              <a:rPr sz="2950" dirty="0"/>
              <a:t>The defeat of the Tuscarora opened up new land to settlement, most significantly the Cape Fear region, which became the most prosperous area of the colony for the production of </a:t>
            </a:r>
            <a:r>
              <a:rPr sz="2950" b="1" i="1" dirty="0"/>
              <a:t>naval </a:t>
            </a:r>
            <a:r>
              <a:rPr sz="2950" b="1" i="1" dirty="0" smtClean="0"/>
              <a:t>stores</a:t>
            </a:r>
            <a:r>
              <a:rPr lang="en-US" sz="2950" dirty="0" smtClean="0"/>
              <a:t>.</a:t>
            </a:r>
            <a:r>
              <a:rPr sz="2950" dirty="0" smtClean="0"/>
              <a:t> </a:t>
            </a:r>
            <a:endParaRPr lang="en-US" sz="2950" dirty="0" smtClean="0"/>
          </a:p>
          <a:p>
            <a:pPr marL="1097768" lvl="2" indent="-637519" defTabSz="768095">
              <a:spcBef>
                <a:spcPts val="600"/>
              </a:spcBef>
              <a:defRPr sz="2688"/>
            </a:pPr>
            <a:r>
              <a:rPr lang="en-US" sz="2950" dirty="0" smtClean="0"/>
              <a:t>The </a:t>
            </a:r>
            <a:r>
              <a:rPr lang="en-US" sz="2950" dirty="0" smtClean="0"/>
              <a:t>British received </a:t>
            </a:r>
            <a:r>
              <a:rPr lang="en-US" sz="2950" dirty="0"/>
              <a:t>t</a:t>
            </a:r>
            <a:r>
              <a:rPr sz="2950" dirty="0" smtClean="0"/>
              <a:t>ar</a:t>
            </a:r>
            <a:r>
              <a:rPr sz="2950" dirty="0"/>
              <a:t>, pitch, and turpentine from the longleaf pines</a:t>
            </a:r>
          </a:p>
          <a:p>
            <a:pPr marL="637519" indent="-637519" defTabSz="768095">
              <a:spcBef>
                <a:spcPts val="600"/>
              </a:spcBef>
              <a:defRPr sz="2688"/>
            </a:pPr>
            <a:r>
              <a:rPr sz="2950" dirty="0"/>
              <a:t>The Lords Proprietors </a:t>
            </a:r>
            <a:r>
              <a:rPr sz="2950" dirty="0" smtClean="0"/>
              <a:t>considered </a:t>
            </a:r>
            <a:r>
              <a:rPr sz="2950" dirty="0"/>
              <a:t>Cape Fear to be part of South Carolina and restricted who could live </a:t>
            </a:r>
            <a:r>
              <a:rPr sz="2950" dirty="0" smtClean="0"/>
              <a:t>there</a:t>
            </a:r>
            <a:r>
              <a:rPr lang="en-US" sz="2950" dirty="0" smtClean="0"/>
              <a:t>.</a:t>
            </a:r>
          </a:p>
          <a:p>
            <a:pPr marL="1097768" lvl="2" indent="-637519" defTabSz="768095">
              <a:spcBef>
                <a:spcPts val="600"/>
              </a:spcBef>
              <a:defRPr sz="2688"/>
            </a:pPr>
            <a:r>
              <a:rPr sz="2950" dirty="0" smtClean="0"/>
              <a:t>The </a:t>
            </a:r>
            <a:r>
              <a:rPr sz="2950" dirty="0"/>
              <a:t>North Carolina governor granted land to those who paid quit-rents in advance in </a:t>
            </a:r>
            <a:r>
              <a:rPr sz="2950" dirty="0" smtClean="0"/>
              <a:t>spi</a:t>
            </a:r>
            <a:r>
              <a:rPr lang="en-US" sz="2950" dirty="0" smtClean="0"/>
              <a:t>te</a:t>
            </a:r>
            <a:r>
              <a:rPr sz="2950" dirty="0" smtClean="0"/>
              <a:t> </a:t>
            </a:r>
            <a:r>
              <a:rPr sz="2950" dirty="0"/>
              <a:t>of the </a:t>
            </a:r>
            <a:r>
              <a:rPr sz="2950" dirty="0" smtClean="0"/>
              <a:t>Proprietors</a:t>
            </a:r>
            <a:r>
              <a:rPr lang="en-US" sz="2950" dirty="0" smtClean="0"/>
              <a:t>'</a:t>
            </a:r>
            <a:r>
              <a:rPr sz="2950" dirty="0" smtClean="0"/>
              <a:t> </a:t>
            </a:r>
            <a:r>
              <a:rPr sz="2950" dirty="0" smtClean="0"/>
              <a:t>instructions</a:t>
            </a:r>
            <a:r>
              <a:rPr lang="en-US" sz="2950" dirty="0" smtClean="0"/>
              <a:t>.</a:t>
            </a:r>
            <a:endParaRPr sz="2950" dirty="0"/>
          </a:p>
        </p:txBody>
      </p:sp>
      <p:sp>
        <p:nvSpPr>
          <p:cNvPr id="134" name="Shape 13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p:nvPr/>
        </p:nvSpPr>
        <p:spPr>
          <a:xfrm>
            <a:off x="609600" y="4205416"/>
            <a:ext cx="6934200" cy="1651001"/>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9" rIns="45719" anchor="ctr"/>
          <a:lstStyle/>
          <a:p>
            <a:pPr algn="ctr">
              <a:defRPr>
                <a:solidFill>
                  <a:srgbClr val="FFFFFF"/>
                </a:solidFill>
              </a:defRPr>
            </a:pPr>
            <a:endParaRPr/>
          </a:p>
        </p:txBody>
      </p:sp>
      <p:sp>
        <p:nvSpPr>
          <p:cNvPr id="65" name="Shape 65"/>
          <p:cNvSpPr/>
          <p:nvPr/>
        </p:nvSpPr>
        <p:spPr>
          <a:xfrm>
            <a:off x="647700" y="4254946"/>
            <a:ext cx="6858000"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b="1">
                <a:solidFill>
                  <a:srgbClr val="FFFFFF"/>
                </a:solidFill>
                <a:effectLst>
                  <a:outerShdw blurRad="38100" dist="38100" dir="2700000" rotWithShape="0">
                    <a:srgbClr val="000000">
                      <a:alpha val="43137"/>
                    </a:srgbClr>
                  </a:outerShdw>
                </a:effectLst>
              </a:defRPr>
            </a:pPr>
            <a:r>
              <a:t>Section 1: </a:t>
            </a:r>
            <a:r>
              <a:rPr u="sng">
                <a:solidFill>
                  <a:srgbClr val="FF0000"/>
                </a:solidFill>
                <a:uFill>
                  <a:solidFill>
                    <a:srgbClr val="FF0000"/>
                  </a:solidFill>
                </a:uFill>
                <a:hlinkClick r:id="rId3" action="ppaction://hlinksldjump"/>
              </a:rPr>
              <a:t>Early Settlement and Proprietorship</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2:</a:t>
            </a:r>
            <a:r>
              <a:rPr>
                <a:solidFill>
                  <a:srgbClr val="DCE6F2"/>
                </a:solidFill>
              </a:rPr>
              <a:t> </a:t>
            </a:r>
            <a:r>
              <a:rPr u="sng">
                <a:solidFill>
                  <a:srgbClr val="FF0000"/>
                </a:solidFill>
                <a:uFill>
                  <a:solidFill>
                    <a:srgbClr val="FF0000"/>
                  </a:solidFill>
                </a:uFill>
                <a:hlinkClick r:id="rId4" action="ppaction://hlinksldjump"/>
              </a:rPr>
              <a:t>Settling the Pamlico Sound and the Cape Fear</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3:</a:t>
            </a:r>
            <a:r>
              <a:rPr>
                <a:solidFill>
                  <a:srgbClr val="F8D506"/>
                </a:solidFill>
              </a:rPr>
              <a:t> </a:t>
            </a:r>
            <a:r>
              <a:rPr u="sng">
                <a:solidFill>
                  <a:srgbClr val="FF0000"/>
                </a:solidFill>
                <a:uFill>
                  <a:solidFill>
                    <a:srgbClr val="FF0000"/>
                  </a:solidFill>
                </a:uFill>
                <a:hlinkClick r:id="rId5" action="ppaction://hlinksldjump"/>
              </a:rPr>
              <a:t>A Royal Colony Struggles</a:t>
            </a:r>
          </a:p>
          <a:p>
            <a:pPr>
              <a:defRPr sz="2000" b="1">
                <a:solidFill>
                  <a:srgbClr val="FFFFFF"/>
                </a:solidFill>
                <a:effectLst>
                  <a:outerShdw blurRad="38100" dist="38100" dir="2700000" rotWithShape="0">
                    <a:srgbClr val="000000">
                      <a:alpha val="43137"/>
                    </a:srgbClr>
                  </a:outerShdw>
                </a:effectLst>
              </a:defRPr>
            </a:pPr>
            <a:r>
              <a:t>Section 4: </a:t>
            </a:r>
            <a:r>
              <a:rPr u="sng">
                <a:solidFill>
                  <a:srgbClr val="FF0000"/>
                </a:solidFill>
                <a:uFill>
                  <a:solidFill>
                    <a:srgbClr val="FF0000"/>
                  </a:solidFill>
                </a:uFill>
                <a:hlinkClick r:id="rId6" action="ppaction://hlinksldjump"/>
              </a:rPr>
              <a:t>Life in the Backcountry</a:t>
            </a:r>
          </a:p>
          <a:p>
            <a:pPr>
              <a:defRPr sz="2000" b="1">
                <a:solidFill>
                  <a:srgbClr val="FFFFFF"/>
                </a:solidFill>
                <a:effectLst>
                  <a:outerShdw blurRad="38100" dist="38100" dir="2700000" rotWithShape="0">
                    <a:srgbClr val="000000">
                      <a:alpha val="43137"/>
                    </a:srgbClr>
                  </a:outerShdw>
                </a:effectLst>
              </a:defRPr>
            </a:pPr>
            <a:r>
              <a:t>Section 5: </a:t>
            </a:r>
            <a:r>
              <a:rPr u="sng">
                <a:solidFill>
                  <a:srgbClr val="FF0000"/>
                </a:solidFill>
                <a:uFill>
                  <a:solidFill>
                    <a:srgbClr val="FF0000"/>
                  </a:solidFill>
                </a:uFill>
                <a:hlinkClick r:id="rId7" action="ppaction://hlinksldjump"/>
              </a:rPr>
              <a:t>William Tryon and the Regulation</a:t>
            </a:r>
          </a:p>
        </p:txBody>
      </p:sp>
      <p:sp>
        <p:nvSpPr>
          <p:cNvPr id="66" name="Shape 66"/>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457200" y="12324"/>
            <a:ext cx="8229600" cy="1143001"/>
          </a:xfrm>
          <a:prstGeom prst="rect">
            <a:avLst/>
          </a:prstGeom>
        </p:spPr>
        <p:txBody>
          <a:bodyPr/>
          <a:lstStyle/>
          <a:p>
            <a:r>
              <a:rPr dirty="0"/>
              <a:t>Blank Patents</a:t>
            </a:r>
          </a:p>
        </p:txBody>
      </p:sp>
      <p:sp>
        <p:nvSpPr>
          <p:cNvPr id="137" name="Shape 137"/>
          <p:cNvSpPr>
            <a:spLocks noGrp="1"/>
          </p:cNvSpPr>
          <p:nvPr>
            <p:ph type="body" idx="1"/>
          </p:nvPr>
        </p:nvSpPr>
        <p:spPr>
          <a:xfrm>
            <a:off x="457200" y="1155325"/>
            <a:ext cx="8229600" cy="5372791"/>
          </a:xfrm>
          <a:prstGeom prst="rect">
            <a:avLst/>
          </a:prstGeom>
        </p:spPr>
        <p:txBody>
          <a:bodyPr>
            <a:normAutofit/>
          </a:bodyPr>
          <a:lstStyle/>
          <a:p>
            <a:r>
              <a:rPr sz="3600" dirty="0"/>
              <a:t>Governor Burrington took land deed </a:t>
            </a:r>
            <a:r>
              <a:rPr sz="3600" dirty="0" smtClean="0"/>
              <a:t>forms</a:t>
            </a:r>
            <a:r>
              <a:rPr lang="en-US" sz="3600" dirty="0" smtClean="0"/>
              <a:t>, which were </a:t>
            </a:r>
            <a:r>
              <a:rPr sz="3600" dirty="0" smtClean="0"/>
              <a:t>called </a:t>
            </a:r>
            <a:r>
              <a:rPr sz="3600" dirty="0"/>
              <a:t>blank patents in that </a:t>
            </a:r>
            <a:r>
              <a:rPr sz="3600" dirty="0" smtClean="0"/>
              <a:t>day</a:t>
            </a:r>
            <a:r>
              <a:rPr lang="en-US" sz="3600" dirty="0" smtClean="0"/>
              <a:t>,</a:t>
            </a:r>
            <a:r>
              <a:rPr sz="3600" dirty="0" smtClean="0"/>
              <a:t> </a:t>
            </a:r>
            <a:r>
              <a:rPr sz="3600" dirty="0"/>
              <a:t>and sold them, letting the buyers fill in the blanks as to the location of the land </a:t>
            </a:r>
            <a:r>
              <a:rPr sz="3600" dirty="0" smtClean="0"/>
              <a:t>afterwards</a:t>
            </a:r>
            <a:r>
              <a:rPr lang="en-US" sz="3600" dirty="0" smtClean="0"/>
              <a:t>.</a:t>
            </a:r>
            <a:endParaRPr sz="3600" dirty="0"/>
          </a:p>
          <a:p>
            <a:r>
              <a:rPr sz="3600" dirty="0"/>
              <a:t>The Proprietors dismissed Burrington, and a group of South Carolinians moved </a:t>
            </a:r>
            <a:r>
              <a:rPr sz="3600" dirty="0" smtClean="0"/>
              <a:t>to </a:t>
            </a:r>
            <a:r>
              <a:rPr sz="3600" dirty="0"/>
              <a:t>Cape Fear, using blank patents to gain more than 80,000 </a:t>
            </a:r>
            <a:r>
              <a:rPr sz="3600" dirty="0" smtClean="0"/>
              <a:t>acres</a:t>
            </a:r>
            <a:r>
              <a:rPr lang="en-US" sz="3600" dirty="0" smtClean="0"/>
              <a:t>.</a:t>
            </a:r>
            <a:endParaRPr sz="3600" dirty="0"/>
          </a:p>
        </p:txBody>
      </p:sp>
      <p:sp>
        <p:nvSpPr>
          <p:cNvPr id="138" name="Shape 13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457200" y="26130"/>
            <a:ext cx="8229600" cy="1143001"/>
          </a:xfrm>
          <a:prstGeom prst="rect">
            <a:avLst/>
          </a:prstGeom>
        </p:spPr>
        <p:txBody>
          <a:bodyPr/>
          <a:lstStyle/>
          <a:p>
            <a:r>
              <a:rPr dirty="0"/>
              <a:t>End of the Proprietorship</a:t>
            </a:r>
          </a:p>
        </p:txBody>
      </p:sp>
      <p:sp>
        <p:nvSpPr>
          <p:cNvPr id="141" name="Shape 141"/>
          <p:cNvSpPr>
            <a:spLocks noGrp="1"/>
          </p:cNvSpPr>
          <p:nvPr>
            <p:ph type="body" idx="1"/>
          </p:nvPr>
        </p:nvSpPr>
        <p:spPr>
          <a:xfrm>
            <a:off x="457200" y="1169131"/>
            <a:ext cx="8229600" cy="5358985"/>
          </a:xfrm>
          <a:prstGeom prst="rect">
            <a:avLst/>
          </a:prstGeom>
        </p:spPr>
        <p:txBody>
          <a:bodyPr>
            <a:normAutofit/>
          </a:bodyPr>
          <a:lstStyle/>
          <a:p>
            <a:pPr marL="629930" indent="-629930" defTabSz="758951">
              <a:spcBef>
                <a:spcPts val="600"/>
              </a:spcBef>
              <a:defRPr sz="2656"/>
            </a:pPr>
            <a:r>
              <a:rPr sz="2800" dirty="0"/>
              <a:t>Everyone was angry about the real estate scandal </a:t>
            </a:r>
            <a:r>
              <a:rPr sz="2800" dirty="0" smtClean="0"/>
              <a:t>of </a:t>
            </a:r>
            <a:r>
              <a:rPr sz="2800" dirty="0"/>
              <a:t>Cape </a:t>
            </a:r>
            <a:r>
              <a:rPr sz="2800" dirty="0" smtClean="0"/>
              <a:t>Fear</a:t>
            </a:r>
            <a:r>
              <a:rPr lang="en-US" sz="2800" dirty="0" smtClean="0"/>
              <a:t>.</a:t>
            </a:r>
            <a:endParaRPr sz="2800" dirty="0"/>
          </a:p>
          <a:p>
            <a:pPr marL="629930" indent="-629930" defTabSz="758951">
              <a:spcBef>
                <a:spcPts val="600"/>
              </a:spcBef>
              <a:defRPr sz="2656"/>
            </a:pPr>
            <a:r>
              <a:rPr sz="2800" dirty="0"/>
              <a:t>The Proprietors were fed up with the unending troubles that their investment in the Carolina colony had brought them, and decided to sell </a:t>
            </a:r>
            <a:r>
              <a:rPr sz="2800" dirty="0" smtClean="0"/>
              <a:t>out</a:t>
            </a:r>
            <a:r>
              <a:rPr lang="en-US" sz="2800" dirty="0" smtClean="0"/>
              <a:t>.</a:t>
            </a:r>
            <a:endParaRPr sz="2800" dirty="0"/>
          </a:p>
          <a:p>
            <a:pPr marL="629930" indent="-629930" defTabSz="758951">
              <a:spcBef>
                <a:spcPts val="600"/>
              </a:spcBef>
              <a:defRPr sz="2656"/>
            </a:pPr>
            <a:r>
              <a:rPr sz="2800" dirty="0"/>
              <a:t>England bought back its interest in the lands that had become North and South </a:t>
            </a:r>
            <a:r>
              <a:rPr sz="2800" dirty="0" smtClean="0"/>
              <a:t>Carolina</a:t>
            </a:r>
            <a:r>
              <a:rPr lang="en-US" sz="2800" dirty="0" smtClean="0"/>
              <a:t>.</a:t>
            </a:r>
            <a:endParaRPr sz="2800" dirty="0"/>
          </a:p>
          <a:p>
            <a:pPr marL="629930" indent="-629930" defTabSz="758951">
              <a:spcBef>
                <a:spcPts val="600"/>
              </a:spcBef>
              <a:defRPr sz="2656"/>
            </a:pPr>
            <a:r>
              <a:rPr sz="2800" dirty="0"/>
              <a:t>In 1729, North Carolina went from being a proprietary colony to being a </a:t>
            </a:r>
            <a:r>
              <a:rPr sz="2800" b="1" i="1" dirty="0"/>
              <a:t>royal colony</a:t>
            </a:r>
            <a:r>
              <a:rPr sz="2800" dirty="0"/>
              <a:t>, and now belonged directly to the </a:t>
            </a:r>
            <a:r>
              <a:rPr sz="2800" dirty="0" smtClean="0"/>
              <a:t>king</a:t>
            </a:r>
            <a:r>
              <a:rPr lang="en-US" sz="2800" dirty="0" smtClean="0"/>
              <a:t>.</a:t>
            </a:r>
            <a:endParaRPr sz="2800" dirty="0"/>
          </a:p>
          <a:p>
            <a:pPr marL="629930" indent="-629930" defTabSz="758951">
              <a:spcBef>
                <a:spcPts val="600"/>
              </a:spcBef>
              <a:defRPr sz="2656"/>
            </a:pPr>
            <a:r>
              <a:rPr sz="2800" dirty="0"/>
              <a:t>The transfer did not go smoothly, and there were more conflicts and rebellions in the </a:t>
            </a:r>
            <a:r>
              <a:rPr sz="2800" dirty="0" smtClean="0"/>
              <a:t>colonies</a:t>
            </a:r>
            <a:r>
              <a:rPr lang="en-US" sz="2800" dirty="0" smtClean="0"/>
              <a:t>.</a:t>
            </a:r>
            <a:endParaRPr sz="2800" dirty="0"/>
          </a:p>
        </p:txBody>
      </p:sp>
      <p:sp>
        <p:nvSpPr>
          <p:cNvPr id="142" name="Shape 14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57200" y="0"/>
            <a:ext cx="8229600" cy="1143000"/>
          </a:xfrm>
          <a:prstGeom prst="rect">
            <a:avLst/>
          </a:prstGeom>
        </p:spPr>
        <p:txBody>
          <a:bodyPr>
            <a:normAutofit fontScale="90000"/>
          </a:bodyPr>
          <a:lstStyle>
            <a:lvl1pPr defTabSz="813816">
              <a:defRPr sz="3916">
                <a:effectLst>
                  <a:outerShdw blurRad="33909" dist="33909" dir="2700000" rotWithShape="0">
                    <a:srgbClr val="000000">
                      <a:alpha val="43137"/>
                    </a:srgbClr>
                  </a:outerShdw>
                </a:effectLst>
              </a:defRPr>
            </a:lvl1pPr>
          </a:lstStyle>
          <a:p>
            <a:r>
              <a:t>Section 3: A Royal Colony Struggles</a:t>
            </a:r>
          </a:p>
        </p:txBody>
      </p:sp>
      <p:sp>
        <p:nvSpPr>
          <p:cNvPr id="145" name="Shape 145"/>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rPr dirty="0"/>
              <a:t>Essential Question:</a:t>
            </a:r>
          </a:p>
          <a:p>
            <a:pPr lvl="1"/>
            <a:r>
              <a:rPr dirty="0"/>
              <a:t>What were the conflicts North Carolina faced after becoming a royal colony, and what impact did the French and Indian </a:t>
            </a:r>
            <a:r>
              <a:rPr lang="en-US" dirty="0" smtClean="0"/>
              <a:t>W</a:t>
            </a:r>
            <a:r>
              <a:rPr dirty="0" smtClean="0"/>
              <a:t>ar </a:t>
            </a:r>
            <a:r>
              <a:rPr dirty="0"/>
              <a:t>have on the colony?</a:t>
            </a:r>
          </a:p>
        </p:txBody>
      </p:sp>
      <p:sp>
        <p:nvSpPr>
          <p:cNvPr id="146" name="Shape 146"/>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45">
                                            <p:bg/>
                                          </p:spTgt>
                                        </p:tgtEl>
                                        <p:attrNameLst>
                                          <p:attrName>style.visibility</p:attrName>
                                        </p:attrNameLst>
                                      </p:cBhvr>
                                      <p:to>
                                        <p:strVal val="visible"/>
                                      </p:to>
                                    </p:set>
                                    <p:anim calcmode="lin" valueType="num">
                                      <p:cBhvr>
                                        <p:cTn id="7" dur="500" fill="hold"/>
                                        <p:tgtEl>
                                          <p:spTgt spid="145">
                                            <p:bg/>
                                          </p:spTgt>
                                        </p:tgtEl>
                                        <p:attrNameLst>
                                          <p:attrName>ppt_x</p:attrName>
                                        </p:attrNameLst>
                                      </p:cBhvr>
                                      <p:tavLst>
                                        <p:tav tm="0">
                                          <p:val>
                                            <p:strVal val="0-#ppt_w/2"/>
                                          </p:val>
                                        </p:tav>
                                        <p:tav tm="100000">
                                          <p:val>
                                            <p:strVal val="#ppt_x"/>
                                          </p:val>
                                        </p:tav>
                                      </p:tavLst>
                                    </p:anim>
                                    <p:anim calcmode="lin" valueType="num">
                                      <p:cBhvr>
                                        <p:cTn id="8" dur="500" fill="hold"/>
                                        <p:tgtEl>
                                          <p:spTgt spid="145">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45">
                                            <p:txEl>
                                              <p:pRg st="0" end="0"/>
                                            </p:txEl>
                                          </p:spTgt>
                                        </p:tgtEl>
                                        <p:attrNameLst>
                                          <p:attrName>style.visibility</p:attrName>
                                        </p:attrNameLst>
                                      </p:cBhvr>
                                      <p:to>
                                        <p:strVal val="visible"/>
                                      </p:to>
                                    </p:set>
                                    <p:anim calcmode="lin" valueType="num">
                                      <p:cBhvr>
                                        <p:cTn id="11" dur="500" fill="hold"/>
                                        <p:tgtEl>
                                          <p:spTgt spid="14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4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45">
                                            <p:txEl>
                                              <p:pRg st="1" end="1"/>
                                            </p:txEl>
                                          </p:spTgt>
                                        </p:tgtEl>
                                        <p:attrNameLst>
                                          <p:attrName>style.visibility</p:attrName>
                                        </p:attrNameLst>
                                      </p:cBhvr>
                                      <p:to>
                                        <p:strVal val="visible"/>
                                      </p:to>
                                    </p:set>
                                    <p:anim calcmode="lin" valueType="num">
                                      <p:cBhvr>
                                        <p:cTn id="15" dur="500" fill="hold"/>
                                        <p:tgtEl>
                                          <p:spTgt spid="145">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4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200" y="0"/>
            <a:ext cx="8229600" cy="1143000"/>
          </a:xfrm>
          <a:prstGeom prst="rect">
            <a:avLst/>
          </a:prstGeom>
        </p:spPr>
        <p:txBody>
          <a:bodyPr>
            <a:normAutofit fontScale="90000"/>
          </a:bodyPr>
          <a:lstStyle>
            <a:lvl1pPr defTabSz="813816">
              <a:defRPr sz="3916">
                <a:effectLst>
                  <a:outerShdw blurRad="33909" dist="33909" dir="2700000" rotWithShape="0">
                    <a:srgbClr val="000000">
                      <a:alpha val="43137"/>
                    </a:srgbClr>
                  </a:outerShdw>
                </a:effectLst>
              </a:defRPr>
            </a:lvl1pPr>
          </a:lstStyle>
          <a:p>
            <a:r>
              <a:t>Section 3: A Royal Colony Struggles</a:t>
            </a:r>
          </a:p>
        </p:txBody>
      </p:sp>
      <p:sp>
        <p:nvSpPr>
          <p:cNvPr id="149" name="Shape 149"/>
          <p:cNvSpPr>
            <a:spLocks noGrp="1"/>
          </p:cNvSpPr>
          <p:nvPr>
            <p:ph type="body" idx="1"/>
          </p:nvPr>
        </p:nvSpPr>
        <p:spPr>
          <a:xfrm>
            <a:off x="457200" y="1524000"/>
            <a:ext cx="8229600" cy="4572000"/>
          </a:xfrm>
          <a:prstGeom prst="rect">
            <a:avLst/>
          </a:prstGeom>
        </p:spPr>
        <p:txBody>
          <a:bodyPr/>
          <a:lstStyle/>
          <a:p>
            <a:r>
              <a:t>What terms do I need to know? </a:t>
            </a:r>
          </a:p>
          <a:p>
            <a:pPr marL="742950" lvl="1" indent="-285750">
              <a:lnSpc>
                <a:spcPct val="100000"/>
              </a:lnSpc>
              <a:spcBef>
                <a:spcPts val="600"/>
              </a:spcBef>
              <a:buFont typeface="Arial"/>
              <a:defRPr sz="2800"/>
            </a:pPr>
            <a:r>
              <a:t>boycott</a:t>
            </a:r>
          </a:p>
          <a:p>
            <a:pPr marL="742950" lvl="1" indent="-285750">
              <a:lnSpc>
                <a:spcPct val="100000"/>
              </a:lnSpc>
              <a:spcBef>
                <a:spcPts val="600"/>
              </a:spcBef>
              <a:buFont typeface="Arial"/>
              <a:defRPr sz="2800"/>
            </a:pPr>
            <a:r>
              <a:t>Granville District</a:t>
            </a:r>
          </a:p>
          <a:p>
            <a:pPr marL="742950" lvl="1" indent="-285750">
              <a:lnSpc>
                <a:spcPct val="100000"/>
              </a:lnSpc>
              <a:spcBef>
                <a:spcPts val="600"/>
              </a:spcBef>
              <a:buFont typeface="Arial"/>
              <a:defRPr sz="2800"/>
            </a:pPr>
            <a:r>
              <a:t>French and Indian War</a:t>
            </a:r>
          </a:p>
        </p:txBody>
      </p:sp>
      <p:sp>
        <p:nvSpPr>
          <p:cNvPr id="150" name="Shape 150"/>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49">
                                            <p:bg/>
                                          </p:spTgt>
                                        </p:tgtEl>
                                        <p:attrNameLst>
                                          <p:attrName>style.visibility</p:attrName>
                                        </p:attrNameLst>
                                      </p:cBhvr>
                                      <p:to>
                                        <p:strVal val="visible"/>
                                      </p:to>
                                    </p:set>
                                    <p:anim calcmode="lin" valueType="num">
                                      <p:cBhvr>
                                        <p:cTn id="7" dur="500" fill="hold"/>
                                        <p:tgtEl>
                                          <p:spTgt spid="149">
                                            <p:bg/>
                                          </p:spTgt>
                                        </p:tgtEl>
                                        <p:attrNameLst>
                                          <p:attrName>ppt_x</p:attrName>
                                        </p:attrNameLst>
                                      </p:cBhvr>
                                      <p:tavLst>
                                        <p:tav tm="0">
                                          <p:val>
                                            <p:strVal val="0-#ppt_w/2"/>
                                          </p:val>
                                        </p:tav>
                                        <p:tav tm="100000">
                                          <p:val>
                                            <p:strVal val="#ppt_x"/>
                                          </p:val>
                                        </p:tav>
                                      </p:tavLst>
                                    </p:anim>
                                    <p:anim calcmode="lin" valueType="num">
                                      <p:cBhvr>
                                        <p:cTn id="8" dur="500" fill="hold"/>
                                        <p:tgtEl>
                                          <p:spTgt spid="14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49">
                                            <p:txEl>
                                              <p:pRg st="0" end="0"/>
                                            </p:txEl>
                                          </p:spTgt>
                                        </p:tgtEl>
                                        <p:attrNameLst>
                                          <p:attrName>style.visibility</p:attrName>
                                        </p:attrNameLst>
                                      </p:cBhvr>
                                      <p:to>
                                        <p:strVal val="visible"/>
                                      </p:to>
                                    </p:set>
                                    <p:anim calcmode="lin" valueType="num">
                                      <p:cBhvr>
                                        <p:cTn id="11" dur="500" fill="hold"/>
                                        <p:tgtEl>
                                          <p:spTgt spid="14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4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49">
                                            <p:txEl>
                                              <p:pRg st="1" end="1"/>
                                            </p:txEl>
                                          </p:spTgt>
                                        </p:tgtEl>
                                        <p:attrNameLst>
                                          <p:attrName>style.visibility</p:attrName>
                                        </p:attrNameLst>
                                      </p:cBhvr>
                                      <p:to>
                                        <p:strVal val="visible"/>
                                      </p:to>
                                    </p:set>
                                    <p:anim calcmode="lin" valueType="num">
                                      <p:cBhvr>
                                        <p:cTn id="15" dur="500" fill="hold"/>
                                        <p:tgtEl>
                                          <p:spTgt spid="149">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4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49">
                                            <p:txEl>
                                              <p:pRg st="2" end="2"/>
                                            </p:txEl>
                                          </p:spTgt>
                                        </p:tgtEl>
                                        <p:attrNameLst>
                                          <p:attrName>style.visibility</p:attrName>
                                        </p:attrNameLst>
                                      </p:cBhvr>
                                      <p:to>
                                        <p:strVal val="visible"/>
                                      </p:to>
                                    </p:set>
                                    <p:anim calcmode="lin" valueType="num">
                                      <p:cBhvr>
                                        <p:cTn id="19" dur="500" fill="hold"/>
                                        <p:tgtEl>
                                          <p:spTgt spid="149">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4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49">
                                            <p:txEl>
                                              <p:pRg st="3" end="3"/>
                                            </p:txEl>
                                          </p:spTgt>
                                        </p:tgtEl>
                                        <p:attrNameLst>
                                          <p:attrName>style.visibility</p:attrName>
                                        </p:attrNameLst>
                                      </p:cBhvr>
                                      <p:to>
                                        <p:strVal val="visible"/>
                                      </p:to>
                                    </p:set>
                                    <p:anim calcmode="lin" valueType="num">
                                      <p:cBhvr>
                                        <p:cTn id="23" dur="500" fill="hold"/>
                                        <p:tgtEl>
                                          <p:spTgt spid="149">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4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457200" y="26130"/>
            <a:ext cx="8229600" cy="1143001"/>
          </a:xfrm>
          <a:prstGeom prst="rect">
            <a:avLst/>
          </a:prstGeom>
        </p:spPr>
        <p:txBody>
          <a:bodyPr/>
          <a:lstStyle/>
          <a:p>
            <a:r>
              <a:rPr dirty="0"/>
              <a:t>Introduction</a:t>
            </a:r>
          </a:p>
        </p:txBody>
      </p:sp>
      <p:sp>
        <p:nvSpPr>
          <p:cNvPr id="153" name="Shape 153"/>
          <p:cNvSpPr>
            <a:spLocks noGrp="1"/>
          </p:cNvSpPr>
          <p:nvPr>
            <p:ph type="body" idx="1"/>
          </p:nvPr>
        </p:nvSpPr>
        <p:spPr>
          <a:xfrm>
            <a:off x="457200" y="1169131"/>
            <a:ext cx="8229600" cy="5358985"/>
          </a:xfrm>
          <a:prstGeom prst="rect">
            <a:avLst/>
          </a:prstGeom>
        </p:spPr>
        <p:txBody>
          <a:bodyPr>
            <a:normAutofit/>
          </a:bodyPr>
          <a:lstStyle/>
          <a:p>
            <a:r>
              <a:rPr sz="3600" dirty="0"/>
              <a:t>Even under a royal governor, the handicaps of geography continued to cause problems for North </a:t>
            </a:r>
            <a:r>
              <a:rPr sz="3600" dirty="0" smtClean="0"/>
              <a:t>Carolina</a:t>
            </a:r>
            <a:r>
              <a:rPr lang="en-US" sz="3600" dirty="0" smtClean="0"/>
              <a:t>.</a:t>
            </a:r>
            <a:endParaRPr sz="3600" dirty="0"/>
          </a:p>
          <a:p>
            <a:r>
              <a:rPr sz="3600" dirty="0"/>
              <a:t>Because it was so difficult to navigate the Outer Banks, goods cost 50% more to ship from North Carolina than from ports like Philadelphia or Charles </a:t>
            </a:r>
            <a:r>
              <a:rPr sz="3600" dirty="0" smtClean="0"/>
              <a:t>Town</a:t>
            </a:r>
            <a:r>
              <a:rPr lang="en-US" sz="3600" dirty="0" smtClean="0"/>
              <a:t>.</a:t>
            </a:r>
            <a:endParaRPr sz="3600" dirty="0"/>
          </a:p>
        </p:txBody>
      </p:sp>
      <p:sp>
        <p:nvSpPr>
          <p:cNvPr id="154" name="Shape 154"/>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3">
                                            <p:bg/>
                                          </p:spTgt>
                                        </p:tgtEl>
                                        <p:attrNameLst>
                                          <p:attrName>style.visibility</p:attrName>
                                        </p:attrNameLst>
                                      </p:cBhvr>
                                      <p:to>
                                        <p:strVal val="visible"/>
                                      </p:to>
                                    </p:set>
                                    <p:anim calcmode="lin" valueType="num">
                                      <p:cBhvr>
                                        <p:cTn id="7" dur="500" fill="hold"/>
                                        <p:tgtEl>
                                          <p:spTgt spid="153">
                                            <p:bg/>
                                          </p:spTgt>
                                        </p:tgtEl>
                                        <p:attrNameLst>
                                          <p:attrName>ppt_x</p:attrName>
                                        </p:attrNameLst>
                                      </p:cBhvr>
                                      <p:tavLst>
                                        <p:tav tm="0">
                                          <p:val>
                                            <p:strVal val="0-#ppt_w/2"/>
                                          </p:val>
                                        </p:tav>
                                        <p:tav tm="100000">
                                          <p:val>
                                            <p:strVal val="#ppt_x"/>
                                          </p:val>
                                        </p:tav>
                                      </p:tavLst>
                                    </p:anim>
                                    <p:anim calcmode="lin" valueType="num">
                                      <p:cBhvr>
                                        <p:cTn id="8" dur="500" fill="hold"/>
                                        <p:tgtEl>
                                          <p:spTgt spid="15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3">
                                            <p:txEl>
                                              <p:pRg st="0" end="0"/>
                                            </p:txEl>
                                          </p:spTgt>
                                        </p:tgtEl>
                                        <p:attrNameLst>
                                          <p:attrName>style.visibility</p:attrName>
                                        </p:attrNameLst>
                                      </p:cBhvr>
                                      <p:to>
                                        <p:strVal val="visible"/>
                                      </p:to>
                                    </p:set>
                                    <p:anim calcmode="lin" valueType="num">
                                      <p:cBhvr>
                                        <p:cTn id="11" dur="500" fill="hold"/>
                                        <p:tgtEl>
                                          <p:spTgt spid="15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53">
                                            <p:txEl>
                                              <p:pRg st="1" end="1"/>
                                            </p:txEl>
                                          </p:spTgt>
                                        </p:tgtEl>
                                        <p:attrNameLst>
                                          <p:attrName>style.visibility</p:attrName>
                                        </p:attrNameLst>
                                      </p:cBhvr>
                                      <p:to>
                                        <p:strVal val="visible"/>
                                      </p:to>
                                    </p:set>
                                    <p:anim calcmode="lin" valueType="num">
                                      <p:cBhvr>
                                        <p:cTn id="16" dur="500" fill="hold"/>
                                        <p:tgtEl>
                                          <p:spTgt spid="153">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457200" y="-19404"/>
            <a:ext cx="8229600" cy="1143001"/>
          </a:xfrm>
          <a:prstGeom prst="rect">
            <a:avLst/>
          </a:prstGeom>
        </p:spPr>
        <p:txBody>
          <a:bodyPr/>
          <a:lstStyle/>
          <a:p>
            <a:r>
              <a:rPr dirty="0"/>
              <a:t>Sectional Conflicts</a:t>
            </a:r>
          </a:p>
        </p:txBody>
      </p:sp>
      <p:sp>
        <p:nvSpPr>
          <p:cNvPr id="157" name="Shape 157"/>
          <p:cNvSpPr>
            <a:spLocks noGrp="1"/>
          </p:cNvSpPr>
          <p:nvPr>
            <p:ph type="body" idx="1"/>
          </p:nvPr>
        </p:nvSpPr>
        <p:spPr>
          <a:xfrm>
            <a:off x="304800" y="1123596"/>
            <a:ext cx="8534400" cy="5353403"/>
          </a:xfrm>
          <a:prstGeom prst="rect">
            <a:avLst/>
          </a:prstGeom>
        </p:spPr>
        <p:txBody>
          <a:bodyPr>
            <a:noAutofit/>
          </a:bodyPr>
          <a:lstStyle/>
          <a:p>
            <a:pPr marL="632459" indent="-632459" defTabSz="758951">
              <a:lnSpc>
                <a:spcPct val="100000"/>
              </a:lnSpc>
              <a:spcBef>
                <a:spcPts val="0"/>
              </a:spcBef>
              <a:defRPr sz="3237"/>
            </a:pPr>
            <a:r>
              <a:rPr sz="3100" dirty="0"/>
              <a:t>The settlement of </a:t>
            </a:r>
            <a:r>
              <a:rPr sz="3100" dirty="0" smtClean="0"/>
              <a:t>Cape </a:t>
            </a:r>
            <a:r>
              <a:rPr sz="3100" dirty="0"/>
              <a:t>Fear continued to cause </a:t>
            </a:r>
            <a:r>
              <a:rPr sz="3100" dirty="0" smtClean="0"/>
              <a:t>conflicts</a:t>
            </a:r>
            <a:r>
              <a:rPr lang="en-US" sz="3100" dirty="0" smtClean="0"/>
              <a:t>.</a:t>
            </a:r>
            <a:endParaRPr sz="3100" dirty="0"/>
          </a:p>
          <a:p>
            <a:pPr marL="632459" indent="-632459" defTabSz="758951">
              <a:lnSpc>
                <a:spcPct val="100000"/>
              </a:lnSpc>
              <a:spcBef>
                <a:spcPts val="0"/>
              </a:spcBef>
              <a:defRPr sz="3237"/>
            </a:pPr>
            <a:r>
              <a:rPr sz="3100" dirty="0" smtClean="0"/>
              <a:t>When </a:t>
            </a:r>
            <a:r>
              <a:rPr sz="3100" dirty="0"/>
              <a:t>Cape Fear demanded equal representation in the General Assembly, the Albemarle </a:t>
            </a:r>
            <a:r>
              <a:rPr sz="3100" b="1" i="1" dirty="0" smtClean="0"/>
              <a:t>boycotted</a:t>
            </a:r>
            <a:r>
              <a:rPr lang="en-US" sz="3100" dirty="0" smtClean="0"/>
              <a:t>, or </a:t>
            </a:r>
            <a:r>
              <a:rPr sz="3100" dirty="0" smtClean="0"/>
              <a:t>refused </a:t>
            </a:r>
            <a:r>
              <a:rPr sz="3100" dirty="0"/>
              <a:t>to participate </a:t>
            </a:r>
            <a:r>
              <a:rPr sz="3100" dirty="0" smtClean="0"/>
              <a:t>in</a:t>
            </a:r>
            <a:r>
              <a:rPr lang="en-US" sz="3100" dirty="0" smtClean="0"/>
              <a:t>,</a:t>
            </a:r>
            <a:r>
              <a:rPr sz="3100" dirty="0" smtClean="0"/>
              <a:t> </a:t>
            </a:r>
            <a:r>
              <a:rPr sz="3100" dirty="0"/>
              <a:t>the Assembly from 1746-</a:t>
            </a:r>
            <a:r>
              <a:rPr sz="3100" dirty="0" smtClean="0"/>
              <a:t>1754</a:t>
            </a:r>
            <a:r>
              <a:rPr lang="en-US" sz="3100" dirty="0" smtClean="0"/>
              <a:t>.</a:t>
            </a:r>
            <a:endParaRPr sz="3100" dirty="0"/>
          </a:p>
          <a:p>
            <a:pPr marL="632459" indent="-632459" defTabSz="758951">
              <a:lnSpc>
                <a:spcPct val="100000"/>
              </a:lnSpc>
              <a:spcBef>
                <a:spcPts val="0"/>
              </a:spcBef>
              <a:defRPr sz="3237"/>
            </a:pPr>
            <a:r>
              <a:rPr sz="3100" dirty="0"/>
              <a:t>The king granted Granville the northern half of the colony to sell land and collect quit-rents while the colony was responsible for governing the </a:t>
            </a:r>
            <a:r>
              <a:rPr sz="3100" b="1" i="1" dirty="0"/>
              <a:t>Granville </a:t>
            </a:r>
            <a:r>
              <a:rPr sz="3100" b="1" i="1" dirty="0" smtClean="0"/>
              <a:t>District</a:t>
            </a:r>
            <a:r>
              <a:rPr lang="en-US" sz="3100" dirty="0" smtClean="0"/>
              <a:t>.</a:t>
            </a:r>
            <a:endParaRPr sz="3100" dirty="0"/>
          </a:p>
        </p:txBody>
      </p:sp>
      <p:sp>
        <p:nvSpPr>
          <p:cNvPr id="158" name="Shape 158"/>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0-#ppt_w/2"/>
                                          </p:val>
                                        </p:tav>
                                        <p:tav tm="100000">
                                          <p:val>
                                            <p:strVal val="#ppt_x"/>
                                          </p:val>
                                        </p:tav>
                                      </p:tavLst>
                                    </p:anim>
                                    <p:anim calcmode="lin" valueType="num">
                                      <p:cBhvr>
                                        <p:cTn id="8" dur="500" fill="hold"/>
                                        <p:tgtEl>
                                          <p:spTgt spid="15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57">
                                            <p:txEl>
                                              <p:pRg st="1" end="1"/>
                                            </p:txEl>
                                          </p:spTgt>
                                        </p:tgtEl>
                                        <p:attrNameLst>
                                          <p:attrName>style.visibility</p:attrName>
                                        </p:attrNameLst>
                                      </p:cBhvr>
                                      <p:to>
                                        <p:strVal val="visible"/>
                                      </p:to>
                                    </p:set>
                                    <p:anim calcmode="lin" valueType="num">
                                      <p:cBhvr>
                                        <p:cTn id="16" dur="500" fill="hold"/>
                                        <p:tgtEl>
                                          <p:spTgt spid="15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57">
                                            <p:txEl>
                                              <p:pRg st="2" end="2"/>
                                            </p:txEl>
                                          </p:spTgt>
                                        </p:tgtEl>
                                        <p:attrNameLst>
                                          <p:attrName>style.visibility</p:attrName>
                                        </p:attrNameLst>
                                      </p:cBhvr>
                                      <p:to>
                                        <p:strVal val="visible"/>
                                      </p:to>
                                    </p:set>
                                    <p:anim calcmode="lin" valueType="num">
                                      <p:cBhvr>
                                        <p:cTn id="21" dur="500" fill="hold"/>
                                        <p:tgtEl>
                                          <p:spTgt spid="15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5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457200" y="26130"/>
            <a:ext cx="8229600" cy="1143001"/>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rPr dirty="0"/>
              <a:t>Governor Arthur Dobbs and the French and Indian War</a:t>
            </a:r>
          </a:p>
        </p:txBody>
      </p:sp>
      <p:sp>
        <p:nvSpPr>
          <p:cNvPr id="161" name="Shape 161"/>
          <p:cNvSpPr>
            <a:spLocks noGrp="1"/>
          </p:cNvSpPr>
          <p:nvPr>
            <p:ph type="body" idx="1"/>
          </p:nvPr>
        </p:nvSpPr>
        <p:spPr>
          <a:xfrm>
            <a:off x="457200" y="1169131"/>
            <a:ext cx="8229600" cy="5358985"/>
          </a:xfrm>
          <a:prstGeom prst="rect">
            <a:avLst/>
          </a:prstGeom>
        </p:spPr>
        <p:txBody>
          <a:bodyPr>
            <a:noAutofit/>
          </a:bodyPr>
          <a:lstStyle/>
          <a:p>
            <a:pPr marL="523676" indent="-523676" defTabSz="630936">
              <a:spcBef>
                <a:spcPts val="500"/>
              </a:spcBef>
              <a:defRPr sz="2208"/>
            </a:pPr>
            <a:r>
              <a:rPr sz="2350" dirty="0"/>
              <a:t>Arthur </a:t>
            </a:r>
            <a:r>
              <a:rPr sz="2350" dirty="0" smtClean="0"/>
              <a:t>Dobbs</a:t>
            </a:r>
            <a:r>
              <a:rPr lang="en-US" sz="2350" dirty="0" smtClean="0"/>
              <a:t> </a:t>
            </a:r>
            <a:r>
              <a:rPr lang="en-US" sz="2350" dirty="0" smtClean="0"/>
              <a:t>was </a:t>
            </a:r>
            <a:r>
              <a:rPr sz="2350" dirty="0" smtClean="0"/>
              <a:t>made </a:t>
            </a:r>
            <a:r>
              <a:rPr sz="2350" dirty="0"/>
              <a:t>governor in 1754 of a colony in a dire </a:t>
            </a:r>
            <a:r>
              <a:rPr sz="2350" dirty="0" smtClean="0"/>
              <a:t>situation</a:t>
            </a:r>
            <a:r>
              <a:rPr lang="en-US" sz="2350" dirty="0" smtClean="0"/>
              <a:t>.</a:t>
            </a:r>
          </a:p>
          <a:p>
            <a:pPr marL="983925" lvl="2" indent="-523676" defTabSz="630936">
              <a:spcBef>
                <a:spcPts val="500"/>
              </a:spcBef>
              <a:defRPr sz="2208"/>
            </a:pPr>
            <a:r>
              <a:rPr sz="2350" dirty="0" smtClean="0"/>
              <a:t>Public </a:t>
            </a:r>
            <a:r>
              <a:rPr sz="2350" dirty="0"/>
              <a:t>expenses were high, little money went into the treasury, and settlement moved closer to Cherokee </a:t>
            </a:r>
            <a:r>
              <a:rPr sz="2350" dirty="0" smtClean="0"/>
              <a:t>lands</a:t>
            </a:r>
            <a:r>
              <a:rPr lang="en-US" sz="2350" dirty="0" smtClean="0"/>
              <a:t>.</a:t>
            </a:r>
            <a:endParaRPr sz="2350" dirty="0"/>
          </a:p>
          <a:p>
            <a:pPr marL="523676" indent="-523676" defTabSz="630936">
              <a:spcBef>
                <a:spcPts val="500"/>
              </a:spcBef>
              <a:defRPr sz="2208"/>
            </a:pPr>
            <a:r>
              <a:rPr sz="2350" b="1" i="1" dirty="0"/>
              <a:t>The French and Indian War</a:t>
            </a:r>
            <a:r>
              <a:rPr sz="2350" dirty="0" smtClean="0"/>
              <a:t>,</a:t>
            </a:r>
            <a:r>
              <a:rPr lang="en-US" sz="2350" dirty="0" smtClean="0"/>
              <a:t> which</a:t>
            </a:r>
            <a:r>
              <a:rPr sz="2350" dirty="0" smtClean="0"/>
              <a:t> </a:t>
            </a:r>
            <a:r>
              <a:rPr sz="2350" dirty="0"/>
              <a:t>fought over European control in North America, made matters even worse in North </a:t>
            </a:r>
            <a:r>
              <a:rPr sz="2350" dirty="0" smtClean="0"/>
              <a:t>Carolina</a:t>
            </a:r>
            <a:r>
              <a:rPr lang="en-US" sz="2350" dirty="0" smtClean="0"/>
              <a:t>.</a:t>
            </a:r>
          </a:p>
          <a:p>
            <a:pPr marL="983925" lvl="2" indent="-523676" defTabSz="630936">
              <a:spcBef>
                <a:spcPts val="500"/>
              </a:spcBef>
              <a:defRPr sz="2208"/>
            </a:pPr>
            <a:r>
              <a:rPr lang="en-US" sz="2350" dirty="0" smtClean="0"/>
              <a:t>The </a:t>
            </a:r>
            <a:r>
              <a:rPr sz="2350" dirty="0" smtClean="0"/>
              <a:t>French</a:t>
            </a:r>
            <a:r>
              <a:rPr lang="en-US" sz="2350" dirty="0" smtClean="0"/>
              <a:t> </a:t>
            </a:r>
            <a:r>
              <a:rPr sz="2350" dirty="0" smtClean="0"/>
              <a:t>controlled </a:t>
            </a:r>
            <a:r>
              <a:rPr sz="2350" dirty="0"/>
              <a:t>land west </a:t>
            </a:r>
            <a:r>
              <a:rPr sz="2350" dirty="0" smtClean="0"/>
              <a:t>of</a:t>
            </a:r>
            <a:r>
              <a:rPr lang="en-US" sz="2350" dirty="0" smtClean="0"/>
              <a:t> the</a:t>
            </a:r>
            <a:r>
              <a:rPr sz="2350" dirty="0" smtClean="0"/>
              <a:t> </a:t>
            </a:r>
            <a:r>
              <a:rPr sz="2350" dirty="0"/>
              <a:t>Appalachians and </a:t>
            </a:r>
            <a:r>
              <a:rPr lang="en-US" sz="2350" dirty="0" smtClean="0"/>
              <a:t>the </a:t>
            </a:r>
            <a:r>
              <a:rPr sz="2350" dirty="0" smtClean="0"/>
              <a:t>Cherokee </a:t>
            </a:r>
            <a:r>
              <a:rPr sz="2350" dirty="0"/>
              <a:t>sided with </a:t>
            </a:r>
            <a:r>
              <a:rPr lang="en-US" sz="2350" dirty="0" smtClean="0"/>
              <a:t>the </a:t>
            </a:r>
            <a:r>
              <a:rPr sz="2350" dirty="0" smtClean="0"/>
              <a:t>French</a:t>
            </a:r>
            <a:r>
              <a:rPr lang="en-US" sz="2350" dirty="0" smtClean="0"/>
              <a:t>.</a:t>
            </a:r>
            <a:endParaRPr sz="2350" dirty="0"/>
          </a:p>
          <a:p>
            <a:pPr marL="523676" indent="-523676" defTabSz="630936">
              <a:spcBef>
                <a:spcPts val="500"/>
              </a:spcBef>
              <a:defRPr sz="2208"/>
            </a:pPr>
            <a:r>
              <a:rPr sz="2350" dirty="0"/>
              <a:t>North Carolina built Fort Dobbs to defend the </a:t>
            </a:r>
            <a:r>
              <a:rPr sz="2350" dirty="0" smtClean="0"/>
              <a:t>backcountry</a:t>
            </a:r>
            <a:r>
              <a:rPr lang="en-US" sz="2350" dirty="0" smtClean="0"/>
              <a:t>.</a:t>
            </a:r>
            <a:endParaRPr sz="2350" dirty="0"/>
          </a:p>
          <a:p>
            <a:pPr marL="523676" indent="-523676" defTabSz="630936">
              <a:spcBef>
                <a:spcPts val="500"/>
              </a:spcBef>
              <a:defRPr sz="2208"/>
            </a:pPr>
            <a:r>
              <a:rPr sz="2350" dirty="0"/>
              <a:t>The Treaty of Paris ended the war in 1763, and the French lost all of their land in </a:t>
            </a:r>
            <a:r>
              <a:rPr sz="2350" dirty="0" smtClean="0"/>
              <a:t>America</a:t>
            </a:r>
            <a:r>
              <a:rPr lang="en-US" sz="2350" dirty="0" smtClean="0"/>
              <a:t>.</a:t>
            </a:r>
            <a:endParaRPr sz="2350" dirty="0"/>
          </a:p>
          <a:p>
            <a:pPr marL="523676" indent="-523676" defTabSz="630936">
              <a:spcBef>
                <a:spcPts val="500"/>
              </a:spcBef>
              <a:defRPr sz="2208"/>
            </a:pPr>
            <a:r>
              <a:rPr sz="2350" dirty="0"/>
              <a:t>Governor Dobbs attempted to make improvements, but colonists didn’t agree </a:t>
            </a:r>
            <a:r>
              <a:rPr lang="en-US" sz="2350" dirty="0" smtClean="0"/>
              <a:t>with his </a:t>
            </a:r>
            <a:r>
              <a:rPr sz="2350" dirty="0" smtClean="0"/>
              <a:t>decisions</a:t>
            </a:r>
            <a:r>
              <a:rPr lang="en-US" sz="2350" dirty="0" smtClean="0"/>
              <a:t>.</a:t>
            </a:r>
            <a:endParaRPr sz="2350" dirty="0"/>
          </a:p>
        </p:txBody>
      </p:sp>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lvl1pPr defTabSz="832104">
              <a:defRPr sz="4004">
                <a:effectLst>
                  <a:outerShdw blurRad="34671" dist="34671" dir="2700000" rotWithShape="0">
                    <a:srgbClr val="000000">
                      <a:alpha val="43137"/>
                    </a:srgbClr>
                  </a:outerShdw>
                </a:effectLst>
              </a:defRPr>
            </a:lvl1pPr>
          </a:lstStyle>
          <a:p>
            <a:r>
              <a:t>Section 4: Life in the Backcountry</a:t>
            </a:r>
          </a:p>
        </p:txBody>
      </p:sp>
      <p:sp>
        <p:nvSpPr>
          <p:cNvPr id="165" name="Shape 165"/>
          <p:cNvSpPr>
            <a:spLocks noGrp="1"/>
          </p:cNvSpPr>
          <p:nvPr>
            <p:ph type="body" idx="1"/>
          </p:nvPr>
        </p:nvSpPr>
        <p:spPr>
          <a:prstGeom prst="rect">
            <a:avLst/>
          </a:prstGeom>
        </p:spPr>
        <p:txBody>
          <a:bodyPr/>
          <a:lstStyle>
            <a:lvl2pPr marL="1216151" indent="-758951">
              <a:buChar char="➢"/>
            </a:lvl2pPr>
          </a:lstStyle>
          <a:p>
            <a:r>
              <a:t>Essential question:</a:t>
            </a:r>
          </a:p>
          <a:p>
            <a:pPr lvl="1"/>
            <a:r>
              <a:t>What different cultural groups settled in the North Carolina Backcountry and how did they pass their cultures on?</a:t>
            </a:r>
          </a:p>
        </p:txBody>
      </p:sp>
      <p:sp>
        <p:nvSpPr>
          <p:cNvPr id="166" name="Shape 16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lvl1pPr defTabSz="832104">
              <a:defRPr sz="4004">
                <a:effectLst>
                  <a:outerShdw blurRad="34671" dist="34671" dir="2700000" rotWithShape="0">
                    <a:srgbClr val="000000">
                      <a:alpha val="43137"/>
                    </a:srgbClr>
                  </a:outerShdw>
                </a:effectLst>
              </a:defRPr>
            </a:lvl1pPr>
          </a:lstStyle>
          <a:p>
            <a:r>
              <a:t>Section 4: Life in the Backcountry</a:t>
            </a:r>
          </a:p>
        </p:txBody>
      </p:sp>
      <p:sp>
        <p:nvSpPr>
          <p:cNvPr id="169" name="Shape 169"/>
          <p:cNvSpPr>
            <a:spLocks noGrp="1"/>
          </p:cNvSpPr>
          <p:nvPr>
            <p:ph type="body" idx="1"/>
          </p:nvPr>
        </p:nvSpPr>
        <p:spPr>
          <a:prstGeom prst="rect">
            <a:avLst/>
          </a:prstGeom>
        </p:spPr>
        <p:txBody>
          <a:bodyPr/>
          <a:lstStyle/>
          <a:p>
            <a:r>
              <a:rPr dirty="0"/>
              <a:t>What terms do I need to know</a:t>
            </a:r>
            <a:r>
              <a:rPr dirty="0" smtClean="0"/>
              <a:t>?</a:t>
            </a:r>
            <a:endParaRPr lang="en-US" dirty="0" smtClean="0"/>
          </a:p>
          <a:p>
            <a:pPr lvl="2"/>
            <a:r>
              <a:rPr lang="en-US" dirty="0" smtClean="0"/>
              <a:t>backcountry</a:t>
            </a:r>
          </a:p>
          <a:p>
            <a:pPr lvl="2"/>
            <a:r>
              <a:rPr lang="en-US" dirty="0" smtClean="0"/>
              <a:t>prairie</a:t>
            </a:r>
          </a:p>
          <a:p>
            <a:pPr lvl="2"/>
            <a:r>
              <a:rPr lang="en-US" dirty="0" smtClean="0"/>
              <a:t>girdling</a:t>
            </a:r>
          </a:p>
          <a:p>
            <a:pPr lvl="2"/>
            <a:r>
              <a:rPr lang="en-US" dirty="0" smtClean="0"/>
              <a:t>gristmill</a:t>
            </a:r>
          </a:p>
          <a:p>
            <a:pPr lvl="2"/>
            <a:r>
              <a:rPr dirty="0" smtClean="0"/>
              <a:t>toll</a:t>
            </a:r>
            <a:endParaRPr dirty="0"/>
          </a:p>
        </p:txBody>
      </p:sp>
      <p:sp>
        <p:nvSpPr>
          <p:cNvPr id="170" name="Shape 17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457200" y="12324"/>
            <a:ext cx="8229600" cy="1143001"/>
          </a:xfrm>
          <a:prstGeom prst="rect">
            <a:avLst/>
          </a:prstGeom>
        </p:spPr>
        <p:txBody>
          <a:bodyPr/>
          <a:lstStyle/>
          <a:p>
            <a:r>
              <a:rPr dirty="0"/>
              <a:t>Introduction</a:t>
            </a:r>
          </a:p>
        </p:txBody>
      </p:sp>
      <p:sp>
        <p:nvSpPr>
          <p:cNvPr id="173" name="Shape 173"/>
          <p:cNvSpPr>
            <a:spLocks noGrp="1"/>
          </p:cNvSpPr>
          <p:nvPr>
            <p:ph type="body" idx="1"/>
          </p:nvPr>
        </p:nvSpPr>
        <p:spPr>
          <a:xfrm>
            <a:off x="457200" y="1155325"/>
            <a:ext cx="8229600" cy="5372791"/>
          </a:xfrm>
          <a:prstGeom prst="rect">
            <a:avLst/>
          </a:prstGeom>
        </p:spPr>
        <p:txBody>
          <a:bodyPr>
            <a:normAutofit/>
          </a:bodyPr>
          <a:lstStyle/>
          <a:p>
            <a:r>
              <a:rPr sz="3800" dirty="0"/>
              <a:t>Until 1730, almost all residents of North Carolina lived east of the Fall </a:t>
            </a:r>
            <a:r>
              <a:rPr sz="3800" dirty="0" smtClean="0"/>
              <a:t>Line</a:t>
            </a:r>
            <a:r>
              <a:rPr lang="en-US" sz="3800" dirty="0" smtClean="0"/>
              <a:t>.</a:t>
            </a:r>
            <a:endParaRPr sz="3800" dirty="0"/>
          </a:p>
          <a:p>
            <a:r>
              <a:rPr sz="3800" dirty="0"/>
              <a:t>By the 1750s, </a:t>
            </a:r>
            <a:r>
              <a:rPr sz="3800" i="1" dirty="0"/>
              <a:t>backcountry</a:t>
            </a:r>
            <a:r>
              <a:rPr sz="3800" dirty="0"/>
              <a:t> towns were being created to serve as market and government </a:t>
            </a:r>
            <a:r>
              <a:rPr sz="3800" dirty="0" smtClean="0"/>
              <a:t>centers</a:t>
            </a:r>
            <a:r>
              <a:rPr lang="en-US" sz="3800" dirty="0" smtClean="0"/>
              <a:t>.</a:t>
            </a:r>
            <a:endParaRPr sz="3800" dirty="0"/>
          </a:p>
        </p:txBody>
      </p:sp>
      <p:sp>
        <p:nvSpPr>
          <p:cNvPr id="174" name="Shape 17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Early Settlement and Proprietorship</a:t>
            </a:r>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t>Essential Question:</a:t>
            </a:r>
            <a:endParaRPr sz="2800"/>
          </a:p>
          <a:p>
            <a:pPr marL="742950" lvl="2" indent="-342900">
              <a:lnSpc>
                <a:spcPct val="100000"/>
              </a:lnSpc>
              <a:spcBef>
                <a:spcPts val="600"/>
              </a:spcBef>
              <a:buFont typeface="Arial"/>
              <a:buChar char="•"/>
              <a:defRPr sz="2800"/>
            </a:pPr>
            <a:r>
              <a:t>How did conflict and rebellion impact the lifestyles of the early settlers in the Carolina colony?</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457200" y="26130"/>
            <a:ext cx="8229600" cy="1143001"/>
          </a:xfrm>
          <a:prstGeom prst="rect">
            <a:avLst/>
          </a:prstGeom>
        </p:spPr>
        <p:txBody>
          <a:bodyPr/>
          <a:lstStyle>
            <a:lvl1pPr defTabSz="905255">
              <a:defRPr sz="4356">
                <a:effectLst>
                  <a:outerShdw blurRad="37719" dist="37719" dir="2700000" rotWithShape="0">
                    <a:srgbClr val="000000">
                      <a:alpha val="43137"/>
                    </a:srgbClr>
                  </a:outerShdw>
                </a:effectLst>
              </a:defRPr>
            </a:lvl1pPr>
          </a:lstStyle>
          <a:p>
            <a:r>
              <a:rPr dirty="0"/>
              <a:t>Newcomers to the Backcountry</a:t>
            </a:r>
          </a:p>
        </p:txBody>
      </p:sp>
      <p:sp>
        <p:nvSpPr>
          <p:cNvPr id="177" name="Shape 177"/>
          <p:cNvSpPr>
            <a:spLocks noGrp="1"/>
          </p:cNvSpPr>
          <p:nvPr>
            <p:ph type="body" idx="1"/>
          </p:nvPr>
        </p:nvSpPr>
        <p:spPr>
          <a:xfrm>
            <a:off x="457200" y="1169131"/>
            <a:ext cx="8229600" cy="5358985"/>
          </a:xfrm>
          <a:prstGeom prst="rect">
            <a:avLst/>
          </a:prstGeom>
        </p:spPr>
        <p:txBody>
          <a:bodyPr>
            <a:noAutofit/>
          </a:bodyPr>
          <a:lstStyle/>
          <a:p>
            <a:pPr marL="462960" indent="-462960" defTabSz="557784">
              <a:spcBef>
                <a:spcPts val="400"/>
              </a:spcBef>
              <a:defRPr sz="1952"/>
            </a:pPr>
            <a:r>
              <a:rPr sz="2200" dirty="0"/>
              <a:t>Most newcomers traveled from the northern colonies, drawn </a:t>
            </a:r>
            <a:r>
              <a:rPr sz="2200" dirty="0" smtClean="0"/>
              <a:t>by</a:t>
            </a:r>
            <a:r>
              <a:rPr lang="en-US" sz="2200" dirty="0" smtClean="0"/>
              <a:t> the</a:t>
            </a:r>
            <a:r>
              <a:rPr sz="2200" dirty="0" smtClean="0"/>
              <a:t> </a:t>
            </a:r>
            <a:r>
              <a:rPr sz="2200" dirty="0"/>
              <a:t>low cost of land in North </a:t>
            </a:r>
            <a:r>
              <a:rPr sz="2200" dirty="0" smtClean="0"/>
              <a:t>Carolina</a:t>
            </a:r>
            <a:r>
              <a:rPr lang="en-US" sz="2200" dirty="0" smtClean="0"/>
              <a:t>.</a:t>
            </a:r>
          </a:p>
          <a:p>
            <a:pPr marL="923209" lvl="2" indent="-462960" defTabSz="557784">
              <a:spcBef>
                <a:spcPts val="400"/>
              </a:spcBef>
              <a:defRPr sz="1952"/>
            </a:pPr>
            <a:r>
              <a:rPr sz="2200" dirty="0" smtClean="0"/>
              <a:t>The</a:t>
            </a:r>
            <a:r>
              <a:rPr sz="2200" b="1" i="1" dirty="0" smtClean="0"/>
              <a:t> </a:t>
            </a:r>
            <a:r>
              <a:rPr sz="2200" b="1" i="1" dirty="0"/>
              <a:t>backcountry </a:t>
            </a:r>
            <a:r>
              <a:rPr sz="2200" dirty="0"/>
              <a:t>was named for the land at the “back” of the settled “</a:t>
            </a:r>
            <a:r>
              <a:rPr sz="2200" dirty="0" smtClean="0"/>
              <a:t>country”</a:t>
            </a:r>
            <a:r>
              <a:rPr lang="en-US" sz="2200" dirty="0" smtClean="0"/>
              <a:t>,</a:t>
            </a:r>
            <a:r>
              <a:rPr sz="2200" dirty="0" smtClean="0"/>
              <a:t> </a:t>
            </a:r>
            <a:r>
              <a:rPr sz="2200" dirty="0"/>
              <a:t>or the land near the </a:t>
            </a:r>
            <a:r>
              <a:rPr sz="2200" dirty="0" smtClean="0"/>
              <a:t>coast</a:t>
            </a:r>
            <a:r>
              <a:rPr lang="en-US" sz="2200" dirty="0" smtClean="0"/>
              <a:t>.</a:t>
            </a:r>
            <a:endParaRPr sz="2200" dirty="0"/>
          </a:p>
          <a:p>
            <a:pPr marL="462960" indent="-462960" defTabSz="557784">
              <a:spcBef>
                <a:spcPts val="400"/>
              </a:spcBef>
              <a:defRPr sz="1952"/>
            </a:pPr>
            <a:r>
              <a:rPr lang="en-US" sz="2200" dirty="0" smtClean="0"/>
              <a:t>The </a:t>
            </a:r>
            <a:r>
              <a:rPr lang="en-US" sz="2200" dirty="0"/>
              <a:t>f</a:t>
            </a:r>
            <a:r>
              <a:rPr sz="2200" dirty="0" smtClean="0"/>
              <a:t>irst </a:t>
            </a:r>
            <a:r>
              <a:rPr sz="2200" dirty="0"/>
              <a:t>settlers were Scots-Irish, who had left Ireland for religious freedom of </a:t>
            </a:r>
            <a:r>
              <a:rPr lang="en-US" sz="2200" dirty="0" smtClean="0"/>
              <a:t>the </a:t>
            </a:r>
            <a:r>
              <a:rPr sz="2200" dirty="0" smtClean="0"/>
              <a:t>colonies</a:t>
            </a:r>
            <a:r>
              <a:rPr lang="en-US" sz="2200" dirty="0"/>
              <a:t>. </a:t>
            </a:r>
            <a:endParaRPr lang="en-US" sz="2200" dirty="0" smtClean="0"/>
          </a:p>
          <a:p>
            <a:pPr marL="923209" lvl="2" indent="-462960" defTabSz="557784">
              <a:spcBef>
                <a:spcPts val="400"/>
              </a:spcBef>
              <a:defRPr sz="1952"/>
            </a:pPr>
            <a:r>
              <a:rPr lang="en-US" sz="2200" dirty="0" smtClean="0"/>
              <a:t>A </a:t>
            </a:r>
            <a:r>
              <a:rPr lang="en-US" sz="2200" dirty="0"/>
              <a:t>few Scots-Irish brought slaves with them</a:t>
            </a:r>
            <a:r>
              <a:rPr lang="en-US" sz="2200" dirty="0" smtClean="0"/>
              <a:t>.</a:t>
            </a:r>
            <a:endParaRPr sz="2200" dirty="0"/>
          </a:p>
          <a:p>
            <a:pPr marL="462960" indent="-462960" defTabSz="557784">
              <a:spcBef>
                <a:spcPts val="400"/>
              </a:spcBef>
              <a:defRPr sz="1952"/>
            </a:pPr>
            <a:r>
              <a:rPr sz="2200" dirty="0"/>
              <a:t>The Germans from Pennsylvania were next, having fled German conflicts in the 1690s to the </a:t>
            </a:r>
            <a:r>
              <a:rPr sz="2200" dirty="0" smtClean="0"/>
              <a:t>colonies</a:t>
            </a:r>
            <a:r>
              <a:rPr lang="en-US" sz="2200" dirty="0" smtClean="0"/>
              <a:t>.</a:t>
            </a:r>
            <a:endParaRPr sz="2200" dirty="0"/>
          </a:p>
          <a:p>
            <a:pPr marL="462960" indent="-462960" defTabSz="557784">
              <a:spcBef>
                <a:spcPts val="400"/>
              </a:spcBef>
              <a:defRPr sz="1952"/>
            </a:pPr>
            <a:r>
              <a:rPr sz="2200" dirty="0"/>
              <a:t>There were English settlers in the backcountry, but most were </a:t>
            </a:r>
            <a:r>
              <a:rPr sz="2200" dirty="0" smtClean="0"/>
              <a:t>Quakers</a:t>
            </a:r>
            <a:r>
              <a:rPr lang="en-US" sz="2200" dirty="0" smtClean="0"/>
              <a:t>.</a:t>
            </a:r>
            <a:endParaRPr sz="2200" dirty="0"/>
          </a:p>
          <a:p>
            <a:pPr marL="462960" indent="-462960" defTabSz="557784">
              <a:spcBef>
                <a:spcPts val="400"/>
              </a:spcBef>
              <a:defRPr sz="1952"/>
            </a:pPr>
            <a:r>
              <a:rPr sz="2200" dirty="0" smtClean="0"/>
              <a:t>The </a:t>
            </a:r>
            <a:r>
              <a:rPr sz="2200" dirty="0"/>
              <a:t>most distinctive people group were the Moravians, a German-speaking group from </a:t>
            </a:r>
            <a:r>
              <a:rPr sz="2200" dirty="0" smtClean="0"/>
              <a:t>Europe</a:t>
            </a:r>
            <a:r>
              <a:rPr lang="en-US" sz="2200" dirty="0" smtClean="0"/>
              <a:t>.</a:t>
            </a:r>
            <a:endParaRPr sz="2200" dirty="0"/>
          </a:p>
          <a:p>
            <a:pPr marL="462960" indent="-462960" defTabSz="557784">
              <a:spcBef>
                <a:spcPts val="400"/>
              </a:spcBef>
              <a:defRPr sz="1952"/>
            </a:pPr>
            <a:r>
              <a:rPr sz="2200" dirty="0"/>
              <a:t>The final ethnic group to the backcountry were the Highland Scots, forced out of Scotland after a failed </a:t>
            </a:r>
            <a:r>
              <a:rPr sz="2200" dirty="0" smtClean="0"/>
              <a:t>rebellion</a:t>
            </a:r>
            <a:r>
              <a:rPr lang="en-US" sz="2200" dirty="0" smtClean="0"/>
              <a:t>.</a:t>
            </a:r>
            <a:endParaRPr sz="2200" dirty="0"/>
          </a:p>
          <a:p>
            <a:pPr marL="462960" indent="-462960" defTabSz="557784">
              <a:spcBef>
                <a:spcPts val="400"/>
              </a:spcBef>
              <a:defRPr sz="1952"/>
            </a:pPr>
            <a:r>
              <a:rPr sz="2200" dirty="0"/>
              <a:t>There were still a few Native American groups remaining in the </a:t>
            </a:r>
            <a:r>
              <a:rPr sz="2200" dirty="0" smtClean="0"/>
              <a:t>1760s</a:t>
            </a:r>
            <a:r>
              <a:rPr lang="en-US" sz="2200" dirty="0" smtClean="0"/>
              <a:t>.</a:t>
            </a:r>
            <a:endParaRPr sz="2200" dirty="0"/>
          </a:p>
        </p:txBody>
      </p:sp>
      <p:sp>
        <p:nvSpPr>
          <p:cNvPr id="178" name="Shape 17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457200" y="12324"/>
            <a:ext cx="8229600" cy="1143001"/>
          </a:xfrm>
          <a:prstGeom prst="rect">
            <a:avLst/>
          </a:prstGeom>
        </p:spPr>
        <p:txBody>
          <a:bodyPr/>
          <a:lstStyle>
            <a:lvl1pPr defTabSz="822959">
              <a:defRPr sz="3959">
                <a:effectLst>
                  <a:outerShdw blurRad="34289" dist="34289" dir="2700000" rotWithShape="0">
                    <a:srgbClr val="000000">
                      <a:alpha val="43137"/>
                    </a:srgbClr>
                  </a:outerShdw>
                </a:effectLst>
              </a:defRPr>
            </a:lvl1pPr>
          </a:lstStyle>
          <a:p>
            <a:r>
              <a:rPr dirty="0"/>
              <a:t>Carving Out Farms on the Frontier</a:t>
            </a:r>
          </a:p>
        </p:txBody>
      </p:sp>
      <p:sp>
        <p:nvSpPr>
          <p:cNvPr id="181" name="Shape 181"/>
          <p:cNvSpPr>
            <a:spLocks noGrp="1"/>
          </p:cNvSpPr>
          <p:nvPr>
            <p:ph type="body" idx="1"/>
          </p:nvPr>
        </p:nvSpPr>
        <p:spPr>
          <a:xfrm>
            <a:off x="457200" y="1155325"/>
            <a:ext cx="8229600" cy="5372791"/>
          </a:xfrm>
          <a:prstGeom prst="rect">
            <a:avLst/>
          </a:prstGeom>
        </p:spPr>
        <p:txBody>
          <a:bodyPr>
            <a:normAutofit/>
          </a:bodyPr>
          <a:lstStyle/>
          <a:p>
            <a:pPr marL="584393" indent="-584393" defTabSz="704087">
              <a:spcBef>
                <a:spcPts val="500"/>
              </a:spcBef>
              <a:defRPr sz="2464"/>
            </a:pPr>
            <a:r>
              <a:rPr sz="2500" dirty="0"/>
              <a:t>The earliest settlers to the backcountry came for </a:t>
            </a:r>
            <a:r>
              <a:rPr sz="2500" dirty="0" smtClean="0"/>
              <a:t>land</a:t>
            </a:r>
            <a:r>
              <a:rPr lang="en-US" sz="2500" dirty="0" smtClean="0"/>
              <a:t>.</a:t>
            </a:r>
            <a:endParaRPr sz="2500" dirty="0"/>
          </a:p>
          <a:p>
            <a:pPr marL="584393" indent="-584393" defTabSz="704087">
              <a:spcBef>
                <a:spcPts val="500"/>
              </a:spcBef>
              <a:defRPr sz="2464"/>
            </a:pPr>
            <a:r>
              <a:rPr sz="2500" dirty="0"/>
              <a:t>The area near the Great Wagon Road had long stretches of </a:t>
            </a:r>
            <a:r>
              <a:rPr sz="2500" b="1" i="1" dirty="0"/>
              <a:t>prairie</a:t>
            </a:r>
            <a:r>
              <a:rPr sz="2500" dirty="0"/>
              <a:t>, </a:t>
            </a:r>
            <a:r>
              <a:rPr lang="en-US" sz="2500" dirty="0" smtClean="0"/>
              <a:t>which had </a:t>
            </a:r>
            <a:r>
              <a:rPr sz="2500" dirty="0" smtClean="0"/>
              <a:t>more </a:t>
            </a:r>
            <a:r>
              <a:rPr sz="2500" dirty="0"/>
              <a:t>grassland than </a:t>
            </a:r>
            <a:r>
              <a:rPr sz="2500" dirty="0" smtClean="0"/>
              <a:t>woods</a:t>
            </a:r>
            <a:r>
              <a:rPr lang="en-US" sz="2500" dirty="0" smtClean="0"/>
              <a:t>.</a:t>
            </a:r>
            <a:endParaRPr sz="2500" dirty="0"/>
          </a:p>
          <a:p>
            <a:pPr marL="584393" indent="-584393" defTabSz="704087">
              <a:spcBef>
                <a:spcPts val="500"/>
              </a:spcBef>
              <a:defRPr sz="2464"/>
            </a:pPr>
            <a:r>
              <a:rPr sz="2500" dirty="0"/>
              <a:t>The settlers cut enough trees for houses and fences, then used </a:t>
            </a:r>
            <a:r>
              <a:rPr sz="2500" b="1" i="1" dirty="0"/>
              <a:t>girdling</a:t>
            </a:r>
            <a:r>
              <a:rPr sz="2500" dirty="0"/>
              <a:t> on the </a:t>
            </a:r>
            <a:r>
              <a:rPr sz="2500" dirty="0" smtClean="0"/>
              <a:t>rest</a:t>
            </a:r>
            <a:r>
              <a:rPr lang="en-US" sz="2500" dirty="0" smtClean="0"/>
              <a:t>, which involved </a:t>
            </a:r>
            <a:r>
              <a:rPr sz="2500" dirty="0" smtClean="0"/>
              <a:t>stripping </a:t>
            </a:r>
            <a:r>
              <a:rPr sz="2500" dirty="0"/>
              <a:t>the bark for about 2-3 feet around the tree, causing the trees to die and </a:t>
            </a:r>
            <a:r>
              <a:rPr sz="2500" dirty="0" smtClean="0"/>
              <a:t>fall</a:t>
            </a:r>
            <a:r>
              <a:rPr lang="en-US" sz="2500" dirty="0" smtClean="0"/>
              <a:t>.</a:t>
            </a:r>
            <a:endParaRPr sz="2500" dirty="0"/>
          </a:p>
          <a:p>
            <a:pPr marL="584393" indent="-584393" defTabSz="704087">
              <a:spcBef>
                <a:spcPts val="500"/>
              </a:spcBef>
              <a:defRPr sz="2464"/>
            </a:pPr>
            <a:r>
              <a:rPr sz="2500" dirty="0"/>
              <a:t>The area had dark black soil rather than red </a:t>
            </a:r>
            <a:r>
              <a:rPr sz="2500" dirty="0" smtClean="0"/>
              <a:t>clay</a:t>
            </a:r>
            <a:r>
              <a:rPr lang="en-US" sz="2500" dirty="0" smtClean="0"/>
              <a:t>.</a:t>
            </a:r>
            <a:endParaRPr sz="2500" dirty="0"/>
          </a:p>
          <a:p>
            <a:pPr marL="584393" indent="-584393" defTabSz="704087">
              <a:spcBef>
                <a:spcPts val="500"/>
              </a:spcBef>
              <a:defRPr sz="2464"/>
            </a:pPr>
            <a:r>
              <a:rPr sz="2500" dirty="0"/>
              <a:t>Early settlers grazed cattle and grew grain, and everyone planted </a:t>
            </a:r>
            <a:r>
              <a:rPr sz="2500" dirty="0" smtClean="0"/>
              <a:t>corn</a:t>
            </a:r>
            <a:r>
              <a:rPr lang="en-US" sz="2500" dirty="0" smtClean="0"/>
              <a:t>.</a:t>
            </a:r>
            <a:endParaRPr sz="2500" dirty="0"/>
          </a:p>
          <a:p>
            <a:pPr marL="584393" indent="-584393" defTabSz="704087">
              <a:spcBef>
                <a:spcPts val="500"/>
              </a:spcBef>
              <a:defRPr sz="2464"/>
            </a:pPr>
            <a:r>
              <a:rPr sz="2500" dirty="0"/>
              <a:t>First wealthy settlers were those who built </a:t>
            </a:r>
            <a:r>
              <a:rPr sz="2500" b="1" i="1" dirty="0" smtClean="0"/>
              <a:t>gristmills</a:t>
            </a:r>
            <a:r>
              <a:rPr lang="en-US" sz="2500" dirty="0" smtClean="0"/>
              <a:t>, which was </a:t>
            </a:r>
            <a:r>
              <a:rPr sz="2500" dirty="0" smtClean="0"/>
              <a:t>a </a:t>
            </a:r>
            <a:r>
              <a:rPr sz="2500" dirty="0"/>
              <a:t>place to grind grain into </a:t>
            </a:r>
            <a:r>
              <a:rPr sz="2500" dirty="0" smtClean="0"/>
              <a:t>flour</a:t>
            </a:r>
            <a:r>
              <a:rPr lang="en-US" sz="2500" dirty="0" smtClean="0"/>
              <a:t>,</a:t>
            </a:r>
            <a:r>
              <a:rPr sz="2500" dirty="0" smtClean="0"/>
              <a:t> </a:t>
            </a:r>
            <a:r>
              <a:rPr sz="2500" dirty="0"/>
              <a:t>and took a </a:t>
            </a:r>
            <a:r>
              <a:rPr sz="2500" b="1" i="1" dirty="0" smtClean="0"/>
              <a:t>toll</a:t>
            </a:r>
            <a:r>
              <a:rPr lang="en-US" sz="2500" dirty="0" smtClean="0"/>
              <a:t>, or </a:t>
            </a:r>
            <a:r>
              <a:rPr sz="2500" dirty="0" smtClean="0"/>
              <a:t>portion </a:t>
            </a:r>
            <a:r>
              <a:rPr sz="2500" dirty="0"/>
              <a:t>of the </a:t>
            </a:r>
            <a:r>
              <a:rPr sz="2500" dirty="0" smtClean="0"/>
              <a:t>grain</a:t>
            </a:r>
            <a:r>
              <a:rPr lang="en-US" sz="2500" dirty="0" smtClean="0"/>
              <a:t>,</a:t>
            </a:r>
            <a:r>
              <a:rPr sz="2500" dirty="0" smtClean="0"/>
              <a:t> </a:t>
            </a:r>
            <a:r>
              <a:rPr sz="2500" dirty="0"/>
              <a:t>in </a:t>
            </a:r>
            <a:r>
              <a:rPr sz="2500" dirty="0" smtClean="0"/>
              <a:t>payment</a:t>
            </a:r>
            <a:r>
              <a:rPr lang="en-US" sz="2500" dirty="0" smtClean="0"/>
              <a:t>.</a:t>
            </a:r>
            <a:endParaRPr sz="2500" dirty="0"/>
          </a:p>
        </p:txBody>
      </p:sp>
      <p:sp>
        <p:nvSpPr>
          <p:cNvPr id="182" name="Shape 18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Tree>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457200" y="26130"/>
            <a:ext cx="8229600" cy="1143001"/>
          </a:xfrm>
          <a:prstGeom prst="rect">
            <a:avLst/>
          </a:prstGeom>
        </p:spPr>
        <p:txBody>
          <a:bodyPr/>
          <a:lstStyle/>
          <a:p>
            <a:r>
              <a:rPr dirty="0"/>
              <a:t>The Home Front</a:t>
            </a:r>
          </a:p>
        </p:txBody>
      </p:sp>
      <p:sp>
        <p:nvSpPr>
          <p:cNvPr id="185" name="Shape 185"/>
          <p:cNvSpPr>
            <a:spLocks noGrp="1"/>
          </p:cNvSpPr>
          <p:nvPr>
            <p:ph type="body" idx="1"/>
          </p:nvPr>
        </p:nvSpPr>
        <p:spPr>
          <a:xfrm>
            <a:off x="457200" y="1169131"/>
            <a:ext cx="8229600" cy="5358985"/>
          </a:xfrm>
          <a:prstGeom prst="rect">
            <a:avLst/>
          </a:prstGeom>
        </p:spPr>
        <p:txBody>
          <a:bodyPr>
            <a:normAutofit/>
          </a:bodyPr>
          <a:lstStyle/>
          <a:p>
            <a:r>
              <a:rPr sz="3600" dirty="0"/>
              <a:t>Settlers worked to improve their land by building fences, double-pen barns, and log </a:t>
            </a:r>
            <a:r>
              <a:rPr sz="3600" dirty="0" smtClean="0"/>
              <a:t>houses</a:t>
            </a:r>
            <a:r>
              <a:rPr lang="en-US" sz="3600" dirty="0" smtClean="0"/>
              <a:t>.</a:t>
            </a:r>
            <a:endParaRPr sz="3600" dirty="0"/>
          </a:p>
          <a:p>
            <a:r>
              <a:rPr sz="3600" dirty="0"/>
              <a:t>All families in the backcountry had kitchen gardens close to the </a:t>
            </a:r>
            <a:r>
              <a:rPr sz="3600" dirty="0" smtClean="0"/>
              <a:t>door </a:t>
            </a:r>
            <a:r>
              <a:rPr sz="3600" dirty="0"/>
              <a:t>where they grew vegetables, herbs, and </a:t>
            </a:r>
            <a:r>
              <a:rPr sz="3600" dirty="0" smtClean="0"/>
              <a:t>flowers</a:t>
            </a:r>
            <a:r>
              <a:rPr lang="en-US" sz="3600" dirty="0" smtClean="0"/>
              <a:t>.</a:t>
            </a:r>
            <a:endParaRPr sz="3600" dirty="0"/>
          </a:p>
        </p:txBody>
      </p:sp>
      <p:sp>
        <p:nvSpPr>
          <p:cNvPr id="186" name="Shape 18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Tree>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457200" y="26130"/>
            <a:ext cx="8229600" cy="1143001"/>
          </a:xfrm>
          <a:prstGeom prst="rect">
            <a:avLst/>
          </a:prstGeom>
        </p:spPr>
        <p:txBody>
          <a:bodyPr/>
          <a:lstStyle/>
          <a:p>
            <a:r>
              <a:rPr dirty="0"/>
              <a:t>Building Communities</a:t>
            </a:r>
          </a:p>
        </p:txBody>
      </p:sp>
      <p:sp>
        <p:nvSpPr>
          <p:cNvPr id="189" name="Shape 189"/>
          <p:cNvSpPr>
            <a:spLocks noGrp="1"/>
          </p:cNvSpPr>
          <p:nvPr>
            <p:ph type="body" idx="1"/>
          </p:nvPr>
        </p:nvSpPr>
        <p:spPr>
          <a:xfrm>
            <a:off x="457200" y="1169131"/>
            <a:ext cx="8229600" cy="5358985"/>
          </a:xfrm>
          <a:prstGeom prst="rect">
            <a:avLst/>
          </a:prstGeom>
        </p:spPr>
        <p:txBody>
          <a:bodyPr>
            <a:normAutofit/>
          </a:bodyPr>
          <a:lstStyle/>
          <a:p>
            <a:pPr marL="614751" indent="-614751" defTabSz="740663">
              <a:spcBef>
                <a:spcPts val="600"/>
              </a:spcBef>
              <a:defRPr sz="2592"/>
            </a:pPr>
            <a:r>
              <a:rPr sz="3000" dirty="0"/>
              <a:t>All backcountry settlers brought their own cultures with them, and villages soon began to teach their </a:t>
            </a:r>
            <a:r>
              <a:rPr sz="3000" dirty="0" smtClean="0"/>
              <a:t>values</a:t>
            </a:r>
            <a:r>
              <a:rPr lang="en-US" sz="3000" dirty="0" smtClean="0"/>
              <a:t>.</a:t>
            </a:r>
            <a:endParaRPr sz="3000" dirty="0"/>
          </a:p>
          <a:p>
            <a:pPr marL="614751" indent="-614751" defTabSz="740663">
              <a:spcBef>
                <a:spcPts val="600"/>
              </a:spcBef>
              <a:defRPr sz="2592"/>
            </a:pPr>
            <a:r>
              <a:rPr sz="3000" dirty="0"/>
              <a:t>Most valued </a:t>
            </a:r>
            <a:r>
              <a:rPr sz="3000" dirty="0" smtClean="0"/>
              <a:t>religion </a:t>
            </a:r>
            <a:r>
              <a:rPr sz="3000" dirty="0"/>
              <a:t>and settlers quickly began to build </a:t>
            </a:r>
            <a:r>
              <a:rPr sz="3000" dirty="0" smtClean="0"/>
              <a:t>churches</a:t>
            </a:r>
            <a:r>
              <a:rPr lang="en-US" sz="3000" dirty="0" smtClean="0"/>
              <a:t>.</a:t>
            </a:r>
            <a:endParaRPr sz="3000" dirty="0"/>
          </a:p>
          <a:p>
            <a:pPr marL="614751" indent="-614751" defTabSz="740663">
              <a:spcBef>
                <a:spcPts val="600"/>
              </a:spcBef>
              <a:defRPr sz="2592"/>
            </a:pPr>
            <a:r>
              <a:rPr sz="3000" dirty="0"/>
              <a:t>The most active religious community was Wachovia, the Moravian </a:t>
            </a:r>
            <a:r>
              <a:rPr sz="3000" dirty="0" smtClean="0"/>
              <a:t>town</a:t>
            </a:r>
            <a:r>
              <a:rPr lang="en-US" sz="3000" dirty="0" smtClean="0"/>
              <a:t>.</a:t>
            </a:r>
            <a:endParaRPr lang="en-US" sz="3000" dirty="0"/>
          </a:p>
          <a:p>
            <a:pPr marL="1075000" lvl="2" indent="-614751" defTabSz="740663">
              <a:spcBef>
                <a:spcPts val="600"/>
              </a:spcBef>
              <a:defRPr sz="2592"/>
            </a:pPr>
            <a:r>
              <a:rPr sz="3000" dirty="0" smtClean="0"/>
              <a:t>The </a:t>
            </a:r>
            <a:r>
              <a:rPr sz="3000" dirty="0"/>
              <a:t>Moravians were more </a:t>
            </a:r>
            <a:r>
              <a:rPr sz="3000" dirty="0" smtClean="0"/>
              <a:t>structure</a:t>
            </a:r>
            <a:r>
              <a:rPr lang="en-US" sz="3000" dirty="0" smtClean="0"/>
              <a:t>d</a:t>
            </a:r>
            <a:r>
              <a:rPr sz="3000" dirty="0" smtClean="0"/>
              <a:t> </a:t>
            </a:r>
            <a:r>
              <a:rPr sz="3000" dirty="0"/>
              <a:t>and organized than any other settlers, and therefore Wachovia became the most prosperous place in the </a:t>
            </a:r>
            <a:r>
              <a:rPr sz="3000" dirty="0" smtClean="0"/>
              <a:t>backcountry</a:t>
            </a:r>
            <a:r>
              <a:rPr lang="en-US" sz="3000" dirty="0" smtClean="0"/>
              <a:t>.</a:t>
            </a:r>
            <a:endParaRPr sz="3000" dirty="0"/>
          </a:p>
          <a:p>
            <a:pPr marL="614751" indent="-614751" defTabSz="740663">
              <a:spcBef>
                <a:spcPts val="600"/>
              </a:spcBef>
              <a:defRPr sz="2592"/>
            </a:pPr>
            <a:r>
              <a:rPr sz="3000" dirty="0"/>
              <a:t>Other settlers became jealous of the Moravians’ wealth and </a:t>
            </a:r>
            <a:r>
              <a:rPr sz="3000" dirty="0" smtClean="0"/>
              <a:t>religion</a:t>
            </a:r>
            <a:r>
              <a:rPr lang="en-US" sz="3000" dirty="0" smtClean="0"/>
              <a:t>.</a:t>
            </a:r>
            <a:endParaRPr sz="3000" dirty="0"/>
          </a:p>
        </p:txBody>
      </p:sp>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Tree>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5: William Tryon and the Regulation</a:t>
            </a:r>
          </a:p>
        </p:txBody>
      </p:sp>
      <p:sp>
        <p:nvSpPr>
          <p:cNvPr id="193" name="Shape 193"/>
          <p:cNvSpPr>
            <a:spLocks noGrp="1"/>
          </p:cNvSpPr>
          <p:nvPr>
            <p:ph type="body" idx="1"/>
          </p:nvPr>
        </p:nvSpPr>
        <p:spPr>
          <a:prstGeom prst="rect">
            <a:avLst/>
          </a:prstGeom>
        </p:spPr>
        <p:txBody>
          <a:bodyPr/>
          <a:lstStyle>
            <a:lvl2pPr marL="1216151" indent="-758951">
              <a:buChar char="➢"/>
            </a:lvl2pPr>
          </a:lstStyle>
          <a:p>
            <a:r>
              <a:rPr dirty="0"/>
              <a:t>Essential question</a:t>
            </a:r>
            <a:r>
              <a:rPr dirty="0" smtClean="0"/>
              <a:t>:</a:t>
            </a:r>
            <a:endParaRPr lang="en-US" dirty="0" smtClean="0"/>
          </a:p>
          <a:p>
            <a:pPr lvl="2"/>
            <a:r>
              <a:rPr dirty="0" smtClean="0"/>
              <a:t>What </a:t>
            </a:r>
            <a:r>
              <a:rPr dirty="0"/>
              <a:t>were William Tryon’s reforms and how did they cause the Regulation movement?</a:t>
            </a:r>
          </a:p>
        </p:txBody>
      </p:sp>
      <p:sp>
        <p:nvSpPr>
          <p:cNvPr id="194" name="Shape 1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spTree>
  </p:cSld>
  <p:clrMapOvr>
    <a:masterClrMapping/>
  </p:clrMapOvr>
  <p:transition xmlns:p14="http://schemas.microsoft.com/office/powerpoint/2010/mai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5: William Tryon and the Regulation</a:t>
            </a:r>
          </a:p>
        </p:txBody>
      </p:sp>
      <p:sp>
        <p:nvSpPr>
          <p:cNvPr id="197" name="Shape 197"/>
          <p:cNvSpPr>
            <a:spLocks noGrp="1"/>
          </p:cNvSpPr>
          <p:nvPr>
            <p:ph type="body" idx="1"/>
          </p:nvPr>
        </p:nvSpPr>
        <p:spPr>
          <a:prstGeom prst="rect">
            <a:avLst/>
          </a:prstGeom>
        </p:spPr>
        <p:txBody>
          <a:bodyPr/>
          <a:lstStyle/>
          <a:p>
            <a:r>
              <a:rPr dirty="0"/>
              <a:t>What terms do I need to know</a:t>
            </a:r>
            <a:r>
              <a:rPr dirty="0" smtClean="0"/>
              <a:t>?</a:t>
            </a:r>
            <a:endParaRPr lang="en-US" dirty="0" smtClean="0"/>
          </a:p>
          <a:p>
            <a:pPr lvl="2"/>
            <a:r>
              <a:rPr lang="en-US" dirty="0" smtClean="0"/>
              <a:t>appropriate</a:t>
            </a:r>
          </a:p>
          <a:p>
            <a:pPr lvl="2"/>
            <a:r>
              <a:rPr dirty="0" smtClean="0"/>
              <a:t>Regulator</a:t>
            </a:r>
            <a:endParaRPr lang="en-US" dirty="0" smtClean="0"/>
          </a:p>
          <a:p>
            <a:pPr lvl="2"/>
            <a:r>
              <a:rPr lang="en-US" dirty="0" smtClean="0"/>
              <a:t>extortion</a:t>
            </a:r>
          </a:p>
          <a:p>
            <a:pPr lvl="2"/>
            <a:r>
              <a:rPr dirty="0" smtClean="0"/>
              <a:t>militia</a:t>
            </a:r>
            <a:endParaRPr dirty="0"/>
          </a:p>
        </p:txBody>
      </p:sp>
      <p:sp>
        <p:nvSpPr>
          <p:cNvPr id="198" name="Shape 1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35</a:t>
            </a:fld>
            <a:endParaRPr/>
          </a:p>
        </p:txBody>
      </p:sp>
    </p:spTree>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xfrm>
            <a:off x="457200" y="12324"/>
            <a:ext cx="8229600" cy="1143001"/>
          </a:xfrm>
          <a:prstGeom prst="rect">
            <a:avLst/>
          </a:prstGeom>
        </p:spPr>
        <p:txBody>
          <a:bodyPr/>
          <a:lstStyle/>
          <a:p>
            <a:r>
              <a:t>Introduction</a:t>
            </a:r>
          </a:p>
        </p:txBody>
      </p:sp>
      <p:sp>
        <p:nvSpPr>
          <p:cNvPr id="201" name="Shape 201"/>
          <p:cNvSpPr>
            <a:spLocks noGrp="1"/>
          </p:cNvSpPr>
          <p:nvPr>
            <p:ph type="body" idx="1"/>
          </p:nvPr>
        </p:nvSpPr>
        <p:spPr>
          <a:xfrm>
            <a:off x="457200" y="1155325"/>
            <a:ext cx="8229600" cy="5372791"/>
          </a:xfrm>
          <a:prstGeom prst="rect">
            <a:avLst/>
          </a:prstGeom>
        </p:spPr>
        <p:txBody>
          <a:bodyPr>
            <a:normAutofit/>
          </a:bodyPr>
          <a:lstStyle/>
          <a:p>
            <a:r>
              <a:rPr sz="3600" dirty="0"/>
              <a:t>William Tryon made governor in 1765</a:t>
            </a:r>
            <a:r>
              <a:rPr sz="3600" dirty="0" smtClean="0"/>
              <a:t>,</a:t>
            </a:r>
            <a:r>
              <a:rPr lang="en-US" sz="3600" dirty="0" smtClean="0"/>
              <a:t> and he was</a:t>
            </a:r>
            <a:r>
              <a:rPr sz="3600" dirty="0" smtClean="0"/>
              <a:t> </a:t>
            </a:r>
            <a:r>
              <a:rPr sz="3600" dirty="0"/>
              <a:t>ambitious to improve North </a:t>
            </a:r>
            <a:r>
              <a:rPr sz="3600" dirty="0" smtClean="0"/>
              <a:t>Carolina</a:t>
            </a:r>
            <a:r>
              <a:rPr lang="en-US" sz="3600" dirty="0" smtClean="0"/>
              <a:t>.</a:t>
            </a:r>
            <a:endParaRPr sz="3600" dirty="0"/>
          </a:p>
          <a:p>
            <a:r>
              <a:rPr lang="en-US" sz="3600" dirty="0" smtClean="0"/>
              <a:t>Tryon </a:t>
            </a:r>
            <a:r>
              <a:rPr lang="en-US" sz="3600" dirty="0"/>
              <a:t>w</a:t>
            </a:r>
            <a:r>
              <a:rPr sz="3600" dirty="0" smtClean="0"/>
              <a:t>anted </a:t>
            </a:r>
            <a:r>
              <a:rPr sz="3600" dirty="0"/>
              <a:t>the colony to be better organized to take advantage of its economic </a:t>
            </a:r>
            <a:r>
              <a:rPr sz="3600" dirty="0" smtClean="0"/>
              <a:t>resources</a:t>
            </a:r>
            <a:r>
              <a:rPr lang="en-US" sz="3600" dirty="0" smtClean="0"/>
              <a:t>.</a:t>
            </a:r>
            <a:endParaRPr sz="3600" dirty="0"/>
          </a:p>
          <a:p>
            <a:r>
              <a:rPr sz="3600" dirty="0"/>
              <a:t>He also wanted the colonists to be more respectful of authority, especially government officials in charge of the </a:t>
            </a:r>
            <a:r>
              <a:rPr sz="3600" dirty="0" smtClean="0"/>
              <a:t>colony</a:t>
            </a:r>
            <a:r>
              <a:rPr lang="en-US" sz="3600" dirty="0" smtClean="0"/>
              <a:t>.</a:t>
            </a:r>
            <a:endParaRPr sz="3600" dirty="0"/>
          </a:p>
        </p:txBody>
      </p:sp>
      <p:sp>
        <p:nvSpPr>
          <p:cNvPr id="202" name="Shape 20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Tree>
  </p:cSld>
  <p:clrMapOvr>
    <a:masterClrMapping/>
  </p:clrMapOvr>
  <p:transition xmlns:p14="http://schemas.microsoft.com/office/powerpoint/2010/mai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457200" y="26130"/>
            <a:ext cx="8229600" cy="1143001"/>
          </a:xfrm>
          <a:prstGeom prst="rect">
            <a:avLst/>
          </a:prstGeom>
        </p:spPr>
        <p:txBody>
          <a:bodyPr/>
          <a:lstStyle/>
          <a:p>
            <a:r>
              <a:rPr dirty="0"/>
              <a:t>Tryon’s Reforms</a:t>
            </a:r>
          </a:p>
        </p:txBody>
      </p:sp>
      <p:sp>
        <p:nvSpPr>
          <p:cNvPr id="205" name="Shape 205"/>
          <p:cNvSpPr>
            <a:spLocks noGrp="1"/>
          </p:cNvSpPr>
          <p:nvPr>
            <p:ph type="body" idx="1"/>
          </p:nvPr>
        </p:nvSpPr>
        <p:spPr>
          <a:xfrm>
            <a:off x="457200" y="1169131"/>
            <a:ext cx="8229600" cy="5358985"/>
          </a:xfrm>
          <a:prstGeom prst="rect">
            <a:avLst/>
          </a:prstGeom>
        </p:spPr>
        <p:txBody>
          <a:bodyPr>
            <a:noAutofit/>
          </a:bodyPr>
          <a:lstStyle/>
          <a:p>
            <a:pPr marL="637519" indent="-637519" defTabSz="768095">
              <a:spcBef>
                <a:spcPts val="600"/>
              </a:spcBef>
              <a:defRPr sz="2688"/>
            </a:pPr>
            <a:r>
              <a:rPr sz="2950" dirty="0"/>
              <a:t>Tryon convinced the General Assembly to have a permanent seat in New Bern and </a:t>
            </a:r>
            <a:r>
              <a:rPr sz="2950" b="1" i="1" dirty="0" smtClean="0"/>
              <a:t>appropriate</a:t>
            </a:r>
            <a:r>
              <a:rPr lang="en-US" sz="2950" dirty="0" smtClean="0"/>
              <a:t>, or </a:t>
            </a:r>
            <a:r>
              <a:rPr sz="2950" dirty="0" smtClean="0"/>
              <a:t>set aside</a:t>
            </a:r>
            <a:r>
              <a:rPr lang="en-US" sz="2950" dirty="0" smtClean="0"/>
              <a:t>,</a:t>
            </a:r>
            <a:r>
              <a:rPr sz="2950" dirty="0" smtClean="0"/>
              <a:t> </a:t>
            </a:r>
            <a:r>
              <a:rPr sz="2950" dirty="0"/>
              <a:t>a large amount of money for </a:t>
            </a:r>
            <a:r>
              <a:rPr lang="en-US" sz="2950" dirty="0" smtClean="0"/>
              <a:t>construction</a:t>
            </a:r>
            <a:r>
              <a:rPr sz="2950" dirty="0" smtClean="0"/>
              <a:t> </a:t>
            </a:r>
            <a:r>
              <a:rPr sz="2950" dirty="0"/>
              <a:t>for the royal government and the </a:t>
            </a:r>
            <a:r>
              <a:rPr sz="2950" dirty="0" smtClean="0"/>
              <a:t>governor</a:t>
            </a:r>
            <a:r>
              <a:rPr lang="en-US" sz="2950" dirty="0" smtClean="0"/>
              <a:t>.</a:t>
            </a:r>
            <a:endParaRPr sz="2950" dirty="0"/>
          </a:p>
          <a:p>
            <a:pPr marL="637519" indent="-637519" defTabSz="768095">
              <a:spcBef>
                <a:spcPts val="600"/>
              </a:spcBef>
              <a:defRPr sz="2688"/>
            </a:pPr>
            <a:r>
              <a:rPr sz="2950" dirty="0"/>
              <a:t>Second, Tryon had the General Assembly reorganize the Church of England in North Carolina by building and repairing </a:t>
            </a:r>
            <a:r>
              <a:rPr sz="2950" dirty="0" smtClean="0"/>
              <a:t>churches</a:t>
            </a:r>
            <a:r>
              <a:rPr lang="en-US" sz="2950" dirty="0" smtClean="0"/>
              <a:t>.</a:t>
            </a:r>
            <a:endParaRPr sz="2950" dirty="0"/>
          </a:p>
          <a:p>
            <a:pPr marL="637519" indent="-637519" defTabSz="768095">
              <a:spcBef>
                <a:spcPts val="600"/>
              </a:spcBef>
              <a:defRPr sz="2688"/>
            </a:pPr>
            <a:r>
              <a:rPr sz="2950" dirty="0"/>
              <a:t>Third, he increased customs collections in the ports despite </a:t>
            </a:r>
            <a:r>
              <a:rPr sz="2950" dirty="0" smtClean="0"/>
              <a:t>protests</a:t>
            </a:r>
            <a:r>
              <a:rPr lang="en-US" sz="2950" dirty="0" smtClean="0"/>
              <a:t>.</a:t>
            </a:r>
            <a:endParaRPr sz="2950" dirty="0"/>
          </a:p>
          <a:p>
            <a:pPr marL="637519" indent="-637519" defTabSz="768095">
              <a:spcBef>
                <a:spcPts val="600"/>
              </a:spcBef>
              <a:defRPr sz="2688"/>
            </a:pPr>
            <a:r>
              <a:rPr sz="2950" dirty="0"/>
              <a:t>Finally, Tryon gained more control over the colony by having his friends appointed to local offices in the </a:t>
            </a:r>
            <a:r>
              <a:rPr sz="2950" dirty="0" smtClean="0"/>
              <a:t>backcountry</a:t>
            </a:r>
            <a:r>
              <a:rPr lang="en-US" sz="2950" dirty="0" smtClean="0"/>
              <a:t>.</a:t>
            </a:r>
            <a:endParaRPr sz="2950" dirty="0"/>
          </a:p>
        </p:txBody>
      </p:sp>
      <p:sp>
        <p:nvSpPr>
          <p:cNvPr id="206" name="Shape 20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37</a:t>
            </a:fld>
            <a:endParaRPr/>
          </a:p>
        </p:txBody>
      </p:sp>
    </p:spTree>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457200" y="26130"/>
            <a:ext cx="8229600" cy="1143001"/>
          </a:xfrm>
          <a:prstGeom prst="rect">
            <a:avLst/>
          </a:prstGeom>
        </p:spPr>
        <p:txBody>
          <a:bodyPr/>
          <a:lstStyle/>
          <a:p>
            <a:r>
              <a:rPr dirty="0"/>
              <a:t>The Regulator Movement</a:t>
            </a:r>
          </a:p>
        </p:txBody>
      </p:sp>
      <p:sp>
        <p:nvSpPr>
          <p:cNvPr id="209" name="Shape 209"/>
          <p:cNvSpPr>
            <a:spLocks noGrp="1"/>
          </p:cNvSpPr>
          <p:nvPr>
            <p:ph type="body" idx="1"/>
          </p:nvPr>
        </p:nvSpPr>
        <p:spPr>
          <a:xfrm>
            <a:off x="457200" y="1169131"/>
            <a:ext cx="8229600" cy="5358985"/>
          </a:xfrm>
          <a:prstGeom prst="rect">
            <a:avLst/>
          </a:prstGeom>
        </p:spPr>
        <p:txBody>
          <a:bodyPr>
            <a:normAutofit/>
          </a:bodyPr>
          <a:lstStyle/>
          <a:p>
            <a:pPr marL="523676" indent="-523676" defTabSz="630936">
              <a:spcBef>
                <a:spcPts val="500"/>
              </a:spcBef>
              <a:defRPr sz="2208"/>
            </a:pPr>
            <a:r>
              <a:rPr sz="2300" dirty="0"/>
              <a:t>While Tryon’s reforms improved organization in North Carolina, they had a large cost to the </a:t>
            </a:r>
            <a:r>
              <a:rPr sz="2300" dirty="0" smtClean="0"/>
              <a:t>taxpayers</a:t>
            </a:r>
            <a:r>
              <a:rPr lang="en-US" sz="2300" dirty="0" smtClean="0"/>
              <a:t>.</a:t>
            </a:r>
            <a:endParaRPr sz="2300" dirty="0"/>
          </a:p>
          <a:p>
            <a:pPr marL="523676" indent="-523676" defTabSz="630936">
              <a:spcBef>
                <a:spcPts val="500"/>
              </a:spcBef>
              <a:defRPr sz="2208"/>
            </a:pPr>
            <a:r>
              <a:rPr sz="2300" dirty="0"/>
              <a:t>Few backcountry residents were Anglican and didn’t want to support the church with their taxes, but most were angry that Tryon hadn’t done anything to stop bad </a:t>
            </a:r>
            <a:r>
              <a:rPr sz="2300" dirty="0" smtClean="0"/>
              <a:t>government</a:t>
            </a:r>
            <a:r>
              <a:rPr lang="en-US" sz="2300" dirty="0" smtClean="0"/>
              <a:t>.</a:t>
            </a:r>
            <a:endParaRPr sz="2300" dirty="0"/>
          </a:p>
          <a:p>
            <a:pPr marL="523676" indent="-523676" defTabSz="630936">
              <a:spcBef>
                <a:spcPts val="500"/>
              </a:spcBef>
              <a:defRPr sz="2208"/>
            </a:pPr>
            <a:r>
              <a:rPr sz="2300" dirty="0"/>
              <a:t>Hundreds signed petitions calling for regulation, eventually calling themselves </a:t>
            </a:r>
            <a:r>
              <a:rPr sz="2300" b="1" i="1" dirty="0" smtClean="0"/>
              <a:t>Regulators</a:t>
            </a:r>
            <a:r>
              <a:rPr lang="en-US" sz="2300" b="1" i="1" dirty="0" smtClean="0"/>
              <a:t>.</a:t>
            </a:r>
            <a:endParaRPr sz="2300" b="1" i="1" dirty="0"/>
          </a:p>
          <a:p>
            <a:pPr marL="523676" indent="-523676" defTabSz="630936">
              <a:spcBef>
                <a:spcPts val="500"/>
              </a:spcBef>
              <a:defRPr sz="2208"/>
            </a:pPr>
            <a:r>
              <a:rPr sz="2300" dirty="0"/>
              <a:t>In 1770, the Regulators took over the Hillsborough courtroom and attacked public </a:t>
            </a:r>
            <a:r>
              <a:rPr sz="2300" dirty="0" smtClean="0"/>
              <a:t>officials</a:t>
            </a:r>
            <a:r>
              <a:rPr lang="en-US" sz="2300" dirty="0" smtClean="0"/>
              <a:t>.</a:t>
            </a:r>
          </a:p>
          <a:p>
            <a:pPr marL="983925" lvl="2" indent="-523676" defTabSz="630936">
              <a:spcBef>
                <a:spcPts val="500"/>
              </a:spcBef>
              <a:defRPr sz="2208"/>
            </a:pPr>
            <a:r>
              <a:rPr sz="2300" dirty="0" smtClean="0"/>
              <a:t>Tryon </a:t>
            </a:r>
            <a:r>
              <a:rPr sz="2300" dirty="0"/>
              <a:t>passed laws for strict punishment of public acts of disorder and </a:t>
            </a:r>
            <a:r>
              <a:rPr sz="2300" dirty="0" smtClean="0"/>
              <a:t>called</a:t>
            </a:r>
            <a:r>
              <a:rPr lang="en-US" sz="2300" dirty="0" smtClean="0"/>
              <a:t> out</a:t>
            </a:r>
            <a:r>
              <a:rPr sz="2300" dirty="0" smtClean="0"/>
              <a:t> </a:t>
            </a:r>
            <a:r>
              <a:rPr sz="2300" dirty="0"/>
              <a:t>the </a:t>
            </a:r>
            <a:r>
              <a:rPr sz="2300" b="1" i="1" dirty="0" smtClean="0"/>
              <a:t>militia</a:t>
            </a:r>
            <a:r>
              <a:rPr lang="en-US" sz="2300" dirty="0" smtClean="0"/>
              <a:t>, which were </a:t>
            </a:r>
            <a:r>
              <a:rPr sz="2300" dirty="0" smtClean="0"/>
              <a:t>citizen soldiers</a:t>
            </a:r>
            <a:r>
              <a:rPr lang="en-US" sz="2300" dirty="0"/>
              <a:t>.</a:t>
            </a:r>
            <a:endParaRPr sz="2300" dirty="0"/>
          </a:p>
          <a:p>
            <a:pPr marL="523676" indent="-523676" defTabSz="630936">
              <a:spcBef>
                <a:spcPts val="500"/>
              </a:spcBef>
              <a:defRPr sz="2208"/>
            </a:pPr>
            <a:r>
              <a:rPr sz="2300" dirty="0"/>
              <a:t>In 1771, Regulators fought the Battle of Alamance against Tryon and the militia, which the Regulators </a:t>
            </a:r>
            <a:r>
              <a:rPr sz="2300" dirty="0" smtClean="0"/>
              <a:t>lost</a:t>
            </a:r>
            <a:r>
              <a:rPr lang="en-US" sz="2300" dirty="0" smtClean="0"/>
              <a:t>.</a:t>
            </a:r>
            <a:endParaRPr sz="2300" dirty="0"/>
          </a:p>
          <a:p>
            <a:pPr marL="523676" indent="-523676" defTabSz="630936">
              <a:spcBef>
                <a:spcPts val="500"/>
              </a:spcBef>
              <a:defRPr sz="2208"/>
            </a:pPr>
            <a:r>
              <a:rPr sz="2300" dirty="0"/>
              <a:t>The end of the Regulation didn’t solve any of the problems of North Carolina in the </a:t>
            </a:r>
            <a:r>
              <a:rPr sz="2300" dirty="0" smtClean="0"/>
              <a:t>1770s</a:t>
            </a:r>
            <a:r>
              <a:rPr lang="en-US" sz="2300" dirty="0" smtClean="0"/>
              <a:t>.</a:t>
            </a:r>
            <a:endParaRPr sz="2300" dirty="0"/>
          </a:p>
        </p:txBody>
      </p:sp>
      <p:sp>
        <p:nvSpPr>
          <p:cNvPr id="210" name="Shape 21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38</a:t>
            </a:fld>
            <a:endParaRPr/>
          </a:p>
        </p:txBody>
      </p:sp>
    </p:spTree>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2" name="Shape 212"/>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13" name="Shape 213"/>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39</a:t>
            </a:fld>
            <a:endParaRPr/>
          </a:p>
        </p:txBody>
      </p:sp>
      <p:sp>
        <p:nvSpPr>
          <p:cNvPr id="214" name="Shape 214"/>
          <p:cNvSpPr/>
          <p:nvPr/>
        </p:nvSpPr>
        <p:spPr>
          <a:xfrm>
            <a:off x="609600" y="2514600"/>
            <a:ext cx="79248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Image Credits</a:t>
            </a:r>
          </a:p>
          <a:p>
            <a:pPr>
              <a:defRPr sz="1200">
                <a:solidFill>
                  <a:srgbClr val="FFFFFF"/>
                </a:solidFill>
              </a:defRPr>
            </a:pPr>
            <a:endParaRPr/>
          </a:p>
          <a:p>
            <a:pPr>
              <a:defRPr sz="1200">
                <a:solidFill>
                  <a:srgbClr val="FFFFFF"/>
                </a:solidFill>
              </a:defRPr>
            </a:pPr>
            <a:r>
              <a:t>Title Slide: Public Doman, Wikimedia Commons; Contents slide: Reginald Lankford, Clairmont Press; End Slide: Reginald Lankford, Clairmont Press; </a:t>
            </a:r>
          </a:p>
        </p:txBody>
      </p:sp>
      <p:sp>
        <p:nvSpPr>
          <p:cNvPr id="215" name="Shape 215"/>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t>Shown here: Kitty Hawk Bay, NC</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14"/>
                                        </p:tgtEl>
                                        <p:attrNameLst>
                                          <p:attrName>style.visibility</p:attrName>
                                        </p:attrNameLst>
                                      </p:cBhvr>
                                      <p:to>
                                        <p:strVal val="visible"/>
                                      </p:to>
                                    </p:set>
                                    <p:animEffect transition="in" filter="dissolve">
                                      <p:cBhvr>
                                        <p:cTn id="7" dur="500"/>
                                        <p:tgtEl>
                                          <p:spTgt spid="214"/>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15"/>
                                        </p:tgtEl>
                                        <p:attrNameLst>
                                          <p:attrName>style.visibility</p:attrName>
                                        </p:attrNameLst>
                                      </p:cBhvr>
                                      <p:to>
                                        <p:strVal val="visible"/>
                                      </p:to>
                                    </p:set>
                                    <p:animEffect transition="in" filter="dissolve">
                                      <p:cBhvr>
                                        <p:cTn id="11"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animBg="1" advAuto="0"/>
      <p:bldP spid="215"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Early Settlement and Proprietorship</a:t>
            </a:r>
          </a:p>
        </p:txBody>
      </p:sp>
      <p:sp>
        <p:nvSpPr>
          <p:cNvPr id="73" name="Shape 73"/>
          <p:cNvSpPr>
            <a:spLocks noGrp="1"/>
          </p:cNvSpPr>
          <p:nvPr>
            <p:ph type="body" idx="1"/>
          </p:nvPr>
        </p:nvSpPr>
        <p:spPr>
          <a:xfrm>
            <a:off x="457200" y="1600200"/>
            <a:ext cx="8229600" cy="4525963"/>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dirty="0" smtClean="0"/>
              <a:t>neck</a:t>
            </a:r>
            <a:endParaRPr dirty="0"/>
          </a:p>
          <a:p>
            <a:pPr marL="742950" lvl="1" indent="-285750">
              <a:lnSpc>
                <a:spcPct val="100000"/>
              </a:lnSpc>
              <a:spcBef>
                <a:spcPts val="600"/>
              </a:spcBef>
              <a:buFont typeface="Arial"/>
              <a:defRPr sz="2800"/>
            </a:pPr>
            <a:r>
              <a:rPr dirty="0"/>
              <a:t>Lord Proprietor</a:t>
            </a:r>
          </a:p>
          <a:p>
            <a:pPr marL="742950" lvl="1" indent="-285750">
              <a:lnSpc>
                <a:spcPct val="100000"/>
              </a:lnSpc>
              <a:spcBef>
                <a:spcPts val="600"/>
              </a:spcBef>
              <a:buFont typeface="Arial"/>
              <a:defRPr sz="2800"/>
            </a:pPr>
            <a:r>
              <a:rPr dirty="0"/>
              <a:t>customs duty</a:t>
            </a:r>
          </a:p>
          <a:p>
            <a:pPr marL="742950" lvl="1" indent="-285750">
              <a:lnSpc>
                <a:spcPct val="100000"/>
              </a:lnSpc>
              <a:spcBef>
                <a:spcPts val="600"/>
              </a:spcBef>
              <a:buFont typeface="Arial"/>
              <a:defRPr sz="2800"/>
            </a:pPr>
            <a:r>
              <a:rPr dirty="0"/>
              <a:t>charter</a:t>
            </a:r>
          </a:p>
          <a:p>
            <a:pPr marL="742950" lvl="1" indent="-285750">
              <a:lnSpc>
                <a:spcPct val="100000"/>
              </a:lnSpc>
              <a:spcBef>
                <a:spcPts val="600"/>
              </a:spcBef>
              <a:buFont typeface="Arial"/>
              <a:defRPr sz="2800"/>
            </a:pPr>
            <a:r>
              <a:rPr dirty="0"/>
              <a:t>quit-rent</a:t>
            </a:r>
          </a:p>
          <a:p>
            <a:pPr marL="742950" lvl="1" indent="-285750">
              <a:lnSpc>
                <a:spcPct val="100000"/>
              </a:lnSpc>
              <a:spcBef>
                <a:spcPts val="600"/>
              </a:spcBef>
              <a:buFont typeface="Arial"/>
              <a:defRPr sz="2800"/>
            </a:pPr>
            <a:r>
              <a:rPr dirty="0"/>
              <a:t>General Assembly</a:t>
            </a:r>
          </a:p>
          <a:p>
            <a:pPr marL="742950" lvl="1" indent="-285750">
              <a:lnSpc>
                <a:spcPct val="100000"/>
              </a:lnSpc>
              <a:spcBef>
                <a:spcPts val="600"/>
              </a:spcBef>
              <a:buFont typeface="Arial"/>
              <a:defRPr sz="2800"/>
            </a:pPr>
            <a:r>
              <a:rPr dirty="0"/>
              <a:t>Navigation Acts</a:t>
            </a:r>
          </a:p>
          <a:p>
            <a:pPr marL="742950" lvl="1" indent="-285750">
              <a:lnSpc>
                <a:spcPct val="100000"/>
              </a:lnSpc>
              <a:spcBef>
                <a:spcPts val="600"/>
              </a:spcBef>
              <a:buFont typeface="Arial"/>
              <a:defRPr sz="2800"/>
            </a:pPr>
            <a:r>
              <a:rPr dirty="0"/>
              <a:t>Culpeper’s Rebellion</a:t>
            </a:r>
          </a:p>
        </p:txBody>
      </p:sp>
      <p:sp>
        <p:nvSpPr>
          <p:cNvPr id="74" name="Shape 74"/>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 calcmode="lin" valueType="num">
                                      <p:cBhvr>
                                        <p:cTn id="15"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3">
                                            <p:txEl>
                                              <p:pRg st="2" end="2"/>
                                            </p:txEl>
                                          </p:spTgt>
                                        </p:tgtEl>
                                        <p:attrNameLst>
                                          <p:attrName>style.visibility</p:attrName>
                                        </p:attrNameLst>
                                      </p:cBhvr>
                                      <p:to>
                                        <p:strVal val="visible"/>
                                      </p:to>
                                    </p:set>
                                    <p:anim calcmode="lin" valueType="num">
                                      <p:cBhvr>
                                        <p:cTn id="19"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73">
                                            <p:txEl>
                                              <p:pRg st="3" end="3"/>
                                            </p:txEl>
                                          </p:spTgt>
                                        </p:tgtEl>
                                        <p:attrNameLst>
                                          <p:attrName>style.visibility</p:attrName>
                                        </p:attrNameLst>
                                      </p:cBhvr>
                                      <p:to>
                                        <p:strVal val="visible"/>
                                      </p:to>
                                    </p:set>
                                    <p:anim calcmode="lin" valueType="num">
                                      <p:cBhvr>
                                        <p:cTn id="23"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73">
                                            <p:txEl>
                                              <p:pRg st="4" end="4"/>
                                            </p:txEl>
                                          </p:spTgt>
                                        </p:tgtEl>
                                        <p:attrNameLst>
                                          <p:attrName>style.visibility</p:attrName>
                                        </p:attrNameLst>
                                      </p:cBhvr>
                                      <p:to>
                                        <p:strVal val="visible"/>
                                      </p:to>
                                    </p:set>
                                    <p:anim calcmode="lin" valueType="num">
                                      <p:cBhvr>
                                        <p:cTn id="27" dur="500" fill="hold"/>
                                        <p:tgtEl>
                                          <p:spTgt spid="73">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7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73">
                                            <p:txEl>
                                              <p:pRg st="5" end="5"/>
                                            </p:txEl>
                                          </p:spTgt>
                                        </p:tgtEl>
                                        <p:attrNameLst>
                                          <p:attrName>style.visibility</p:attrName>
                                        </p:attrNameLst>
                                      </p:cBhvr>
                                      <p:to>
                                        <p:strVal val="visible"/>
                                      </p:to>
                                    </p:set>
                                    <p:anim calcmode="lin" valueType="num">
                                      <p:cBhvr>
                                        <p:cTn id="31" dur="500" fill="hold"/>
                                        <p:tgtEl>
                                          <p:spTgt spid="73">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7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73">
                                            <p:txEl>
                                              <p:pRg st="6" end="6"/>
                                            </p:txEl>
                                          </p:spTgt>
                                        </p:tgtEl>
                                        <p:attrNameLst>
                                          <p:attrName>style.visibility</p:attrName>
                                        </p:attrNameLst>
                                      </p:cBhvr>
                                      <p:to>
                                        <p:strVal val="visible"/>
                                      </p:to>
                                    </p:set>
                                    <p:anim calcmode="lin" valueType="num">
                                      <p:cBhvr>
                                        <p:cTn id="35" dur="500" fill="hold"/>
                                        <p:tgtEl>
                                          <p:spTgt spid="73">
                                            <p:txEl>
                                              <p:pRg st="6" end="6"/>
                                            </p:txEl>
                                          </p:spTgt>
                                        </p:tgtEl>
                                        <p:attrNameLst>
                                          <p:attrName>ppt_x</p:attrName>
                                        </p:attrNameLst>
                                      </p:cBhvr>
                                      <p:tavLst>
                                        <p:tav tm="0">
                                          <p:val>
                                            <p:strVal val="0-#ppt_w/2"/>
                                          </p:val>
                                        </p:tav>
                                        <p:tav tm="100000">
                                          <p:val>
                                            <p:strVal val="#ppt_x"/>
                                          </p:val>
                                        </p:tav>
                                      </p:tavLst>
                                    </p:anim>
                                    <p:anim calcmode="lin" valueType="num">
                                      <p:cBhvr>
                                        <p:cTn id="36" dur="500" fill="hold"/>
                                        <p:tgtEl>
                                          <p:spTgt spid="7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73">
                                            <p:txEl>
                                              <p:pRg st="7" end="7"/>
                                            </p:txEl>
                                          </p:spTgt>
                                        </p:tgtEl>
                                        <p:attrNameLst>
                                          <p:attrName>style.visibility</p:attrName>
                                        </p:attrNameLst>
                                      </p:cBhvr>
                                      <p:to>
                                        <p:strVal val="visible"/>
                                      </p:to>
                                    </p:set>
                                    <p:anim calcmode="lin" valueType="num">
                                      <p:cBhvr>
                                        <p:cTn id="39" dur="500" fill="hold"/>
                                        <p:tgtEl>
                                          <p:spTgt spid="73">
                                            <p:txEl>
                                              <p:pRg st="7" end="7"/>
                                            </p:txEl>
                                          </p:spTgt>
                                        </p:tgtEl>
                                        <p:attrNameLst>
                                          <p:attrName>ppt_x</p:attrName>
                                        </p:attrNameLst>
                                      </p:cBhvr>
                                      <p:tavLst>
                                        <p:tav tm="0">
                                          <p:val>
                                            <p:strVal val="0-#ppt_w/2"/>
                                          </p:val>
                                        </p:tav>
                                        <p:tav tm="100000">
                                          <p:val>
                                            <p:strVal val="#ppt_x"/>
                                          </p:val>
                                        </p:tav>
                                      </p:tavLst>
                                    </p:anim>
                                    <p:anim calcmode="lin" valueType="num">
                                      <p:cBhvr>
                                        <p:cTn id="40" dur="500" fill="hold"/>
                                        <p:tgtEl>
                                          <p:spTgt spid="7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iterate>
                                    <p:tmAbs val="0"/>
                                  </p:iterate>
                                  <p:childTnLst>
                                    <p:set>
                                      <p:cBhvr>
                                        <p:cTn id="42" fill="hold"/>
                                        <p:tgtEl>
                                          <p:spTgt spid="73">
                                            <p:txEl>
                                              <p:pRg st="8" end="8"/>
                                            </p:txEl>
                                          </p:spTgt>
                                        </p:tgtEl>
                                        <p:attrNameLst>
                                          <p:attrName>style.visibility</p:attrName>
                                        </p:attrNameLst>
                                      </p:cBhvr>
                                      <p:to>
                                        <p:strVal val="visible"/>
                                      </p:to>
                                    </p:set>
                                    <p:anim calcmode="lin" valueType="num">
                                      <p:cBhvr>
                                        <p:cTn id="43" dur="500" fill="hold"/>
                                        <p:tgtEl>
                                          <p:spTgt spid="73">
                                            <p:txEl>
                                              <p:pRg st="8" end="8"/>
                                            </p:txEl>
                                          </p:spTgt>
                                        </p:tgtEl>
                                        <p:attrNameLst>
                                          <p:attrName>ppt_x</p:attrName>
                                        </p:attrNameLst>
                                      </p:cBhvr>
                                      <p:tavLst>
                                        <p:tav tm="0">
                                          <p:val>
                                            <p:strVal val="0-#ppt_w/2"/>
                                          </p:val>
                                        </p:tav>
                                        <p:tav tm="100000">
                                          <p:val>
                                            <p:strVal val="#ppt_x"/>
                                          </p:val>
                                        </p:tav>
                                      </p:tavLst>
                                    </p:anim>
                                    <p:anim calcmode="lin" valueType="num">
                                      <p:cBhvr>
                                        <p:cTn id="44" dur="500" fill="hold"/>
                                        <p:tgtEl>
                                          <p:spTgt spid="7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57200" y="26130"/>
            <a:ext cx="8229600" cy="1143001"/>
          </a:xfrm>
          <a:prstGeom prst="rect">
            <a:avLst/>
          </a:prstGeom>
        </p:spPr>
        <p:txBody>
          <a:bodyPr/>
          <a:lstStyle/>
          <a:p>
            <a:r>
              <a:rPr dirty="0"/>
              <a:t>Introduction</a:t>
            </a:r>
          </a:p>
        </p:txBody>
      </p:sp>
      <p:sp>
        <p:nvSpPr>
          <p:cNvPr id="77" name="Shape 77"/>
          <p:cNvSpPr>
            <a:spLocks noGrp="1"/>
          </p:cNvSpPr>
          <p:nvPr>
            <p:ph type="body" idx="1"/>
          </p:nvPr>
        </p:nvSpPr>
        <p:spPr>
          <a:xfrm>
            <a:off x="457200" y="1169131"/>
            <a:ext cx="8229600" cy="5358985"/>
          </a:xfrm>
          <a:prstGeom prst="rect">
            <a:avLst/>
          </a:prstGeom>
        </p:spPr>
        <p:txBody>
          <a:bodyPr>
            <a:normAutofit/>
          </a:bodyPr>
          <a:lstStyle/>
          <a:p>
            <a:r>
              <a:rPr sz="3600" dirty="0"/>
              <a:t>The origins of the colony </a:t>
            </a:r>
            <a:r>
              <a:rPr lang="en-US" sz="3600" dirty="0" smtClean="0"/>
              <a:t>of</a:t>
            </a:r>
            <a:r>
              <a:rPr sz="3600" dirty="0" smtClean="0"/>
              <a:t> </a:t>
            </a:r>
            <a:r>
              <a:rPr sz="3600" dirty="0"/>
              <a:t>Carolina were on the </a:t>
            </a:r>
            <a:r>
              <a:rPr lang="en-US" sz="3600" b="1" i="1" dirty="0"/>
              <a:t>n</a:t>
            </a:r>
            <a:r>
              <a:rPr sz="3600" b="1" i="1" dirty="0" smtClean="0"/>
              <a:t>ecks</a:t>
            </a:r>
            <a:r>
              <a:rPr lang="en-US" sz="3600" dirty="0" smtClean="0"/>
              <a:t>, or </a:t>
            </a:r>
            <a:r>
              <a:rPr sz="3600" dirty="0" smtClean="0"/>
              <a:t>peninsulas </a:t>
            </a:r>
            <a:r>
              <a:rPr sz="3600" dirty="0"/>
              <a:t>located only in the northeastern corner of the </a:t>
            </a:r>
            <a:r>
              <a:rPr sz="3600" dirty="0" smtClean="0"/>
              <a:t>state</a:t>
            </a:r>
            <a:r>
              <a:rPr lang="en-US" sz="3600" dirty="0" smtClean="0"/>
              <a:t>,</a:t>
            </a:r>
            <a:r>
              <a:rPr sz="3600" dirty="0" smtClean="0"/>
              <a:t> </a:t>
            </a:r>
            <a:r>
              <a:rPr sz="3600" dirty="0"/>
              <a:t>on the shore of the Albermarle </a:t>
            </a:r>
            <a:r>
              <a:rPr sz="3600" dirty="0" smtClean="0"/>
              <a:t>Sound</a:t>
            </a:r>
            <a:r>
              <a:rPr lang="en-US" sz="3600" dirty="0" smtClean="0"/>
              <a:t>.</a:t>
            </a:r>
            <a:endParaRPr sz="3600" dirty="0"/>
          </a:p>
          <a:p>
            <a:r>
              <a:rPr sz="3600" dirty="0"/>
              <a:t>By 1663, the Carolina colony was owned by English aristocrats called the </a:t>
            </a:r>
            <a:r>
              <a:rPr sz="3600" b="1" i="1" dirty="0"/>
              <a:t>Lords Proprietors</a:t>
            </a:r>
            <a:r>
              <a:rPr sz="3600" dirty="0"/>
              <a:t>, who seldom got along with the </a:t>
            </a:r>
            <a:r>
              <a:rPr sz="3600" dirty="0" smtClean="0"/>
              <a:t>colonists</a:t>
            </a:r>
            <a:r>
              <a:rPr lang="en-US" sz="3600" dirty="0" smtClean="0"/>
              <a:t>.</a:t>
            </a:r>
            <a:endParaRPr sz="3600" dirty="0"/>
          </a:p>
        </p:txBody>
      </p:sp>
      <p:sp>
        <p:nvSpPr>
          <p:cNvPr id="78" name="Shape 78"/>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12324"/>
            <a:ext cx="8229600" cy="1143001"/>
          </a:xfrm>
          <a:prstGeom prst="rect">
            <a:avLst/>
          </a:prstGeom>
        </p:spPr>
        <p:txBody>
          <a:bodyPr/>
          <a:lstStyle/>
          <a:p>
            <a:r>
              <a:t>Settlers from the North</a:t>
            </a:r>
          </a:p>
        </p:txBody>
      </p:sp>
      <p:sp>
        <p:nvSpPr>
          <p:cNvPr id="81" name="Shape 81"/>
          <p:cNvSpPr>
            <a:spLocks noGrp="1"/>
          </p:cNvSpPr>
          <p:nvPr>
            <p:ph type="body" idx="1"/>
          </p:nvPr>
        </p:nvSpPr>
        <p:spPr>
          <a:xfrm>
            <a:off x="457200" y="1155325"/>
            <a:ext cx="8229600" cy="5372791"/>
          </a:xfrm>
          <a:prstGeom prst="rect">
            <a:avLst/>
          </a:prstGeom>
        </p:spPr>
        <p:txBody>
          <a:bodyPr>
            <a:noAutofit/>
          </a:bodyPr>
          <a:lstStyle/>
          <a:p>
            <a:pPr marL="690646" indent="-690646" defTabSz="832104">
              <a:spcBef>
                <a:spcPts val="600"/>
              </a:spcBef>
              <a:defRPr sz="2912"/>
            </a:pPr>
            <a:r>
              <a:rPr sz="3100" dirty="0"/>
              <a:t>Profits from tobacco eventually convinced English settlers to move south from Jamestown into </a:t>
            </a:r>
            <a:r>
              <a:rPr sz="3100" dirty="0" smtClean="0"/>
              <a:t>Carolina</a:t>
            </a:r>
            <a:r>
              <a:rPr lang="en-US" sz="3100" dirty="0" smtClean="0"/>
              <a:t>.</a:t>
            </a:r>
          </a:p>
          <a:p>
            <a:pPr marL="1150895" lvl="2" indent="-690646" defTabSz="832104">
              <a:spcBef>
                <a:spcPts val="600"/>
              </a:spcBef>
              <a:defRPr sz="2912"/>
            </a:pPr>
            <a:r>
              <a:rPr sz="3100" dirty="0" smtClean="0"/>
              <a:t>Tobacco </a:t>
            </a:r>
            <a:r>
              <a:rPr sz="3100" dirty="0"/>
              <a:t>pulled the nutrients out of the soil so severely that a field had to be abandoned after seven years</a:t>
            </a:r>
          </a:p>
          <a:p>
            <a:pPr marL="690646" indent="-690646" defTabSz="832104">
              <a:spcBef>
                <a:spcPts val="600"/>
              </a:spcBef>
              <a:defRPr sz="2912"/>
            </a:pPr>
            <a:r>
              <a:rPr sz="3100" dirty="0"/>
              <a:t>In 1629, King Charles I gave a patent for </a:t>
            </a:r>
            <a:r>
              <a:rPr lang="en-US" sz="3100" dirty="0" smtClean="0"/>
              <a:t>a </a:t>
            </a:r>
            <a:r>
              <a:rPr sz="3100" dirty="0" smtClean="0"/>
              <a:t>large </a:t>
            </a:r>
            <a:r>
              <a:rPr sz="3100" dirty="0"/>
              <a:t>area of </a:t>
            </a:r>
            <a:r>
              <a:rPr lang="en-US" sz="3100" dirty="0" smtClean="0"/>
              <a:t>the </a:t>
            </a:r>
            <a:r>
              <a:rPr sz="3100" dirty="0" smtClean="0"/>
              <a:t>Carolina </a:t>
            </a:r>
            <a:r>
              <a:rPr sz="3100" dirty="0"/>
              <a:t>colony, but it went </a:t>
            </a:r>
            <a:r>
              <a:rPr sz="3100" dirty="0" smtClean="0"/>
              <a:t>unused</a:t>
            </a:r>
            <a:r>
              <a:rPr lang="en-US" sz="3100" dirty="0" smtClean="0"/>
              <a:t>.</a:t>
            </a:r>
            <a:endParaRPr sz="3100" dirty="0"/>
          </a:p>
          <a:p>
            <a:pPr marL="690646" indent="-690646" defTabSz="832104">
              <a:spcBef>
                <a:spcPts val="600"/>
              </a:spcBef>
              <a:defRPr sz="2912"/>
            </a:pPr>
            <a:r>
              <a:rPr sz="3100" dirty="0"/>
              <a:t>By the early 1660s, a few farmers were moving into the Carolina area to plant and sell </a:t>
            </a:r>
            <a:r>
              <a:rPr sz="3100" dirty="0" smtClean="0"/>
              <a:t>land</a:t>
            </a:r>
            <a:r>
              <a:rPr lang="en-US" sz="3100" dirty="0" smtClean="0"/>
              <a:t>.</a:t>
            </a:r>
            <a:endParaRPr sz="3100" dirty="0"/>
          </a:p>
        </p:txBody>
      </p:sp>
      <p:sp>
        <p:nvSpPr>
          <p:cNvPr id="82" name="Shape 82"/>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500" fill="hold"/>
                                        <p:tgtEl>
                                          <p:spTgt spid="81">
                                            <p:bg/>
                                          </p:spTgt>
                                        </p:tgtEl>
                                        <p:attrNameLst>
                                          <p:attrName>ppt_x</p:attrName>
                                        </p:attrNameLst>
                                      </p:cBhvr>
                                      <p:tavLst>
                                        <p:tav tm="0">
                                          <p:val>
                                            <p:strVal val="0-#ppt_w/2"/>
                                          </p:val>
                                        </p:tav>
                                        <p:tav tm="100000">
                                          <p:val>
                                            <p:strVal val="#ppt_x"/>
                                          </p:val>
                                        </p:tav>
                                      </p:tavLst>
                                    </p:anim>
                                    <p:anim calcmode="lin" valueType="num">
                                      <p:cBhvr>
                                        <p:cTn id="8" dur="50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8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81">
                                            <p:txEl>
                                              <p:pRg st="1" end="1"/>
                                            </p:txEl>
                                          </p:spTgt>
                                        </p:tgtEl>
                                        <p:attrNameLst>
                                          <p:attrName>style.visibility</p:attrName>
                                        </p:attrNameLst>
                                      </p:cBhvr>
                                      <p:to>
                                        <p:strVal val="visible"/>
                                      </p:to>
                                    </p:set>
                                    <p:anim calcmode="lin" valueType="num">
                                      <p:cBhvr>
                                        <p:cTn id="15"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8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1" nodeType="afterEffect">
                                  <p:stCondLst>
                                    <p:cond delay="0"/>
                                  </p:stCondLst>
                                  <p:iterate>
                                    <p:tmAbs val="0"/>
                                  </p:iterate>
                                  <p:childTnLst>
                                    <p:set>
                                      <p:cBhvr>
                                        <p:cTn id="19" fill="hold"/>
                                        <p:tgtEl>
                                          <p:spTgt spid="81">
                                            <p:txEl>
                                              <p:pRg st="2" end="2"/>
                                            </p:txEl>
                                          </p:spTgt>
                                        </p:tgtEl>
                                        <p:attrNameLst>
                                          <p:attrName>style.visibility</p:attrName>
                                        </p:attrNameLst>
                                      </p:cBhvr>
                                      <p:to>
                                        <p:strVal val="visible"/>
                                      </p:to>
                                    </p:set>
                                    <p:anim calcmode="lin" valueType="num">
                                      <p:cBhvr>
                                        <p:cTn id="20"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8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81">
                                            <p:txEl>
                                              <p:pRg st="3" end="3"/>
                                            </p:txEl>
                                          </p:spTgt>
                                        </p:tgtEl>
                                        <p:attrNameLst>
                                          <p:attrName>style.visibility</p:attrName>
                                        </p:attrNameLst>
                                      </p:cBhvr>
                                      <p:to>
                                        <p:strVal val="visible"/>
                                      </p:to>
                                    </p:set>
                                    <p:anim calcmode="lin" valueType="num">
                                      <p:cBhvr>
                                        <p:cTn id="25"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8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12324"/>
            <a:ext cx="8229600" cy="1143001"/>
          </a:xfrm>
          <a:prstGeom prst="rect">
            <a:avLst/>
          </a:prstGeom>
        </p:spPr>
        <p:txBody>
          <a:bodyPr/>
          <a:lstStyle/>
          <a:p>
            <a:r>
              <a:rPr dirty="0"/>
              <a:t>Carolina “Rogues”</a:t>
            </a:r>
          </a:p>
        </p:txBody>
      </p:sp>
      <p:sp>
        <p:nvSpPr>
          <p:cNvPr id="85" name="Shape 85"/>
          <p:cNvSpPr>
            <a:spLocks noGrp="1"/>
          </p:cNvSpPr>
          <p:nvPr>
            <p:ph type="body" idx="1"/>
          </p:nvPr>
        </p:nvSpPr>
        <p:spPr>
          <a:xfrm>
            <a:off x="457200" y="1155325"/>
            <a:ext cx="8229600" cy="5372791"/>
          </a:xfrm>
          <a:prstGeom prst="rect">
            <a:avLst/>
          </a:prstGeom>
        </p:spPr>
        <p:txBody>
          <a:bodyPr>
            <a:normAutofit/>
          </a:bodyPr>
          <a:lstStyle/>
          <a:p>
            <a:r>
              <a:rPr sz="3600" dirty="0"/>
              <a:t>England was supporting its New World colonies through an expensive tax on tobacco that was collected as </a:t>
            </a:r>
            <a:r>
              <a:rPr sz="3600" b="1" i="1" dirty="0"/>
              <a:t>customs </a:t>
            </a:r>
            <a:r>
              <a:rPr sz="3600" b="1" i="1" dirty="0" smtClean="0"/>
              <a:t>duties</a:t>
            </a:r>
            <a:r>
              <a:rPr lang="en-US" sz="3600" dirty="0" smtClean="0"/>
              <a:t>, which were </a:t>
            </a:r>
            <a:r>
              <a:rPr sz="3600" dirty="0" smtClean="0"/>
              <a:t>fees </a:t>
            </a:r>
            <a:r>
              <a:rPr sz="3600" dirty="0"/>
              <a:t>paid when a good was shipped out of a </a:t>
            </a:r>
            <a:r>
              <a:rPr sz="3600" dirty="0" smtClean="0"/>
              <a:t>port</a:t>
            </a:r>
            <a:r>
              <a:rPr lang="en-US" sz="3600" dirty="0" smtClean="0"/>
              <a:t>.</a:t>
            </a:r>
            <a:endParaRPr sz="3600" dirty="0"/>
          </a:p>
          <a:p>
            <a:r>
              <a:rPr sz="3600" dirty="0"/>
              <a:t>The first settlers of Albermarle were called “rogues” because they often shipped their tobacco through back channels without paying the </a:t>
            </a:r>
            <a:r>
              <a:rPr sz="3600" dirty="0" smtClean="0"/>
              <a:t>tax</a:t>
            </a:r>
            <a:r>
              <a:rPr lang="en-US" sz="3600" dirty="0" smtClean="0"/>
              <a:t>.</a:t>
            </a:r>
            <a:endParaRPr sz="3600" dirty="0"/>
          </a:p>
        </p:txBody>
      </p:sp>
      <p:sp>
        <p:nvSpPr>
          <p:cNvPr id="86" name="Shape 86"/>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12324"/>
            <a:ext cx="8229600" cy="1143001"/>
          </a:xfrm>
          <a:prstGeom prst="rect">
            <a:avLst/>
          </a:prstGeom>
        </p:spPr>
        <p:txBody>
          <a:bodyPr/>
          <a:lstStyle/>
          <a:p>
            <a:r>
              <a:rPr dirty="0"/>
              <a:t>The Carolina Charter</a:t>
            </a:r>
          </a:p>
        </p:txBody>
      </p:sp>
      <p:sp>
        <p:nvSpPr>
          <p:cNvPr id="89" name="Shape 89"/>
          <p:cNvSpPr>
            <a:spLocks noGrp="1"/>
          </p:cNvSpPr>
          <p:nvPr>
            <p:ph type="body" idx="1"/>
          </p:nvPr>
        </p:nvSpPr>
        <p:spPr>
          <a:xfrm>
            <a:off x="457200" y="1155325"/>
            <a:ext cx="8229600" cy="5372791"/>
          </a:xfrm>
          <a:prstGeom prst="rect">
            <a:avLst/>
          </a:prstGeom>
        </p:spPr>
        <p:txBody>
          <a:bodyPr>
            <a:normAutofit/>
          </a:bodyPr>
          <a:lstStyle/>
          <a:p>
            <a:pPr marL="721004" indent="-721004" defTabSz="868680">
              <a:defRPr sz="3040"/>
            </a:pPr>
            <a:r>
              <a:rPr sz="3100" dirty="0"/>
              <a:t>All of Great Britain’s American colonies were eventually organized by a </a:t>
            </a:r>
            <a:r>
              <a:rPr sz="3100" b="1" i="1" dirty="0"/>
              <a:t>charter</a:t>
            </a:r>
            <a:r>
              <a:rPr sz="3100" dirty="0"/>
              <a:t>, a contract granted by the king to individuals or groups who were to be in charge of settlement and govern the </a:t>
            </a:r>
            <a:r>
              <a:rPr sz="3100" dirty="0" smtClean="0"/>
              <a:t>settlers</a:t>
            </a:r>
            <a:r>
              <a:rPr lang="en-US" sz="3100" dirty="0" smtClean="0"/>
              <a:t>.</a:t>
            </a:r>
            <a:endParaRPr sz="3100" dirty="0"/>
          </a:p>
          <a:p>
            <a:pPr marL="721004" indent="-721004" defTabSz="868680">
              <a:defRPr sz="3040"/>
            </a:pPr>
            <a:r>
              <a:rPr sz="3100" dirty="0"/>
              <a:t>In 1663, King Charles II created the new Carolina colony, giving the charter to the Lords </a:t>
            </a:r>
            <a:r>
              <a:rPr sz="3100" dirty="0" smtClean="0"/>
              <a:t>Proprietors</a:t>
            </a:r>
            <a:r>
              <a:rPr lang="en-US" sz="3100" dirty="0" smtClean="0"/>
              <a:t>.</a:t>
            </a:r>
            <a:endParaRPr sz="3100" dirty="0"/>
          </a:p>
          <a:p>
            <a:pPr marL="721004" indent="-721004" defTabSz="868680">
              <a:defRPr sz="3040"/>
            </a:pPr>
            <a:r>
              <a:rPr sz="3100" dirty="0"/>
              <a:t>The king expanded the charter to include all of what is today North and South Carolina, Georgia, and part of </a:t>
            </a:r>
            <a:r>
              <a:rPr sz="3100" dirty="0" smtClean="0"/>
              <a:t>Florida</a:t>
            </a:r>
            <a:r>
              <a:rPr lang="en-US" sz="3100" dirty="0" smtClean="0"/>
              <a:t>.</a:t>
            </a:r>
            <a:endParaRPr sz="3100" dirty="0"/>
          </a:p>
        </p:txBody>
      </p:sp>
      <p:sp>
        <p:nvSpPr>
          <p:cNvPr id="90" name="Shape 90"/>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12324"/>
            <a:ext cx="8229600" cy="1143001"/>
          </a:xfrm>
          <a:prstGeom prst="rect">
            <a:avLst/>
          </a:prstGeom>
        </p:spPr>
        <p:txBody>
          <a:bodyPr/>
          <a:lstStyle/>
          <a:p>
            <a:r>
              <a:rPr dirty="0"/>
              <a:t>The Lords Proprietors</a:t>
            </a:r>
          </a:p>
        </p:txBody>
      </p:sp>
      <p:sp>
        <p:nvSpPr>
          <p:cNvPr id="93" name="Shape 93"/>
          <p:cNvSpPr>
            <a:spLocks noGrp="1"/>
          </p:cNvSpPr>
          <p:nvPr>
            <p:ph type="body" idx="1"/>
          </p:nvPr>
        </p:nvSpPr>
        <p:spPr>
          <a:xfrm>
            <a:off x="457200" y="1155325"/>
            <a:ext cx="8229600" cy="5372791"/>
          </a:xfrm>
          <a:prstGeom prst="rect">
            <a:avLst/>
          </a:prstGeom>
        </p:spPr>
        <p:txBody>
          <a:bodyPr>
            <a:normAutofit/>
          </a:bodyPr>
          <a:lstStyle/>
          <a:p>
            <a:pPr marL="584393" indent="-584393" defTabSz="704087">
              <a:spcBef>
                <a:spcPts val="500"/>
              </a:spcBef>
              <a:defRPr sz="2464"/>
            </a:pPr>
            <a:r>
              <a:rPr sz="2600" dirty="0"/>
              <a:t>The Lords Proprietors were some of the most powerful men in </a:t>
            </a:r>
            <a:r>
              <a:rPr sz="2600" dirty="0" smtClean="0"/>
              <a:t>England</a:t>
            </a:r>
            <a:r>
              <a:rPr lang="en-US" sz="2600" dirty="0" smtClean="0"/>
              <a:t>.</a:t>
            </a:r>
            <a:endParaRPr sz="2600" dirty="0"/>
          </a:p>
          <a:p>
            <a:pPr marL="584393" indent="-584393" defTabSz="704087">
              <a:spcBef>
                <a:spcPts val="500"/>
              </a:spcBef>
              <a:defRPr sz="2464"/>
            </a:pPr>
            <a:r>
              <a:rPr sz="2600" dirty="0"/>
              <a:t>To encourage settlement, Proprietors sold land cheaply, mostly charging for surveying </a:t>
            </a:r>
            <a:r>
              <a:rPr lang="en-US" sz="2600" dirty="0" smtClean="0"/>
              <a:t>, or </a:t>
            </a:r>
            <a:r>
              <a:rPr sz="2600" dirty="0" smtClean="0"/>
              <a:t>measuring</a:t>
            </a:r>
            <a:r>
              <a:rPr lang="en-US" sz="2600" dirty="0" smtClean="0"/>
              <a:t>,</a:t>
            </a:r>
            <a:r>
              <a:rPr sz="2600" dirty="0" smtClean="0"/>
              <a:t> </a:t>
            </a:r>
            <a:r>
              <a:rPr sz="2600" dirty="0"/>
              <a:t>the property and filing the </a:t>
            </a:r>
            <a:r>
              <a:rPr sz="2600" dirty="0" smtClean="0"/>
              <a:t>deed</a:t>
            </a:r>
            <a:r>
              <a:rPr lang="en-US" sz="2600" dirty="0" smtClean="0"/>
              <a:t>.</a:t>
            </a:r>
          </a:p>
          <a:p>
            <a:pPr marL="1044642" lvl="2" indent="-584393" defTabSz="704087">
              <a:spcBef>
                <a:spcPts val="500"/>
              </a:spcBef>
              <a:defRPr sz="2464"/>
            </a:pPr>
            <a:r>
              <a:rPr sz="2600" dirty="0" smtClean="0"/>
              <a:t>Settlers </a:t>
            </a:r>
            <a:r>
              <a:rPr sz="2600" dirty="0"/>
              <a:t>would have to pay the Proprietors a </a:t>
            </a:r>
            <a:r>
              <a:rPr sz="2600" b="1" i="1" dirty="0"/>
              <a:t>quit-</a:t>
            </a:r>
            <a:r>
              <a:rPr sz="2600" b="1" i="1" dirty="0" smtClean="0"/>
              <a:t>rent</a:t>
            </a:r>
            <a:r>
              <a:rPr lang="en-US" sz="2600" dirty="0" smtClean="0"/>
              <a:t>, which was </a:t>
            </a:r>
            <a:r>
              <a:rPr sz="2600" dirty="0" smtClean="0"/>
              <a:t>an </a:t>
            </a:r>
            <a:r>
              <a:rPr sz="2600" dirty="0"/>
              <a:t>old form of payment from </a:t>
            </a:r>
            <a:r>
              <a:rPr sz="2600" dirty="0" smtClean="0"/>
              <a:t>Europe</a:t>
            </a:r>
            <a:r>
              <a:rPr lang="en-US" sz="2600" dirty="0" smtClean="0"/>
              <a:t>,</a:t>
            </a:r>
            <a:r>
              <a:rPr sz="2600" dirty="0" smtClean="0"/>
              <a:t> </a:t>
            </a:r>
            <a:r>
              <a:rPr sz="2600" dirty="0"/>
              <a:t>in the form of an annual land </a:t>
            </a:r>
            <a:r>
              <a:rPr sz="2600" dirty="0" smtClean="0"/>
              <a:t>tax</a:t>
            </a:r>
            <a:r>
              <a:rPr lang="en-US" sz="2600" dirty="0" smtClean="0"/>
              <a:t>.</a:t>
            </a:r>
            <a:endParaRPr sz="2600" dirty="0"/>
          </a:p>
          <a:p>
            <a:pPr marL="584393" indent="-584393" defTabSz="704087">
              <a:spcBef>
                <a:spcPts val="500"/>
              </a:spcBef>
              <a:defRPr sz="2464"/>
            </a:pPr>
            <a:r>
              <a:rPr sz="2600" dirty="0"/>
              <a:t>Because the Proprietors made profits from the quit-rents, they were expected to </a:t>
            </a:r>
            <a:r>
              <a:rPr lang="en-US" sz="2600" dirty="0" smtClean="0"/>
              <a:t>fairly </a:t>
            </a:r>
            <a:r>
              <a:rPr sz="2600" dirty="0" smtClean="0"/>
              <a:t>govern </a:t>
            </a:r>
            <a:r>
              <a:rPr sz="2600" dirty="0"/>
              <a:t>the </a:t>
            </a:r>
            <a:r>
              <a:rPr sz="2600" dirty="0" smtClean="0"/>
              <a:t>colony</a:t>
            </a:r>
            <a:r>
              <a:rPr lang="en-US" sz="2600" dirty="0" smtClean="0"/>
              <a:t>.</a:t>
            </a:r>
            <a:endParaRPr sz="2600" dirty="0"/>
          </a:p>
          <a:p>
            <a:pPr marL="584393" indent="-584393" defTabSz="704087">
              <a:spcBef>
                <a:spcPts val="500"/>
              </a:spcBef>
              <a:defRPr sz="2464"/>
            </a:pPr>
            <a:r>
              <a:rPr sz="2600" dirty="0"/>
              <a:t>The Proprietors established a complicated form of government, but the settlers did not </a:t>
            </a:r>
            <a:r>
              <a:rPr sz="2600" dirty="0" smtClean="0"/>
              <a:t>comply</a:t>
            </a:r>
            <a:r>
              <a:rPr lang="en-US" sz="2600" dirty="0" smtClean="0"/>
              <a:t>.</a:t>
            </a:r>
            <a:endParaRPr sz="2600" dirty="0"/>
          </a:p>
          <a:p>
            <a:pPr marL="584393" indent="-584393" defTabSz="704087">
              <a:spcBef>
                <a:spcPts val="500"/>
              </a:spcBef>
              <a:defRPr sz="2464"/>
            </a:pPr>
            <a:r>
              <a:rPr sz="2600" dirty="0"/>
              <a:t>The Albemarle region turned out to be the least profitable and governable part of </a:t>
            </a:r>
            <a:r>
              <a:rPr sz="2600" dirty="0" smtClean="0"/>
              <a:t>Carolina</a:t>
            </a:r>
            <a:r>
              <a:rPr lang="en-US" sz="2600" dirty="0" smtClean="0"/>
              <a:t>.</a:t>
            </a:r>
            <a:endParaRPr sz="2600" dirty="0"/>
          </a:p>
        </p:txBody>
      </p:sp>
      <p:sp>
        <p:nvSpPr>
          <p:cNvPr id="94" name="Shape 94"/>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xmlns:p14="http://schemas.microsoft.com/office/powerpoint/2010/main" spd="slow"/>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TotalTime>
  <Words>2722</Words>
  <Application>Microsoft Macintosh PowerPoint</Application>
  <PresentationFormat>On-screen Show (4:3)</PresentationFormat>
  <Paragraphs>236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Section 1: Early Settlement and Proprietorship</vt:lpstr>
      <vt:lpstr>Section 1: Early Settlement and Proprietorship</vt:lpstr>
      <vt:lpstr>Introduction</vt:lpstr>
      <vt:lpstr>Settlers from the North</vt:lpstr>
      <vt:lpstr>Carolina “Rogues”</vt:lpstr>
      <vt:lpstr>The Carolina Charter</vt:lpstr>
      <vt:lpstr>The Lords Proprietors</vt:lpstr>
      <vt:lpstr>Social and Economic Conditions</vt:lpstr>
      <vt:lpstr>Unrest in the Colony</vt:lpstr>
      <vt:lpstr>The Colony is Split</vt:lpstr>
      <vt:lpstr>Section 2: Settling the Pamlico Sound and the Cape Fear</vt:lpstr>
      <vt:lpstr>Section 2: Settling the Pamlico Sound and the Cape Fear</vt:lpstr>
      <vt:lpstr>Introduction</vt:lpstr>
      <vt:lpstr>Settlement of the Pamlico</vt:lpstr>
      <vt:lpstr>Cary’s Rebellion</vt:lpstr>
      <vt:lpstr>The Tuscarora War</vt:lpstr>
      <vt:lpstr>Settlement of the Cape Fear</vt:lpstr>
      <vt:lpstr>Blank Patents</vt:lpstr>
      <vt:lpstr>End of the Proprietorship</vt:lpstr>
      <vt:lpstr>Section 3: A Royal Colony Struggles</vt:lpstr>
      <vt:lpstr>Section 3: A Royal Colony Struggles</vt:lpstr>
      <vt:lpstr>Introduction</vt:lpstr>
      <vt:lpstr>Sectional Conflicts</vt:lpstr>
      <vt:lpstr>Governor Arthur Dobbs and the French and Indian War</vt:lpstr>
      <vt:lpstr>Section 4: Life in the Backcountry</vt:lpstr>
      <vt:lpstr>Section 4: Life in the Backcountry</vt:lpstr>
      <vt:lpstr>Introduction</vt:lpstr>
      <vt:lpstr>Newcomers to the Backcountry</vt:lpstr>
      <vt:lpstr>Carving Out Farms on the Frontier</vt:lpstr>
      <vt:lpstr>The Home Front</vt:lpstr>
      <vt:lpstr>Building Communities</vt:lpstr>
      <vt:lpstr>Section 5: William Tryon and the Regulation</vt:lpstr>
      <vt:lpstr>Section 5: William Tryon and the Regulation</vt:lpstr>
      <vt:lpstr>Introduction</vt:lpstr>
      <vt:lpstr>Tryon’s Reforms</vt:lpstr>
      <vt:lpstr>The Regulator Movement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Mullins</cp:lastModifiedBy>
  <cp:revision>22</cp:revision>
  <dcterms:modified xsi:type="dcterms:W3CDTF">2017-03-21T00:46:17Z</dcterms:modified>
</cp:coreProperties>
</file>