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334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20.xml"/><Relationship Id="rId6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4: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The Natives and the Newcomers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Native People “Discovered”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dialect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clan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matrilineal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Columbian Exchange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immunity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dirty="0"/>
              <a:t>Columbus’s voyages began a rapid increase in European exploration in the </a:t>
            </a:r>
            <a:r>
              <a:rPr dirty="0" smtClean="0"/>
              <a:t>West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lang="en-US" dirty="0" smtClean="0"/>
              <a:t>Explorers </a:t>
            </a:r>
            <a:r>
              <a:rPr lang="en-US" dirty="0"/>
              <a:t>f</a:t>
            </a:r>
            <a:r>
              <a:rPr dirty="0" smtClean="0"/>
              <a:t>ound </a:t>
            </a:r>
            <a:r>
              <a:rPr dirty="0"/>
              <a:t>natives in “new world,” but for the natives, </a:t>
            </a:r>
            <a:r>
              <a:rPr lang="en-US" dirty="0" smtClean="0"/>
              <a:t>the </a:t>
            </a:r>
            <a:r>
              <a:rPr dirty="0" smtClean="0"/>
              <a:t>Europeans </a:t>
            </a:r>
            <a:r>
              <a:rPr dirty="0"/>
              <a:t>were the strange </a:t>
            </a:r>
            <a:r>
              <a:rPr dirty="0" smtClean="0"/>
              <a:t>ones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dirty="0"/>
              <a:t>Native culture was well organized in North Carolina by the </a:t>
            </a:r>
            <a:r>
              <a:rPr dirty="0" smtClean="0"/>
              <a:t>1500s</a:t>
            </a:r>
            <a:r>
              <a:rPr lang="en-US" dirty="0" smtClean="0"/>
              <a:t>.</a:t>
            </a:r>
          </a:p>
          <a:p>
            <a:pPr marL="1021873" lvl="2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lang="en-US" dirty="0"/>
              <a:t>N</a:t>
            </a:r>
            <a:r>
              <a:rPr dirty="0" smtClean="0"/>
              <a:t>ative </a:t>
            </a:r>
            <a:r>
              <a:rPr dirty="0"/>
              <a:t>groups had developed customs and values that lasted through the European contact, though many groups were renamed by </a:t>
            </a:r>
            <a:r>
              <a:rPr dirty="0" smtClean="0"/>
              <a:t>Europeans</a:t>
            </a:r>
            <a:r>
              <a:rPr lang="en-US" dirty="0" smtClean="0"/>
              <a:t>.</a:t>
            </a:r>
            <a:endParaRPr dirty="0"/>
          </a:p>
          <a:p>
            <a:pPr marL="1015419" lvl="2" indent="-241662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dirty="0"/>
              <a:t>There were probably at least 30 different groups living in Coastal Plain, Piedmont, and Mountains areas, some no larger than a few small villages, others with much larger </a:t>
            </a:r>
            <a:r>
              <a:rPr dirty="0" smtClean="0"/>
              <a:t>populations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Algonquin Tribes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38511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/>
            </a:pPr>
            <a:r>
              <a:rPr sz="3400" dirty="0"/>
              <a:t>The Algonquin Tribes were small groups living along the coast that all spoke versions of the Algonquin </a:t>
            </a:r>
            <a:r>
              <a:rPr sz="3400" dirty="0" smtClean="0"/>
              <a:t>language</a:t>
            </a:r>
            <a:r>
              <a:rPr lang="en-US" sz="3400" dirty="0" smtClean="0"/>
              <a:t>.</a:t>
            </a:r>
            <a:endParaRPr sz="3400" dirty="0"/>
          </a:p>
          <a:p>
            <a:pPr lvl="2">
              <a:lnSpc>
                <a:spcPct val="100000"/>
              </a:lnSpc>
              <a:buFont typeface="Arial"/>
            </a:pPr>
            <a:r>
              <a:rPr sz="3400" dirty="0"/>
              <a:t>This language was shared by tribes all along Atlantic </a:t>
            </a:r>
            <a:r>
              <a:rPr sz="3400" dirty="0" smtClean="0"/>
              <a:t>Coast</a:t>
            </a:r>
            <a:r>
              <a:rPr lang="en-US" sz="3400" dirty="0" smtClean="0"/>
              <a:t>.</a:t>
            </a:r>
            <a:endParaRPr sz="3400" dirty="0"/>
          </a:p>
          <a:p>
            <a:pPr>
              <a:lnSpc>
                <a:spcPct val="100000"/>
              </a:lnSpc>
              <a:buFont typeface="Arial"/>
            </a:pPr>
            <a:r>
              <a:rPr sz="3400" dirty="0"/>
              <a:t>These groups depended heavily on fish they caught in the sea and in the </a:t>
            </a:r>
            <a:r>
              <a:rPr sz="3400" dirty="0" smtClean="0"/>
              <a:t>sounds</a:t>
            </a:r>
            <a:r>
              <a:rPr lang="en-US" sz="3400" dirty="0" smtClean="0"/>
              <a:t>,</a:t>
            </a:r>
            <a:r>
              <a:rPr sz="3400" dirty="0" smtClean="0"/>
              <a:t> </a:t>
            </a:r>
            <a:r>
              <a:rPr sz="3400" dirty="0"/>
              <a:t>as well as plants, including </a:t>
            </a:r>
            <a:r>
              <a:rPr sz="3400" dirty="0" smtClean="0"/>
              <a:t>corn</a:t>
            </a:r>
            <a:r>
              <a:rPr lang="en-US" sz="3400" dirty="0" smtClean="0"/>
              <a:t>.</a:t>
            </a:r>
            <a:endParaRPr sz="3400"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Tuscarora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/>
            </a:pPr>
            <a:r>
              <a:rPr sz="3350" dirty="0"/>
              <a:t>The Tuscarora dominated the Coastal Plain in the 1500s, with about 15 large villages each with 300-500 </a:t>
            </a:r>
            <a:r>
              <a:rPr sz="3350" dirty="0" smtClean="0"/>
              <a:t>people</a:t>
            </a:r>
            <a:r>
              <a:rPr lang="en-US" sz="3350" dirty="0" smtClean="0"/>
              <a:t>.</a:t>
            </a:r>
            <a:endParaRPr sz="3350" dirty="0"/>
          </a:p>
          <a:p>
            <a:pPr>
              <a:lnSpc>
                <a:spcPct val="100000"/>
              </a:lnSpc>
              <a:buFont typeface="Arial"/>
            </a:pPr>
            <a:r>
              <a:rPr sz="3350" dirty="0"/>
              <a:t>“Tuscarora” means “hemp </a:t>
            </a:r>
            <a:r>
              <a:rPr sz="3350" dirty="0" smtClean="0"/>
              <a:t>gatherers</a:t>
            </a:r>
            <a:r>
              <a:rPr sz="3350" dirty="0" smtClean="0"/>
              <a:t>”</a:t>
            </a:r>
            <a:r>
              <a:rPr lang="en-US" sz="3350" dirty="0" smtClean="0"/>
              <a:t>.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lang="en-US" sz="3350" dirty="0"/>
              <a:t>T</a:t>
            </a:r>
            <a:r>
              <a:rPr sz="3350" dirty="0" smtClean="0"/>
              <a:t>hey </a:t>
            </a:r>
            <a:r>
              <a:rPr sz="3350" dirty="0"/>
              <a:t>were known for using hemp to make rope and </a:t>
            </a:r>
            <a:r>
              <a:rPr sz="3350" dirty="0" smtClean="0"/>
              <a:t>cords</a:t>
            </a:r>
            <a:r>
              <a:rPr lang="en-US" sz="3350" dirty="0" smtClean="0"/>
              <a:t>.</a:t>
            </a:r>
            <a:endParaRPr sz="3350" dirty="0"/>
          </a:p>
          <a:p>
            <a:pPr>
              <a:lnSpc>
                <a:spcPct val="100000"/>
              </a:lnSpc>
              <a:buFont typeface="Arial"/>
            </a:pPr>
            <a:r>
              <a:rPr sz="3350" dirty="0"/>
              <a:t>Kin to Iroquois nation of New York, </a:t>
            </a:r>
            <a:r>
              <a:rPr lang="en-US" sz="3350" dirty="0" smtClean="0"/>
              <a:t>they </a:t>
            </a:r>
            <a:r>
              <a:rPr sz="3350" dirty="0" smtClean="0"/>
              <a:t>probably </a:t>
            </a:r>
            <a:r>
              <a:rPr sz="3350" dirty="0"/>
              <a:t>came south in </a:t>
            </a:r>
            <a:r>
              <a:rPr sz="3350" dirty="0" smtClean="0"/>
              <a:t>1400s</a:t>
            </a:r>
            <a:r>
              <a:rPr lang="en-US" sz="3350" dirty="0" smtClean="0"/>
              <a:t>.</a:t>
            </a:r>
            <a:endParaRPr sz="335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Catawba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3676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 smtClean="0"/>
              <a:t>T</a:t>
            </a:r>
            <a:r>
              <a:rPr lang="en-US" sz="2300" dirty="0" smtClean="0"/>
              <a:t>here were t</a:t>
            </a:r>
            <a:r>
              <a:rPr sz="2300" dirty="0" smtClean="0"/>
              <a:t>ribes </a:t>
            </a:r>
            <a:r>
              <a:rPr sz="2300" dirty="0"/>
              <a:t>living west of the fall line that consisted of at least 12 different groups with many names</a:t>
            </a:r>
            <a:r>
              <a:rPr sz="2300" dirty="0" smtClean="0"/>
              <a:t>,</a:t>
            </a:r>
            <a:r>
              <a:rPr lang="en-US" sz="2300" dirty="0" smtClean="0"/>
              <a:t> with</a:t>
            </a:r>
            <a:r>
              <a:rPr sz="2300" dirty="0" smtClean="0"/>
              <a:t> </a:t>
            </a:r>
            <a:r>
              <a:rPr sz="2300" dirty="0"/>
              <a:t>the Catawba </a:t>
            </a:r>
            <a:r>
              <a:rPr lang="en-US" sz="2300" dirty="0" smtClean="0"/>
              <a:t>as</a:t>
            </a:r>
            <a:r>
              <a:rPr sz="2300" dirty="0" smtClean="0"/>
              <a:t> </a:t>
            </a:r>
            <a:r>
              <a:rPr sz="2300" dirty="0"/>
              <a:t>the largest group in this </a:t>
            </a:r>
            <a:r>
              <a:rPr sz="2300" dirty="0" smtClean="0"/>
              <a:t>area</a:t>
            </a:r>
            <a:r>
              <a:rPr lang="en-US" sz="2300" dirty="0" smtClean="0"/>
              <a:t>.</a:t>
            </a:r>
            <a:endParaRPr sz="2300" dirty="0"/>
          </a:p>
          <a:p>
            <a:pPr marL="976231" lvl="2" indent="-225334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/>
              <a:t>They were named by explorer Juan Pardo, from </a:t>
            </a:r>
            <a:r>
              <a:rPr lang="en-US" sz="2300" dirty="0" smtClean="0"/>
              <a:t>the </a:t>
            </a:r>
            <a:r>
              <a:rPr sz="2300" dirty="0" smtClean="0"/>
              <a:t>words </a:t>
            </a:r>
            <a:r>
              <a:rPr sz="2300" dirty="0"/>
              <a:t>meaning “where the river divides</a:t>
            </a:r>
            <a:r>
              <a:rPr sz="2300" dirty="0" smtClean="0"/>
              <a:t>”</a:t>
            </a:r>
            <a:r>
              <a:rPr lang="en-US" sz="2300" dirty="0" smtClean="0"/>
              <a:t>.</a:t>
            </a:r>
            <a:endParaRPr sz="2300" dirty="0"/>
          </a:p>
          <a:p>
            <a:pPr marL="976231" lvl="2" indent="-225334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/>
              <a:t>They called themselves “the people who lived on the river</a:t>
            </a:r>
            <a:r>
              <a:rPr sz="2300" dirty="0" smtClean="0"/>
              <a:t>”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lang="en-US" sz="2300" dirty="0" smtClean="0"/>
              <a:t>They were d</a:t>
            </a:r>
            <a:r>
              <a:rPr sz="2300" dirty="0" smtClean="0"/>
              <a:t>istinguished </a:t>
            </a:r>
            <a:r>
              <a:rPr sz="2300" dirty="0"/>
              <a:t>by burnt-black pottery they made out of various clays in the area</a:t>
            </a:r>
          </a:p>
          <a:p>
            <a:pPr marL="523676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/>
              <a:t>Many groups moved around in Piedmont during the 1500s, but all spoke variations of the Sioux language and most groups were descendants of the Sioux tribes of Great </a:t>
            </a:r>
            <a:r>
              <a:rPr sz="2300" dirty="0" smtClean="0"/>
              <a:t>Plains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Cherokee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sz="2350" dirty="0"/>
              <a:t>Originally from the area around the Ohio River, bad relations with Iroquois forced them from their homes to settle in deep mountains during Woodland </a:t>
            </a:r>
            <a:r>
              <a:rPr sz="2350" dirty="0" smtClean="0"/>
              <a:t>Period</a:t>
            </a:r>
            <a:r>
              <a:rPr lang="en-US" sz="2350" dirty="0" smtClean="0"/>
              <a:t>.</a:t>
            </a:r>
            <a:endParaRPr sz="2350"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sz="2350" dirty="0"/>
              <a:t>When </a:t>
            </a:r>
            <a:r>
              <a:rPr lang="en-US" sz="2350" dirty="0" smtClean="0"/>
              <a:t>the </a:t>
            </a:r>
            <a:r>
              <a:rPr sz="2350" dirty="0" smtClean="0"/>
              <a:t>Europeans </a:t>
            </a:r>
            <a:r>
              <a:rPr sz="2350" dirty="0"/>
              <a:t>arrived, the Cherokee controlled </a:t>
            </a:r>
            <a:r>
              <a:rPr lang="en-US" sz="2350" dirty="0" smtClean="0"/>
              <a:t>a </a:t>
            </a:r>
            <a:r>
              <a:rPr sz="2350" dirty="0" smtClean="0"/>
              <a:t>mountain </a:t>
            </a:r>
            <a:r>
              <a:rPr sz="2350" dirty="0"/>
              <a:t>region of about 40,000 square </a:t>
            </a:r>
            <a:r>
              <a:rPr sz="2350" dirty="0" smtClean="0"/>
              <a:t>miles</a:t>
            </a:r>
            <a:r>
              <a:rPr lang="en-US" sz="2350" dirty="0" smtClean="0"/>
              <a:t>.</a:t>
            </a:r>
            <a:endParaRPr sz="2350"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sz="2350" dirty="0"/>
              <a:t>One of largest tribes in US, they numbered </a:t>
            </a:r>
            <a:r>
              <a:rPr lang="en-US" sz="2350" dirty="0" smtClean="0"/>
              <a:t>at </a:t>
            </a:r>
            <a:r>
              <a:rPr sz="2350" dirty="0" smtClean="0"/>
              <a:t>more </a:t>
            </a:r>
            <a:r>
              <a:rPr sz="2350" dirty="0"/>
              <a:t>than 30,000 during the Woodland </a:t>
            </a:r>
            <a:r>
              <a:rPr sz="2350" dirty="0" smtClean="0"/>
              <a:t>Period</a:t>
            </a:r>
            <a:r>
              <a:rPr lang="en-US" sz="2350" dirty="0" smtClean="0"/>
              <a:t>.</a:t>
            </a:r>
            <a:endParaRPr sz="2350"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sz="2350" dirty="0"/>
              <a:t>There were three principal groups of Cherokee, depending on their location: the Lower Cherokee, the Middle Cherokee (where the largest and most important villages were located), and the Upper </a:t>
            </a:r>
            <a:r>
              <a:rPr sz="2350" dirty="0" smtClean="0"/>
              <a:t>Cherokee</a:t>
            </a:r>
            <a:r>
              <a:rPr lang="en-US" sz="2350" dirty="0" smtClean="0"/>
              <a:t>.</a:t>
            </a:r>
            <a:endParaRPr sz="2350"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sz="2350" dirty="0"/>
              <a:t>All three groups of Cherokee spoke different </a:t>
            </a:r>
            <a:r>
              <a:rPr sz="2350" b="1" i="1" dirty="0"/>
              <a:t>dialects</a:t>
            </a:r>
            <a:r>
              <a:rPr sz="2350" dirty="0"/>
              <a:t> of the Cherokee </a:t>
            </a:r>
            <a:r>
              <a:rPr sz="2350" dirty="0" smtClean="0"/>
              <a:t>language</a:t>
            </a:r>
            <a:r>
              <a:rPr lang="en-US" sz="2350" dirty="0" smtClean="0"/>
              <a:t>.</a:t>
            </a:r>
            <a:endParaRPr sz="235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13816">
              <a:defRPr sz="3916">
                <a:effectLst>
                  <a:outerShdw blurRad="33909" dist="3390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Native American Habits and Beliefs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 typeface="Arial"/>
            </a:lvl1pPr>
            <a:lvl2pPr>
              <a:lnSpc>
                <a:spcPct val="100000"/>
              </a:lnSpc>
              <a:buFont typeface="Arial"/>
            </a:lvl2pPr>
          </a:lstStyle>
          <a:p>
            <a:r>
              <a:rPr sz="3500" dirty="0"/>
              <a:t>Tribes shared many habits and beliefs of the Woodland culture </a:t>
            </a:r>
            <a:r>
              <a:rPr sz="3500" dirty="0" smtClean="0"/>
              <a:t>by</a:t>
            </a:r>
            <a:r>
              <a:rPr lang="en-US" sz="3500" dirty="0" smtClean="0"/>
              <a:t> the</a:t>
            </a:r>
            <a:r>
              <a:rPr sz="3500" dirty="0" smtClean="0"/>
              <a:t> 1500s</a:t>
            </a:r>
            <a:r>
              <a:rPr lang="en-US" sz="3500" dirty="0" smtClean="0"/>
              <a:t>.</a:t>
            </a:r>
            <a:endParaRPr sz="3500" dirty="0"/>
          </a:p>
          <a:p>
            <a:pPr lvl="2"/>
            <a:r>
              <a:rPr sz="3500" dirty="0"/>
              <a:t>All tribes </a:t>
            </a:r>
            <a:r>
              <a:rPr sz="3500" dirty="0" smtClean="0"/>
              <a:t>hunted</a:t>
            </a:r>
            <a:r>
              <a:rPr lang="en-US" sz="3500" dirty="0" smtClean="0"/>
              <a:t>, </a:t>
            </a:r>
            <a:r>
              <a:rPr sz="3500" dirty="0" smtClean="0"/>
              <a:t>primarily </a:t>
            </a:r>
            <a:r>
              <a:rPr sz="3500" dirty="0"/>
              <a:t>for </a:t>
            </a:r>
            <a:r>
              <a:rPr sz="3500" dirty="0" smtClean="0"/>
              <a:t>deer</a:t>
            </a:r>
            <a:r>
              <a:rPr lang="en-US" sz="3500" dirty="0" smtClean="0"/>
              <a:t>.</a:t>
            </a:r>
          </a:p>
          <a:p>
            <a:pPr lvl="2"/>
            <a:r>
              <a:rPr lang="en-US" sz="3500" dirty="0" smtClean="0"/>
              <a:t>They a</a:t>
            </a:r>
            <a:r>
              <a:rPr sz="3500" dirty="0" smtClean="0"/>
              <a:t>ll </a:t>
            </a:r>
            <a:r>
              <a:rPr sz="3500" dirty="0"/>
              <a:t>depended on the same forest </a:t>
            </a:r>
            <a:r>
              <a:rPr sz="3500" dirty="0" smtClean="0"/>
              <a:t>products</a:t>
            </a:r>
            <a:r>
              <a:rPr lang="en-US" sz="3500" dirty="0" smtClean="0"/>
              <a:t>, such as </a:t>
            </a:r>
            <a:r>
              <a:rPr sz="3500" dirty="0" smtClean="0"/>
              <a:t>grapes</a:t>
            </a:r>
            <a:r>
              <a:rPr sz="3500" dirty="0"/>
              <a:t>, berries, and </a:t>
            </a:r>
            <a:r>
              <a:rPr sz="3500" dirty="0" smtClean="0"/>
              <a:t>nuts</a:t>
            </a:r>
            <a:r>
              <a:rPr lang="en-US" sz="3500" dirty="0" smtClean="0"/>
              <a:t>.</a:t>
            </a:r>
          </a:p>
          <a:p>
            <a:pPr lvl="2"/>
            <a:r>
              <a:rPr lang="en-US" sz="3500" dirty="0"/>
              <a:t>A</a:t>
            </a:r>
            <a:r>
              <a:rPr sz="3500" dirty="0" smtClean="0"/>
              <a:t>ll </a:t>
            </a:r>
            <a:r>
              <a:rPr sz="3500" dirty="0"/>
              <a:t>tribes planted the “three sisters</a:t>
            </a:r>
            <a:r>
              <a:rPr sz="3500" dirty="0" smtClean="0"/>
              <a:t>”</a:t>
            </a:r>
            <a:r>
              <a:rPr lang="en-US" sz="3500" dirty="0" smtClean="0"/>
              <a:t>, meaning </a:t>
            </a:r>
            <a:r>
              <a:rPr sz="3500" dirty="0" smtClean="0"/>
              <a:t>corn</a:t>
            </a:r>
            <a:r>
              <a:rPr sz="3500" dirty="0"/>
              <a:t>, beans, and </a:t>
            </a:r>
            <a:r>
              <a:rPr sz="3500" dirty="0" smtClean="0"/>
              <a:t>squash</a:t>
            </a:r>
            <a:r>
              <a:rPr lang="en-US" sz="3500" dirty="0" smtClean="0"/>
              <a:t>.</a:t>
            </a:r>
            <a:endParaRPr sz="350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Village Life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dirty="0"/>
              <a:t>Villages were the norm for all Native American groups by </a:t>
            </a:r>
            <a:r>
              <a:rPr sz="2100" dirty="0" smtClean="0"/>
              <a:t>1500s</a:t>
            </a:r>
            <a:r>
              <a:rPr lang="en-US" sz="2100" dirty="0" smtClean="0"/>
              <a:t>.</a:t>
            </a:r>
            <a:endParaRPr sz="2100" dirty="0"/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lang="en-US" sz="2100" dirty="0" smtClean="0"/>
              <a:t>The </a:t>
            </a:r>
            <a:r>
              <a:rPr lang="en-US" sz="2100" dirty="0"/>
              <a:t>m</a:t>
            </a:r>
            <a:r>
              <a:rPr sz="2100" dirty="0" smtClean="0"/>
              <a:t>ost </a:t>
            </a:r>
            <a:r>
              <a:rPr sz="2100" dirty="0"/>
              <a:t>common shelter was huts made with tree branches and </a:t>
            </a:r>
            <a:r>
              <a:rPr sz="2100" dirty="0" smtClean="0"/>
              <a:t>clay</a:t>
            </a:r>
            <a:r>
              <a:rPr lang="en-US" sz="2100" dirty="0" smtClean="0"/>
              <a:t>.</a:t>
            </a:r>
            <a:endParaRPr sz="2100" dirty="0"/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dirty="0"/>
              <a:t>Each village had their own rules and customs, and many </a:t>
            </a:r>
            <a:r>
              <a:rPr sz="2100" dirty="0" smtClean="0"/>
              <a:t>had</a:t>
            </a:r>
            <a:r>
              <a:rPr lang="en-US" sz="2100" dirty="0" smtClean="0"/>
              <a:t> protective</a:t>
            </a:r>
            <a:r>
              <a:rPr sz="2100" dirty="0" smtClean="0"/>
              <a:t> </a:t>
            </a:r>
            <a:r>
              <a:rPr sz="2100" dirty="0"/>
              <a:t>fencing around them to keep out bears, wolves, and other attacking </a:t>
            </a:r>
            <a:r>
              <a:rPr sz="2100" dirty="0" smtClean="0"/>
              <a:t>tribes</a:t>
            </a:r>
            <a:r>
              <a:rPr lang="en-US" sz="2100" dirty="0" smtClean="0"/>
              <a:t>.</a:t>
            </a:r>
            <a:endParaRPr sz="2100" dirty="0"/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dirty="0"/>
              <a:t>Kinship ties were established through the women of the </a:t>
            </a:r>
            <a:r>
              <a:rPr sz="2100" dirty="0" smtClean="0"/>
              <a:t>tribes</a:t>
            </a:r>
            <a:r>
              <a:rPr lang="en-US" sz="2100" dirty="0" smtClean="0"/>
              <a:t>.</a:t>
            </a:r>
            <a:endParaRPr sz="2100" dirty="0"/>
          </a:p>
          <a:p>
            <a:pPr marL="937042" lvl="2" indent="-209005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dirty="0"/>
              <a:t>All children belonged to mother’s </a:t>
            </a:r>
            <a:r>
              <a:rPr sz="2100" b="1" i="1" dirty="0" smtClean="0"/>
              <a:t>clan</a:t>
            </a:r>
            <a:r>
              <a:rPr lang="en-US" sz="2100" dirty="0" smtClean="0"/>
              <a:t>, which is </a:t>
            </a:r>
            <a:r>
              <a:rPr sz="2100" dirty="0" smtClean="0"/>
              <a:t>an </a:t>
            </a:r>
            <a:r>
              <a:rPr sz="2100" dirty="0"/>
              <a:t>extended family with common </a:t>
            </a:r>
            <a:r>
              <a:rPr sz="2100" dirty="0" smtClean="0"/>
              <a:t>ancestor</a:t>
            </a:r>
            <a:r>
              <a:rPr lang="en-US" sz="2100" dirty="0" smtClean="0"/>
              <a:t>.</a:t>
            </a:r>
            <a:endParaRPr sz="2100" dirty="0"/>
          </a:p>
          <a:p>
            <a:pPr marL="937042" lvl="2" indent="-209005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b="1" i="1" dirty="0"/>
              <a:t>Matrilineal</a:t>
            </a:r>
            <a:r>
              <a:rPr sz="2100" dirty="0"/>
              <a:t> society: family line is traced through the mother</a:t>
            </a:r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dirty="0"/>
              <a:t>Work </a:t>
            </a:r>
            <a:r>
              <a:rPr lang="en-US" sz="2100" dirty="0" smtClean="0"/>
              <a:t>was </a:t>
            </a:r>
            <a:r>
              <a:rPr sz="2100" dirty="0" smtClean="0"/>
              <a:t>divided </a:t>
            </a:r>
            <a:r>
              <a:rPr sz="2100" dirty="0"/>
              <a:t>between men and </a:t>
            </a:r>
            <a:r>
              <a:rPr sz="2100" dirty="0" smtClean="0"/>
              <a:t>women</a:t>
            </a:r>
            <a:r>
              <a:rPr lang="en-US" sz="2100" dirty="0" smtClean="0"/>
              <a:t>.</a:t>
            </a:r>
            <a:r>
              <a:rPr sz="2100" dirty="0" smtClean="0"/>
              <a:t> </a:t>
            </a:r>
            <a:endParaRPr sz="2100" dirty="0"/>
          </a:p>
          <a:p>
            <a:pPr marL="937042" lvl="2" indent="-209005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100" dirty="0"/>
              <a:t>The women planted and cared for crops, and the men hunted and cleared the </a:t>
            </a:r>
            <a:r>
              <a:rPr sz="2100" dirty="0" smtClean="0"/>
              <a:t>ground</a:t>
            </a:r>
            <a:r>
              <a:rPr lang="en-US" sz="2100" dirty="0" smtClean="0"/>
              <a:t>.</a:t>
            </a:r>
            <a:endParaRPr sz="2100" dirty="0"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Belief Systems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14751" indent="-614751" defTabSz="740663">
              <a:lnSpc>
                <a:spcPct val="100000"/>
              </a:lnSpc>
              <a:spcBef>
                <a:spcPts val="600"/>
              </a:spcBef>
              <a:buFont typeface="Arial"/>
              <a:defRPr sz="2592"/>
            </a:pPr>
            <a:r>
              <a:rPr sz="2800" dirty="0"/>
              <a:t>All natives respected </a:t>
            </a:r>
            <a:r>
              <a:rPr sz="2800" dirty="0" smtClean="0"/>
              <a:t>nature </a:t>
            </a:r>
            <a:r>
              <a:rPr sz="2800" dirty="0"/>
              <a:t>and knew their survival depended on their interactions with </a:t>
            </a:r>
            <a:r>
              <a:rPr sz="2800" dirty="0" smtClean="0"/>
              <a:t>the environment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lnSpc>
                <a:spcPct val="100000"/>
              </a:lnSpc>
              <a:spcBef>
                <a:spcPts val="600"/>
              </a:spcBef>
              <a:buFont typeface="Arial"/>
              <a:defRPr sz="2592"/>
            </a:pPr>
            <a:r>
              <a:rPr sz="2800" dirty="0"/>
              <a:t>Their religion was often about nature, and they  respected the spiritual qualities of all </a:t>
            </a:r>
            <a:r>
              <a:rPr sz="2800" dirty="0" smtClean="0"/>
              <a:t>things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lnSpc>
                <a:spcPct val="100000"/>
              </a:lnSpc>
              <a:spcBef>
                <a:spcPts val="600"/>
              </a:spcBef>
              <a:buFont typeface="Arial"/>
              <a:defRPr sz="2592"/>
            </a:pPr>
            <a:r>
              <a:rPr sz="2800" dirty="0"/>
              <a:t>The Native Americans repeated stories to gain understanding of nature, which often included monsters and </a:t>
            </a:r>
            <a:r>
              <a:rPr sz="2800" dirty="0" smtClean="0"/>
              <a:t>beasts</a:t>
            </a:r>
            <a:r>
              <a:rPr lang="en-US" sz="2800" dirty="0" smtClean="0"/>
              <a:t>, </a:t>
            </a:r>
            <a:r>
              <a:rPr sz="2800" dirty="0" smtClean="0"/>
              <a:t>similar </a:t>
            </a:r>
            <a:r>
              <a:rPr sz="2800" dirty="0"/>
              <a:t>to fairy </a:t>
            </a:r>
            <a:r>
              <a:rPr sz="2800" dirty="0" smtClean="0"/>
              <a:t>tales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lnSpc>
                <a:spcPct val="100000"/>
              </a:lnSpc>
              <a:spcBef>
                <a:spcPts val="600"/>
              </a:spcBef>
              <a:buFont typeface="Arial"/>
              <a:defRPr sz="2592"/>
            </a:pPr>
            <a:r>
              <a:rPr sz="2800" dirty="0"/>
              <a:t>The Cherokee believed </a:t>
            </a:r>
            <a:r>
              <a:rPr sz="2800" dirty="0" smtClean="0"/>
              <a:t>that </a:t>
            </a:r>
            <a:r>
              <a:rPr sz="2800" dirty="0"/>
              <a:t>“Little People</a:t>
            </a:r>
            <a:r>
              <a:rPr sz="2800" dirty="0" smtClean="0"/>
              <a:t>”</a:t>
            </a:r>
            <a:r>
              <a:rPr lang="en-US" sz="2800" dirty="0" smtClean="0"/>
              <a:t>, almost like knomes,</a:t>
            </a:r>
            <a:r>
              <a:rPr sz="2800" dirty="0" smtClean="0"/>
              <a:t> </a:t>
            </a:r>
            <a:r>
              <a:rPr sz="2800" dirty="0"/>
              <a:t>lived under rocks and roots and could help them in times of </a:t>
            </a:r>
            <a:r>
              <a:rPr sz="2800" dirty="0" smtClean="0"/>
              <a:t>trouble</a:t>
            </a:r>
            <a:r>
              <a:rPr lang="en-US" sz="2800" dirty="0" smtClean="0"/>
              <a:t>.</a:t>
            </a:r>
            <a:endParaRPr sz="2700" dirty="0"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Columbian Exchange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309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/>
              <a:t>Native tribes were doing well in the 1500s when Europeans arrived, and their arrival brought drastic changes to </a:t>
            </a:r>
            <a:r>
              <a:rPr sz="2100" dirty="0" smtClean="0"/>
              <a:t>all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/>
              <a:t>People, ideas, and goods from Europe were brought to </a:t>
            </a:r>
            <a:r>
              <a:rPr lang="en-US" sz="2100" dirty="0" smtClean="0"/>
              <a:t>the </a:t>
            </a:r>
            <a:r>
              <a:rPr sz="2100" dirty="0" smtClean="0"/>
              <a:t>Americas</a:t>
            </a:r>
            <a:r>
              <a:rPr sz="2100" dirty="0"/>
              <a:t>, and through trade and warfare things from </a:t>
            </a:r>
            <a:r>
              <a:rPr lang="en-US" sz="2100" dirty="0" smtClean="0"/>
              <a:t>the </a:t>
            </a:r>
            <a:r>
              <a:rPr sz="2100" dirty="0" smtClean="0"/>
              <a:t>Americas </a:t>
            </a:r>
            <a:r>
              <a:rPr sz="2100" dirty="0"/>
              <a:t>were brought to </a:t>
            </a:r>
            <a:r>
              <a:rPr sz="2100" dirty="0" smtClean="0"/>
              <a:t>Europe</a:t>
            </a:r>
            <a:r>
              <a:rPr lang="en-US" sz="2100" dirty="0" smtClean="0"/>
              <a:t>.</a:t>
            </a:r>
            <a:endParaRPr sz="21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 smtClean="0"/>
              <a:t>Th</a:t>
            </a:r>
            <a:r>
              <a:rPr lang="en-US" sz="2100" dirty="0" smtClean="0"/>
              <a:t>is</a:t>
            </a:r>
            <a:r>
              <a:rPr sz="2100" dirty="0" smtClean="0"/>
              <a:t> </a:t>
            </a:r>
            <a:r>
              <a:rPr sz="2100" dirty="0"/>
              <a:t>exchange of plants, animals, food, people, diseases, and ideas was called the </a:t>
            </a:r>
            <a:r>
              <a:rPr sz="2100" b="1" i="1" dirty="0"/>
              <a:t>Columbian </a:t>
            </a:r>
            <a:r>
              <a:rPr sz="2100" b="1" i="1" dirty="0" smtClean="0"/>
              <a:t>Exchange</a:t>
            </a:r>
            <a:r>
              <a:rPr lang="en-US" sz="2100" dirty="0" smtClean="0"/>
              <a:t>.</a:t>
            </a:r>
            <a:endParaRPr sz="2100" b="1" i="1" dirty="0"/>
          </a:p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/>
              <a:t>Europeans also brought diseases that the Natives had never been exposed to so they had no </a:t>
            </a:r>
            <a:r>
              <a:rPr sz="2100" b="1" i="1" dirty="0" smtClean="0"/>
              <a:t>immunity</a:t>
            </a:r>
            <a:r>
              <a:rPr lang="en-US" sz="2100" dirty="0" smtClean="0"/>
              <a:t>, or </a:t>
            </a:r>
            <a:r>
              <a:rPr sz="2100" dirty="0" smtClean="0"/>
              <a:t>resistance</a:t>
            </a:r>
            <a:r>
              <a:rPr lang="en-US" sz="2100" dirty="0"/>
              <a:t>.</a:t>
            </a:r>
            <a:endParaRPr sz="21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/>
              <a:t>Smallpox, measles, chicken pox, and influenza were the most </a:t>
            </a:r>
            <a:r>
              <a:rPr sz="2100" dirty="0" smtClean="0"/>
              <a:t>deadly</a:t>
            </a:r>
            <a:r>
              <a:rPr lang="en-US" sz="2100" dirty="0" smtClean="0"/>
              <a:t>.</a:t>
            </a:r>
            <a:endParaRPr sz="21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/>
              <a:t>Disease and warfare seriously </a:t>
            </a:r>
            <a:r>
              <a:rPr sz="2100" dirty="0" smtClean="0"/>
              <a:t>decrease</a:t>
            </a:r>
            <a:r>
              <a:rPr lang="en-US" sz="2100" dirty="0" smtClean="0"/>
              <a:t>d</a:t>
            </a:r>
            <a:r>
              <a:rPr sz="2100" dirty="0" smtClean="0"/>
              <a:t> </a:t>
            </a:r>
            <a:r>
              <a:rPr sz="2100" dirty="0"/>
              <a:t>native </a:t>
            </a:r>
            <a:r>
              <a:rPr sz="2100" dirty="0" smtClean="0"/>
              <a:t>population</a:t>
            </a:r>
            <a:r>
              <a:rPr lang="en-US" sz="2100" dirty="0" smtClean="0"/>
              <a:t>s.</a:t>
            </a:r>
            <a:endParaRPr sz="21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100" dirty="0"/>
              <a:t>Within 100 years of the arrival of the Europeans, the population of Native Americans in the Carolinas was reduced by </a:t>
            </a:r>
            <a:r>
              <a:rPr sz="2100" dirty="0" smtClean="0"/>
              <a:t>half</a:t>
            </a:r>
            <a:r>
              <a:rPr lang="en-US" sz="2100" dirty="0" smtClean="0"/>
              <a:t>.</a:t>
            </a:r>
            <a:endParaRPr sz="2100" dirty="0"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6690483" y="6120129"/>
            <a:ext cx="23751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3916342"/>
            <a:ext cx="6934200" cy="1355875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47700" y="3964359"/>
            <a:ext cx="6858000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Cultures of the First People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The Native People "Discovered"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European Explorers Come and Go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The Story of the Lost Colonists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European Explorers Come and Go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/>
          <a:p>
            <a:r>
              <a:rPr dirty="0"/>
              <a:t>Essential Question:</a:t>
            </a:r>
          </a:p>
          <a:p>
            <a:pPr lvl="2">
              <a:lnSpc>
                <a:spcPct val="100000"/>
              </a:lnSpc>
              <a:buFont typeface="Arial"/>
            </a:pPr>
            <a:r>
              <a:rPr dirty="0"/>
              <a:t>What were the motivations of the European explorers in Americas and North Carolina, and how did their motives impact their interactions with the Native Americans?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European Explorers Come and Go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expedition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charter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</a:lvl1pPr>
            <a:lvl2pPr>
              <a:lnSpc>
                <a:spcPct val="100000"/>
              </a:lnSpc>
              <a:buFont typeface="Arial"/>
            </a:lvl2pPr>
          </a:lstStyle>
          <a:p>
            <a:r>
              <a:rPr lang="en-US" sz="3600" dirty="0" smtClean="0"/>
              <a:t>Thirty</a:t>
            </a:r>
            <a:r>
              <a:rPr sz="3600" dirty="0" smtClean="0"/>
              <a:t> </a:t>
            </a:r>
            <a:r>
              <a:rPr sz="3600" dirty="0"/>
              <a:t>years after Columbus’s discoveries, the first Europeans set foot on what became North Carolina at Cape Fear in </a:t>
            </a:r>
            <a:r>
              <a:rPr sz="3600" dirty="0" smtClean="0"/>
              <a:t>1524</a:t>
            </a:r>
            <a:r>
              <a:rPr lang="en-US" sz="3600" dirty="0" smtClean="0"/>
              <a:t>.</a:t>
            </a:r>
            <a:endParaRPr sz="3600" dirty="0"/>
          </a:p>
          <a:p>
            <a:pPr lvl="2"/>
            <a:r>
              <a:rPr sz="3600" dirty="0"/>
              <a:t>They were hoping to find precious metals and an all-water route through North America to </a:t>
            </a:r>
            <a:r>
              <a:rPr sz="3600" dirty="0" smtClean="0"/>
              <a:t>Asia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Giovanni da Verrazano and the French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304800" y="1123596"/>
            <a:ext cx="8763000" cy="53534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21004" indent="-721004" defTabSz="868680">
              <a:lnSpc>
                <a:spcPct val="100000"/>
              </a:lnSpc>
              <a:buFont typeface="Arial"/>
              <a:defRPr sz="3040"/>
            </a:pPr>
            <a:r>
              <a:rPr dirty="0"/>
              <a:t>Giovanni da Verrazano was an Italian explorer working for the King of France, looking for a water route to China and the riches of </a:t>
            </a:r>
            <a:r>
              <a:rPr dirty="0" smtClean="0"/>
              <a:t>Asia</a:t>
            </a:r>
            <a:r>
              <a:rPr lang="en-US" dirty="0" smtClean="0"/>
              <a:t>.</a:t>
            </a:r>
            <a:endParaRPr dirty="0"/>
          </a:p>
          <a:p>
            <a:pPr marL="721004" indent="-721004" defTabSz="868680">
              <a:lnSpc>
                <a:spcPct val="100000"/>
              </a:lnSpc>
              <a:buFont typeface="Arial"/>
              <a:defRPr sz="3040"/>
            </a:pPr>
            <a:r>
              <a:rPr dirty="0"/>
              <a:t>When he arrived in the Carolinas, he and his explorers believed that the color of the beaches meant that gold had to be </a:t>
            </a:r>
            <a:r>
              <a:rPr dirty="0" smtClean="0"/>
              <a:t>nearby</a:t>
            </a:r>
            <a:r>
              <a:rPr lang="en-US" dirty="0" smtClean="0"/>
              <a:t>.</a:t>
            </a:r>
            <a:endParaRPr dirty="0"/>
          </a:p>
          <a:p>
            <a:pPr marL="1180011" lvl="2" indent="-310242" defTabSz="868680">
              <a:lnSpc>
                <a:spcPct val="100000"/>
              </a:lnSpc>
              <a:buFont typeface="Arial"/>
              <a:defRPr sz="3040"/>
            </a:pPr>
            <a:r>
              <a:rPr dirty="0"/>
              <a:t>He failed to find gold or a water route to China, but he believed that the water off Portsmouth Island went all the way to Asia and reported that information when he returned to </a:t>
            </a:r>
            <a:r>
              <a:rPr dirty="0" smtClean="0"/>
              <a:t>Europe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3959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Hernando de Soto and the Spanish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3676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/>
              <a:t>Columbus helped establish a vast new world dominated by the </a:t>
            </a:r>
            <a:r>
              <a:rPr sz="2300" dirty="0" smtClean="0"/>
              <a:t>Spanish</a:t>
            </a:r>
            <a:r>
              <a:rPr lang="en-US" sz="2300" dirty="0" smtClean="0"/>
              <a:t>.</a:t>
            </a:r>
          </a:p>
          <a:p>
            <a:pPr marL="983925" lvl="2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lang="en-US" sz="2300" dirty="0"/>
              <a:t>B</a:t>
            </a:r>
            <a:r>
              <a:rPr sz="2300" dirty="0" smtClean="0"/>
              <a:t>y </a:t>
            </a:r>
            <a:r>
              <a:rPr sz="2300" dirty="0"/>
              <a:t>the 1520s, the Spanish had conquered the natives from Cuba to Mexico, discovered the Pacific Ocean, and </a:t>
            </a:r>
            <a:r>
              <a:rPr lang="en-US" sz="2300" dirty="0" smtClean="0"/>
              <a:t>found</a:t>
            </a:r>
            <a:r>
              <a:rPr sz="2300" dirty="0" smtClean="0"/>
              <a:t> </a:t>
            </a:r>
            <a:r>
              <a:rPr sz="2300" dirty="0"/>
              <a:t>gold and silver mines in South </a:t>
            </a:r>
            <a:r>
              <a:rPr sz="2300" dirty="0" smtClean="0"/>
              <a:t>America</a:t>
            </a:r>
            <a:r>
              <a:rPr lang="en-US" sz="2300" dirty="0" smtClean="0"/>
              <a:t>.</a:t>
            </a:r>
          </a:p>
          <a:p>
            <a:pPr marL="983925" lvl="2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 smtClean="0"/>
              <a:t>They </a:t>
            </a:r>
            <a:r>
              <a:rPr sz="2300" dirty="0"/>
              <a:t>continued looking for gold all the way to the Carolinas</a:t>
            </a:r>
          </a:p>
          <a:p>
            <a:pPr marL="523676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sz="2300" dirty="0"/>
              <a:t>In 1539, Hernando de Soto and his soldiers explored what would become the Southeastern United States, and by </a:t>
            </a:r>
            <a:r>
              <a:rPr sz="2300" dirty="0" smtClean="0"/>
              <a:t>1540</a:t>
            </a:r>
            <a:r>
              <a:rPr lang="en-US" sz="2300" dirty="0" smtClean="0"/>
              <a:t>,</a:t>
            </a:r>
            <a:r>
              <a:rPr sz="2300" dirty="0" smtClean="0"/>
              <a:t> </a:t>
            </a:r>
            <a:r>
              <a:rPr sz="2300" dirty="0"/>
              <a:t>his expedition had reached the </a:t>
            </a:r>
            <a:r>
              <a:rPr sz="2300" dirty="0" smtClean="0"/>
              <a:t>Carolinas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lnSpc>
                <a:spcPct val="100000"/>
              </a:lnSpc>
              <a:spcBef>
                <a:spcPts val="500"/>
              </a:spcBef>
              <a:buFont typeface="Arial"/>
              <a:defRPr sz="2208"/>
            </a:pPr>
            <a:r>
              <a:rPr lang="en-US" sz="2300" dirty="0"/>
              <a:t>D</a:t>
            </a:r>
            <a:r>
              <a:rPr sz="2300" dirty="0" smtClean="0"/>
              <a:t>e </a:t>
            </a:r>
            <a:r>
              <a:rPr sz="2300" dirty="0"/>
              <a:t>Soto never found the gold he sought, and he treated the natives he encountered very badly, demanding favors </a:t>
            </a:r>
            <a:r>
              <a:rPr lang="en-US" sz="2300" dirty="0" smtClean="0"/>
              <a:t>while</a:t>
            </a:r>
            <a:r>
              <a:rPr sz="2300" dirty="0" smtClean="0"/>
              <a:t> </a:t>
            </a:r>
            <a:r>
              <a:rPr sz="2300" dirty="0"/>
              <a:t>stealing goods and animals at </a:t>
            </a:r>
            <a:r>
              <a:rPr sz="2300" dirty="0" smtClean="0"/>
              <a:t>will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905255">
              <a:defRPr sz="4356"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Juan Pardo and More Spaniards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9572" indent="-599572" defTabSz="722376">
              <a:lnSpc>
                <a:spcPct val="100000"/>
              </a:lnSpc>
              <a:spcBef>
                <a:spcPts val="600"/>
              </a:spcBef>
              <a:buFont typeface="Arial"/>
              <a:defRPr sz="2528"/>
            </a:pPr>
            <a:r>
              <a:rPr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second group of Spanish explorers stayed </a:t>
            </a: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longer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059821" lvl="2" indent="-599572" defTabSz="722376">
              <a:lnSpc>
                <a:spcPct val="100000"/>
              </a:lnSpc>
              <a:spcBef>
                <a:spcPts val="600"/>
              </a:spcBef>
              <a:buFont typeface="Arial"/>
              <a:defRPr sz="2528"/>
            </a:pP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Juan </a:t>
            </a:r>
            <a:r>
              <a:rPr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Pardo left base camp in South Carolina in 1569 for the area explored by de Soto, bringing men and Catholic priests to convert the natives to Christian </a:t>
            </a: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beliefs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9572" indent="-599572" defTabSz="722376">
              <a:lnSpc>
                <a:spcPct val="100000"/>
              </a:lnSpc>
              <a:spcBef>
                <a:spcPts val="600"/>
              </a:spcBef>
              <a:buFont typeface="Arial"/>
              <a:defRPr sz="2528"/>
            </a:pPr>
            <a:r>
              <a:rPr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Pardo left behind small groups of soldiers along the way to establish camps for future </a:t>
            </a: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exploration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9572" indent="-599572" defTabSz="722376">
              <a:lnSpc>
                <a:spcPct val="100000"/>
              </a:lnSpc>
              <a:spcBef>
                <a:spcPts val="600"/>
              </a:spcBef>
              <a:buFont typeface="Arial"/>
              <a:defRPr sz="2528"/>
            </a:pPr>
            <a:r>
              <a:rPr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were hoping to find gold in the mountains and use the camps as stopping points on the way back to the </a:t>
            </a: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coast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59821" lvl="2" indent="-599572" defTabSz="722376">
              <a:lnSpc>
                <a:spcPct val="100000"/>
              </a:lnSpc>
              <a:spcBef>
                <a:spcPts val="600"/>
              </a:spcBef>
              <a:buFont typeface="Arial"/>
              <a:defRPr sz="2528"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ome </a:t>
            </a:r>
            <a:r>
              <a:rPr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Spaniards stayed in the camps for several years before giving up finding </a:t>
            </a:r>
            <a:r>
              <a:rPr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gold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Walter Raleigh and the English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309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sz="2400" dirty="0"/>
              <a:t>By the late </a:t>
            </a:r>
            <a:r>
              <a:rPr sz="2400" dirty="0" smtClean="0"/>
              <a:t>1500s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England wanted to gain new world </a:t>
            </a:r>
            <a:r>
              <a:rPr sz="2400" dirty="0" smtClean="0"/>
              <a:t>riches</a:t>
            </a:r>
            <a:r>
              <a:rPr lang="en-US" sz="2400" dirty="0" smtClean="0"/>
              <a:t>.</a:t>
            </a:r>
          </a:p>
          <a:p>
            <a:pPr marL="1021873" lvl="2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sz="2400" dirty="0" smtClean="0"/>
              <a:t>Sir </a:t>
            </a:r>
            <a:r>
              <a:rPr sz="2400" dirty="0"/>
              <a:t>Humphrey Gilbert and Sir Walter Raleigh believed that they could find the route to </a:t>
            </a:r>
            <a:r>
              <a:rPr sz="2400" dirty="0" smtClean="0"/>
              <a:t>China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sz="2400" dirty="0"/>
              <a:t>In </a:t>
            </a:r>
            <a:r>
              <a:rPr sz="2400" dirty="0" smtClean="0"/>
              <a:t>1578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they planned an </a:t>
            </a:r>
            <a:r>
              <a:rPr sz="2400" b="1" i="1" dirty="0"/>
              <a:t>expedition</a:t>
            </a:r>
            <a:r>
              <a:rPr sz="2400" dirty="0"/>
              <a:t> to find the Northwest Passage for </a:t>
            </a:r>
            <a:r>
              <a:rPr sz="2400" dirty="0" smtClean="0"/>
              <a:t>England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and Queen Elizabeth I granted them a </a:t>
            </a:r>
            <a:r>
              <a:rPr sz="2400" b="1" i="1" dirty="0"/>
              <a:t>charter</a:t>
            </a:r>
            <a:r>
              <a:rPr sz="2400" dirty="0"/>
              <a:t> to explore the new </a:t>
            </a:r>
            <a:r>
              <a:rPr sz="2400" dirty="0" smtClean="0"/>
              <a:t>world</a:t>
            </a:r>
            <a:r>
              <a:rPr lang="en-US" sz="2400" dirty="0" smtClean="0"/>
              <a:t>.</a:t>
            </a:r>
            <a:endParaRPr sz="2400" dirty="0"/>
          </a:p>
          <a:p>
            <a:pPr marL="1015419" lvl="2" indent="-241662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sz="2400" dirty="0"/>
              <a:t>They had to turn back within the first year because of storms and Spanish </a:t>
            </a:r>
            <a:r>
              <a:rPr sz="2400" dirty="0" smtClean="0"/>
              <a:t>attacks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sz="2400" dirty="0"/>
              <a:t>They planned a second </a:t>
            </a:r>
            <a:r>
              <a:rPr sz="2400" dirty="0" smtClean="0"/>
              <a:t>expedition</a:t>
            </a:r>
            <a:r>
              <a:rPr lang="en-US" sz="2400" dirty="0" smtClean="0"/>
              <a:t>, but</a:t>
            </a:r>
            <a:r>
              <a:rPr sz="2400" dirty="0" smtClean="0"/>
              <a:t> </a:t>
            </a:r>
            <a:r>
              <a:rPr sz="2400" dirty="0"/>
              <a:t>Sir Gilbert went without Raleigh and was lost at sea in </a:t>
            </a:r>
            <a:r>
              <a:rPr sz="2400" dirty="0" smtClean="0"/>
              <a:t>1583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lnSpc>
                <a:spcPct val="100000"/>
              </a:lnSpc>
              <a:spcBef>
                <a:spcPts val="500"/>
              </a:spcBef>
              <a:buFont typeface="Arial"/>
              <a:defRPr sz="2368"/>
            </a:pPr>
            <a:r>
              <a:rPr sz="2400" dirty="0"/>
              <a:t>In </a:t>
            </a:r>
            <a:r>
              <a:rPr sz="2400" dirty="0" smtClean="0"/>
              <a:t>1584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Raleigh tried again and sent the first of several English expeditions to New </a:t>
            </a:r>
            <a:r>
              <a:rPr sz="2400" dirty="0" smtClean="0"/>
              <a:t>World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690483" y="6120129"/>
            <a:ext cx="23751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The Story of the Lost Colonists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/>
            </a:lvl1pPr>
          </a:lstStyle>
          <a:p>
            <a:r>
              <a:rPr lang="en-US" dirty="0" smtClean="0"/>
              <a:t>Essential Question:</a:t>
            </a:r>
          </a:p>
          <a:p>
            <a:pPr lvl="2"/>
            <a:r>
              <a:rPr dirty="0" smtClean="0"/>
              <a:t>What </a:t>
            </a:r>
            <a:r>
              <a:rPr dirty="0"/>
              <a:t>were the results of the first English attempts to settle in North Carolina and what achievements were gained through the expeditions?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The Story of the Lost Colonists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dirty="0" smtClean="0"/>
              <a:t>olony</a:t>
            </a:r>
            <a:endParaRPr lang="en-US" dirty="0" smtClean="0"/>
          </a:p>
          <a:p>
            <a:pPr lvl="2"/>
            <a:r>
              <a:rPr dirty="0" smtClean="0"/>
              <a:t>Lost </a:t>
            </a:r>
            <a:r>
              <a:rPr dirty="0"/>
              <a:t>Colony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lnSpc>
                <a:spcPct val="100000"/>
              </a:lnSpc>
              <a:spcBef>
                <a:spcPts val="600"/>
              </a:spcBef>
              <a:buFont typeface="Arial"/>
              <a:defRPr sz="2912"/>
            </a:pPr>
            <a:r>
              <a:rPr sz="3000" dirty="0"/>
              <a:t>The English landed in an inlet in the Outer Banks that the Indians called Roanoak on July 13, </a:t>
            </a:r>
            <a:r>
              <a:rPr sz="3000" dirty="0" smtClean="0"/>
              <a:t>1584</a:t>
            </a:r>
            <a:r>
              <a:rPr lang="en-US" sz="3000" dirty="0" smtClean="0"/>
              <a:t>.</a:t>
            </a:r>
            <a:endParaRPr sz="3000" dirty="0"/>
          </a:p>
          <a:p>
            <a:pPr marL="690646" indent="-690646" defTabSz="832104">
              <a:lnSpc>
                <a:spcPct val="100000"/>
              </a:lnSpc>
              <a:spcBef>
                <a:spcPts val="600"/>
              </a:spcBef>
              <a:buFont typeface="Arial"/>
              <a:defRPr sz="2912"/>
            </a:pPr>
            <a:r>
              <a:rPr sz="3000" dirty="0"/>
              <a:t>They explored the coast for six </a:t>
            </a:r>
            <a:r>
              <a:rPr sz="3000" dirty="0" smtClean="0"/>
              <a:t>weeks</a:t>
            </a:r>
            <a:r>
              <a:rPr lang="en-US" sz="3000" dirty="0" smtClean="0"/>
              <a:t>,</a:t>
            </a:r>
            <a:r>
              <a:rPr sz="3000" dirty="0" smtClean="0"/>
              <a:t> </a:t>
            </a:r>
            <a:r>
              <a:rPr sz="3000" dirty="0"/>
              <a:t>making notes for a </a:t>
            </a:r>
            <a:r>
              <a:rPr sz="3000" dirty="0" smtClean="0"/>
              <a:t>settlement</a:t>
            </a:r>
            <a:r>
              <a:rPr lang="en-US" sz="3000" dirty="0" smtClean="0"/>
              <a:t>,</a:t>
            </a:r>
            <a:r>
              <a:rPr sz="3000" dirty="0" smtClean="0"/>
              <a:t> </a:t>
            </a:r>
            <a:r>
              <a:rPr sz="3000" dirty="0"/>
              <a:t>and returned to England with notebooks, samples of plants, and two native </a:t>
            </a:r>
            <a:r>
              <a:rPr sz="3000" dirty="0" smtClean="0"/>
              <a:t>people</a:t>
            </a:r>
            <a:r>
              <a:rPr lang="en-US" sz="3000" dirty="0" smtClean="0"/>
              <a:t>.</a:t>
            </a:r>
            <a:endParaRPr sz="3000" dirty="0"/>
          </a:p>
          <a:p>
            <a:pPr marL="690646" indent="-690646" defTabSz="832104">
              <a:lnSpc>
                <a:spcPct val="100000"/>
              </a:lnSpc>
              <a:spcBef>
                <a:spcPts val="600"/>
              </a:spcBef>
              <a:buFont typeface="Arial"/>
              <a:defRPr sz="2912"/>
            </a:pPr>
            <a:r>
              <a:rPr sz="3000" dirty="0"/>
              <a:t>Queen Elizabeth I named the area Virginia and Raleigh worked to set up a permanent English settlement on </a:t>
            </a:r>
            <a:r>
              <a:rPr sz="3000" dirty="0" smtClean="0"/>
              <a:t>coastline</a:t>
            </a:r>
            <a:r>
              <a:rPr lang="en-US" sz="3000" dirty="0" smtClean="0"/>
              <a:t>.</a:t>
            </a:r>
            <a:endParaRPr sz="3000" dirty="0"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Cultures of the First People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dirty="0" smtClean="0"/>
              <a:t>Essential </a:t>
            </a:r>
            <a:r>
              <a:rPr dirty="0"/>
              <a:t>Question</a:t>
            </a:r>
            <a:r>
              <a:rPr dirty="0" smtClean="0"/>
              <a:t>:</a:t>
            </a:r>
            <a:endParaRPr lang="en-US" sz="2800"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sz="2800" dirty="0" smtClean="0"/>
              <a:t>How </a:t>
            </a:r>
            <a:r>
              <a:rPr sz="2800" dirty="0"/>
              <a:t>did the advancements in tool making, hunting, and agriculture influence the development of different cultures during the prehistoric periods?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Lane Colony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050" dirty="0"/>
              <a:t>In 1585, Raleigh sent another group to </a:t>
            </a:r>
            <a:r>
              <a:rPr sz="2050" dirty="0" smtClean="0"/>
              <a:t>Roanoke</a:t>
            </a:r>
            <a:r>
              <a:rPr lang="en-US" sz="2050" dirty="0" smtClean="0"/>
              <a:t>.</a:t>
            </a:r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050" dirty="0" smtClean="0"/>
              <a:t>Ralph </a:t>
            </a:r>
            <a:r>
              <a:rPr sz="2050" dirty="0"/>
              <a:t>Lane was sent to build fort for protection and </a:t>
            </a:r>
            <a:r>
              <a:rPr sz="2050" dirty="0" smtClean="0"/>
              <a:t>settlement</a:t>
            </a:r>
            <a:r>
              <a:rPr lang="en-US" sz="2050" dirty="0" smtClean="0"/>
              <a:t>.</a:t>
            </a:r>
            <a:endParaRPr sz="2050" dirty="0"/>
          </a:p>
          <a:p>
            <a:pPr marL="937042" lvl="2" indent="-209005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050" dirty="0"/>
              <a:t>The scientist and artist included in the expedition made this expedition a very important scientific </a:t>
            </a:r>
            <a:r>
              <a:rPr sz="2050" dirty="0" smtClean="0"/>
              <a:t>journey</a:t>
            </a:r>
            <a:r>
              <a:rPr lang="en-US" sz="2050" dirty="0" smtClean="0"/>
              <a:t>.</a:t>
            </a:r>
            <a:endParaRPr sz="2050" dirty="0"/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050" dirty="0"/>
              <a:t>Lane built a base called Fort Raleigh in </a:t>
            </a:r>
            <a:r>
              <a:rPr lang="en-US" sz="2050" dirty="0" smtClean="0"/>
              <a:t>the </a:t>
            </a:r>
            <a:r>
              <a:rPr sz="2050" dirty="0" smtClean="0"/>
              <a:t>Outer Banks</a:t>
            </a:r>
            <a:r>
              <a:rPr lang="en-US" sz="2050" dirty="0" smtClean="0"/>
              <a:t>, which was</a:t>
            </a:r>
            <a:r>
              <a:rPr sz="2050" dirty="0" smtClean="0"/>
              <a:t> </a:t>
            </a:r>
            <a:r>
              <a:rPr sz="2050" dirty="0"/>
              <a:t>England’s first </a:t>
            </a:r>
            <a:r>
              <a:rPr sz="2050" b="1" i="1" dirty="0"/>
              <a:t>colony</a:t>
            </a:r>
            <a:r>
              <a:rPr sz="2050" dirty="0"/>
              <a:t> in what would become North </a:t>
            </a:r>
            <a:r>
              <a:rPr sz="2050" dirty="0" smtClean="0"/>
              <a:t>Carolina</a:t>
            </a:r>
            <a:r>
              <a:rPr lang="en-US" sz="2050" dirty="0" smtClean="0"/>
              <a:t>.</a:t>
            </a:r>
            <a:endParaRPr sz="2050" dirty="0"/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lang="en-US" sz="2050" dirty="0" smtClean="0"/>
              <a:t>They </a:t>
            </a:r>
            <a:r>
              <a:rPr lang="en-US" sz="2050" dirty="0"/>
              <a:t>w</a:t>
            </a:r>
            <a:r>
              <a:rPr sz="2050" dirty="0" smtClean="0"/>
              <a:t>asted </a:t>
            </a:r>
            <a:r>
              <a:rPr sz="2050" dirty="0"/>
              <a:t>a lot of time digging for gold without finding any, and </a:t>
            </a:r>
            <a:r>
              <a:rPr lang="en-US" sz="2050" dirty="0" smtClean="0"/>
              <a:t>the settlers </a:t>
            </a:r>
            <a:r>
              <a:rPr sz="2050" dirty="0" smtClean="0"/>
              <a:t>fought </a:t>
            </a:r>
            <a:r>
              <a:rPr sz="2050" dirty="0"/>
              <a:t>among themselves and antagonized the local </a:t>
            </a:r>
            <a:r>
              <a:rPr sz="2050" dirty="0" smtClean="0"/>
              <a:t>natives</a:t>
            </a:r>
            <a:r>
              <a:rPr lang="en-US" sz="2050" dirty="0" smtClean="0"/>
              <a:t>.</a:t>
            </a:r>
            <a:endParaRPr sz="2050" dirty="0"/>
          </a:p>
          <a:p>
            <a:pPr marL="937042" lvl="2" indent="-209005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lang="en-US" sz="2050" dirty="0" smtClean="0"/>
              <a:t>A l</a:t>
            </a:r>
            <a:r>
              <a:rPr sz="2050" dirty="0" smtClean="0"/>
              <a:t>ack </a:t>
            </a:r>
            <a:r>
              <a:rPr sz="2050" dirty="0"/>
              <a:t>of success and shortages of food led to </a:t>
            </a:r>
            <a:r>
              <a:rPr sz="2050" dirty="0" smtClean="0"/>
              <a:t>violence</a:t>
            </a:r>
            <a:r>
              <a:rPr lang="en-US" sz="2050" dirty="0" smtClean="0"/>
              <a:t>.</a:t>
            </a:r>
          </a:p>
          <a:p>
            <a:pPr marL="937042" lvl="2" indent="-209005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lang="en-US" sz="2050" dirty="0"/>
              <a:t>T</a:t>
            </a:r>
            <a:r>
              <a:rPr sz="2050" dirty="0" smtClean="0"/>
              <a:t>he </a:t>
            </a:r>
            <a:r>
              <a:rPr sz="2050" dirty="0"/>
              <a:t>English murdered a local chief and many inhabitants of a nearby </a:t>
            </a:r>
            <a:r>
              <a:rPr sz="2050" dirty="0" smtClean="0"/>
              <a:t>village</a:t>
            </a:r>
            <a:r>
              <a:rPr lang="en-US" sz="2050" dirty="0" smtClean="0"/>
              <a:t>.</a:t>
            </a:r>
            <a:endParaRPr sz="2050" dirty="0"/>
          </a:p>
          <a:p>
            <a:pPr marL="485729" indent="-485729" defTabSz="585215">
              <a:lnSpc>
                <a:spcPct val="100000"/>
              </a:lnSpc>
              <a:spcBef>
                <a:spcPts val="400"/>
              </a:spcBef>
              <a:buFont typeface="Arial"/>
              <a:defRPr sz="2048"/>
            </a:pPr>
            <a:r>
              <a:rPr sz="2050" dirty="0"/>
              <a:t>After a year</a:t>
            </a:r>
            <a:r>
              <a:rPr sz="2050" dirty="0" smtClean="0"/>
              <a:t>, </a:t>
            </a:r>
            <a:r>
              <a:rPr sz="2050" dirty="0"/>
              <a:t>the colonists decided to go back to England on the ships sent to restock their </a:t>
            </a:r>
            <a:r>
              <a:rPr sz="2050" dirty="0" smtClean="0"/>
              <a:t>supplies</a:t>
            </a:r>
            <a:r>
              <a:rPr lang="en-US" sz="2050" dirty="0" smtClean="0"/>
              <a:t>.</a:t>
            </a:r>
            <a:endParaRPr sz="2050" dirty="0"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White Colony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Raleigh tried English settlement again, sending women and children along with soldiers to improve relations with the </a:t>
            </a:r>
            <a:r>
              <a:rPr sz="2000" dirty="0" smtClean="0"/>
              <a:t>natives</a:t>
            </a:r>
            <a:r>
              <a:rPr lang="en-US" sz="2000" dirty="0" smtClean="0"/>
              <a:t>.</a:t>
            </a:r>
            <a:endParaRPr sz="2000" dirty="0"/>
          </a:p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John White led 110 settlers towards the Chesapeake Bay but they never made it past </a:t>
            </a:r>
            <a:r>
              <a:rPr sz="2000" dirty="0" smtClean="0"/>
              <a:t>Roanoke</a:t>
            </a:r>
            <a:r>
              <a:rPr lang="en-US" sz="2000" dirty="0" smtClean="0"/>
              <a:t>.</a:t>
            </a:r>
            <a:endParaRPr sz="20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The White Colony still struggled with </a:t>
            </a:r>
            <a:r>
              <a:rPr sz="2000" dirty="0" smtClean="0"/>
              <a:t>shortages</a:t>
            </a:r>
            <a:r>
              <a:rPr lang="en-US" sz="2000" dirty="0" smtClean="0"/>
              <a:t>;</a:t>
            </a:r>
            <a:r>
              <a:rPr sz="2000" dirty="0" smtClean="0"/>
              <a:t> </a:t>
            </a:r>
            <a:r>
              <a:rPr sz="2000" dirty="0"/>
              <a:t>White returned to England to get supplies and didn’t return for 3 </a:t>
            </a:r>
            <a:r>
              <a:rPr sz="2000" dirty="0" smtClean="0"/>
              <a:t>years</a:t>
            </a:r>
            <a:r>
              <a:rPr lang="en-US" sz="2000" dirty="0" smtClean="0"/>
              <a:t>.</a:t>
            </a:r>
            <a:endParaRPr sz="2000" dirty="0"/>
          </a:p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In 1590 White returned to Roanoke and found no </a:t>
            </a:r>
            <a:r>
              <a:rPr sz="2000" dirty="0" smtClean="0"/>
              <a:t>one</a:t>
            </a:r>
            <a:r>
              <a:rPr lang="en-US" sz="2000" dirty="0" smtClean="0"/>
              <a:t>.</a:t>
            </a:r>
            <a:endParaRPr sz="20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The settlers had promised that if they moved they would carve destination in a tree so White could find </a:t>
            </a:r>
            <a:r>
              <a:rPr sz="2000" dirty="0" smtClean="0"/>
              <a:t>them</a:t>
            </a:r>
            <a:r>
              <a:rPr lang="en-US" sz="2000" dirty="0" smtClean="0"/>
              <a:t>.</a:t>
            </a:r>
            <a:endParaRPr sz="2000" dirty="0"/>
          </a:p>
          <a:p>
            <a:pPr marL="913529" lvl="2" indent="-199208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White found a tree with “CRO” carved in it and a post with “CROATOAN” referring to a native village on Hatteras </a:t>
            </a:r>
            <a:r>
              <a:rPr sz="2000" dirty="0" smtClean="0"/>
              <a:t>Island</a:t>
            </a:r>
            <a:r>
              <a:rPr lang="en-US" sz="2000" dirty="0" smtClean="0"/>
              <a:t>.</a:t>
            </a:r>
            <a:endParaRPr sz="2000" dirty="0"/>
          </a:p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White wanted to go to Croatoan, but damage to his ships forced him to return to </a:t>
            </a:r>
            <a:r>
              <a:rPr sz="2000" dirty="0" smtClean="0"/>
              <a:t>England</a:t>
            </a:r>
            <a:r>
              <a:rPr lang="en-US" sz="2000" dirty="0" smtClean="0"/>
              <a:t>.</a:t>
            </a:r>
            <a:endParaRPr sz="2000" dirty="0"/>
          </a:p>
          <a:p>
            <a:pPr marL="462960" indent="-462960" defTabSz="557784">
              <a:lnSpc>
                <a:spcPct val="100000"/>
              </a:lnSpc>
              <a:spcBef>
                <a:spcPts val="400"/>
              </a:spcBef>
              <a:buFont typeface="Arial"/>
              <a:defRPr sz="1952"/>
            </a:pPr>
            <a:r>
              <a:rPr sz="2000" dirty="0"/>
              <a:t>No Englishman ever saw the Roanoke colony </a:t>
            </a:r>
            <a:r>
              <a:rPr sz="2000" dirty="0" smtClean="0"/>
              <a:t>again</a:t>
            </a:r>
            <a:r>
              <a:rPr lang="en-US" sz="2000" dirty="0" smtClean="0"/>
              <a:t>.</a:t>
            </a:r>
            <a:endParaRPr sz="2000" dirty="0"/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Fate of the Lost Colony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7200" y="1155326"/>
            <a:ext cx="8229600" cy="53229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497" indent="-508497" defTabSz="612648">
              <a:lnSpc>
                <a:spcPct val="100000"/>
              </a:lnSpc>
              <a:spcBef>
                <a:spcPts val="500"/>
              </a:spcBef>
              <a:buFont typeface="Arial"/>
              <a:defRPr sz="2144"/>
            </a:pPr>
            <a:r>
              <a:rPr sz="2200" dirty="0"/>
              <a:t>The missing Roanoke colony became known as the </a:t>
            </a:r>
            <a:r>
              <a:rPr sz="2200" b="1" i="1" dirty="0"/>
              <a:t>Lost Colony</a:t>
            </a:r>
            <a:r>
              <a:rPr sz="2200" dirty="0"/>
              <a:t>, and their exact fate is </a:t>
            </a:r>
            <a:r>
              <a:rPr sz="2200" dirty="0" smtClean="0"/>
              <a:t>unknown</a:t>
            </a:r>
            <a:r>
              <a:rPr lang="en-US" sz="2200" dirty="0" smtClean="0"/>
              <a:t>.</a:t>
            </a:r>
            <a:endParaRPr sz="2200" dirty="0"/>
          </a:p>
          <a:p>
            <a:pPr marL="960555" lvl="2" indent="-218802" defTabSz="612648">
              <a:lnSpc>
                <a:spcPct val="100000"/>
              </a:lnSpc>
              <a:spcBef>
                <a:spcPts val="500"/>
              </a:spcBef>
              <a:buFont typeface="Arial"/>
              <a:defRPr sz="2144"/>
            </a:pPr>
            <a:r>
              <a:rPr sz="2200" dirty="0"/>
              <a:t>There was no evidence of violence, so the colonists likely went to Croatoa and lived with the natives </a:t>
            </a:r>
            <a:r>
              <a:rPr sz="2200" dirty="0" smtClean="0"/>
              <a:t>there</a:t>
            </a:r>
            <a:r>
              <a:rPr lang="en-US" sz="2200" dirty="0" smtClean="0"/>
              <a:t>.</a:t>
            </a:r>
            <a:endParaRPr sz="2200" dirty="0"/>
          </a:p>
          <a:p>
            <a:pPr marL="508497" indent="-508497" defTabSz="612648">
              <a:lnSpc>
                <a:spcPct val="100000"/>
              </a:lnSpc>
              <a:spcBef>
                <a:spcPts val="500"/>
              </a:spcBef>
              <a:buFont typeface="Arial"/>
              <a:defRPr sz="2144"/>
            </a:pPr>
            <a:r>
              <a:rPr lang="en-US" sz="2200" dirty="0" smtClean="0"/>
              <a:t>A hundred</a:t>
            </a:r>
            <a:r>
              <a:rPr sz="2200" dirty="0" smtClean="0"/>
              <a:t> </a:t>
            </a:r>
            <a:r>
              <a:rPr sz="2200" dirty="0"/>
              <a:t>years later, natives of Cape Hatteras spoke of ancestors who could “talk from a book” and white settlers in later years noticed natives who had blue eyes, built houses, and had English </a:t>
            </a:r>
            <a:r>
              <a:rPr sz="2200" dirty="0" smtClean="0"/>
              <a:t>names</a:t>
            </a:r>
            <a:r>
              <a:rPr lang="en-US" sz="2200" dirty="0" smtClean="0"/>
              <a:t>.</a:t>
            </a:r>
            <a:endParaRPr lang="en-US" sz="2200" dirty="0"/>
          </a:p>
          <a:p>
            <a:pPr marL="968746" lvl="2" indent="-508497" defTabSz="612648">
              <a:lnSpc>
                <a:spcPct val="100000"/>
              </a:lnSpc>
              <a:spcBef>
                <a:spcPts val="500"/>
              </a:spcBef>
              <a:buFont typeface="Arial"/>
              <a:defRPr sz="2144"/>
            </a:pPr>
            <a:r>
              <a:rPr lang="en-US" sz="2200" dirty="0" smtClean="0"/>
              <a:t>T</a:t>
            </a:r>
            <a:r>
              <a:rPr sz="2200" dirty="0" smtClean="0"/>
              <a:t>hese </a:t>
            </a:r>
            <a:r>
              <a:rPr lang="en-US" sz="2200" dirty="0" smtClean="0"/>
              <a:t>natives</a:t>
            </a:r>
            <a:r>
              <a:rPr sz="2200" dirty="0" smtClean="0"/>
              <a:t> </a:t>
            </a:r>
            <a:r>
              <a:rPr sz="2200" dirty="0"/>
              <a:t>at one time called themselves Croatoans and claimed the Lost Colony as their </a:t>
            </a:r>
            <a:r>
              <a:rPr sz="2200" dirty="0" smtClean="0"/>
              <a:t>ancestors</a:t>
            </a:r>
            <a:r>
              <a:rPr lang="en-US" sz="2200" dirty="0" smtClean="0"/>
              <a:t>.</a:t>
            </a:r>
            <a:endParaRPr sz="2200" dirty="0"/>
          </a:p>
          <a:p>
            <a:pPr marL="508497" indent="-508497" defTabSz="612648">
              <a:lnSpc>
                <a:spcPct val="100000"/>
              </a:lnSpc>
              <a:spcBef>
                <a:spcPts val="500"/>
              </a:spcBef>
              <a:buFont typeface="Arial"/>
              <a:defRPr sz="2144"/>
            </a:pPr>
            <a:r>
              <a:rPr sz="2200" dirty="0"/>
              <a:t>The disaster at Roanoke kept the English from North Carolina for more than fifty </a:t>
            </a:r>
            <a:r>
              <a:rPr sz="2200" dirty="0" smtClean="0"/>
              <a:t>years</a:t>
            </a:r>
            <a:r>
              <a:rPr lang="en-US" sz="2200" dirty="0" smtClean="0"/>
              <a:t>.</a:t>
            </a:r>
          </a:p>
          <a:p>
            <a:pPr marL="968746" lvl="2" indent="-508497" defTabSz="612648">
              <a:lnSpc>
                <a:spcPct val="100000"/>
              </a:lnSpc>
              <a:spcBef>
                <a:spcPts val="500"/>
              </a:spcBef>
              <a:buFont typeface="Arial"/>
              <a:defRPr sz="2144"/>
            </a:pPr>
            <a:r>
              <a:rPr lang="en-US" sz="2200" dirty="0"/>
              <a:t>T</a:t>
            </a:r>
            <a:r>
              <a:rPr sz="2200" dirty="0" smtClean="0"/>
              <a:t>hey </a:t>
            </a:r>
            <a:r>
              <a:rPr sz="2200" dirty="0"/>
              <a:t>didn’t return to the Outer Banks area until after the Jamestown settlement was established and </a:t>
            </a:r>
            <a:r>
              <a:rPr sz="2200" dirty="0" smtClean="0"/>
              <a:t>successful</a:t>
            </a:r>
            <a:r>
              <a:rPr lang="en-US" sz="2200" dirty="0" smtClean="0"/>
              <a:t>.</a:t>
            </a:r>
            <a:endParaRPr sz="2200" dirty="0"/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690483" y="6120129"/>
            <a:ext cx="23751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195" name="Shape 195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Cultures of the First People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</a:pPr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archaeologist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culture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atlatl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pemmican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ceremonial center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lnSpc>
                <a:spcPct val="100000"/>
              </a:lnSpc>
              <a:spcBef>
                <a:spcPts val="600"/>
              </a:spcBef>
              <a:buFont typeface="Arial"/>
              <a:defRPr sz="2912"/>
            </a:pPr>
            <a:r>
              <a:rPr lang="en-US" dirty="0" smtClean="0"/>
              <a:t>The f</a:t>
            </a:r>
            <a:r>
              <a:rPr dirty="0" smtClean="0"/>
              <a:t>irst </a:t>
            </a:r>
            <a:r>
              <a:rPr dirty="0"/>
              <a:t>people who settled in </a:t>
            </a:r>
            <a:r>
              <a:rPr lang="en-US" dirty="0" smtClean="0"/>
              <a:t>the </a:t>
            </a:r>
            <a:r>
              <a:rPr dirty="0" smtClean="0"/>
              <a:t>area </a:t>
            </a:r>
            <a:r>
              <a:rPr dirty="0"/>
              <a:t>that would become North Carolina about 12,000 years </a:t>
            </a:r>
            <a:r>
              <a:rPr dirty="0" smtClean="0"/>
              <a:t>ago</a:t>
            </a:r>
            <a:r>
              <a:rPr lang="en-US" dirty="0" smtClean="0"/>
              <a:t> were</a:t>
            </a:r>
            <a:r>
              <a:rPr dirty="0" smtClean="0"/>
              <a:t> </a:t>
            </a:r>
            <a:r>
              <a:rPr dirty="0"/>
              <a:t>probably from Asia during the last Ice </a:t>
            </a:r>
            <a:r>
              <a:rPr dirty="0" smtClean="0"/>
              <a:t>Age</a:t>
            </a:r>
            <a:r>
              <a:rPr lang="en-US" dirty="0" smtClean="0"/>
              <a:t>.</a:t>
            </a:r>
            <a:endParaRPr dirty="0"/>
          </a:p>
          <a:p>
            <a:pPr marL="690646" indent="-690646" defTabSz="832104">
              <a:lnSpc>
                <a:spcPct val="100000"/>
              </a:lnSpc>
              <a:spcBef>
                <a:spcPts val="600"/>
              </a:spcBef>
              <a:buFont typeface="Arial"/>
              <a:defRPr sz="2912"/>
            </a:pPr>
            <a:r>
              <a:rPr dirty="0"/>
              <a:t>These first </a:t>
            </a:r>
            <a:r>
              <a:rPr dirty="0" smtClean="0"/>
              <a:t>people</a:t>
            </a:r>
            <a:r>
              <a:rPr lang="en-US" dirty="0" smtClean="0"/>
              <a:t> were</a:t>
            </a:r>
            <a:r>
              <a:rPr dirty="0" smtClean="0"/>
              <a:t> </a:t>
            </a:r>
            <a:r>
              <a:rPr dirty="0"/>
              <a:t>called “paleolithic” because they used stone tools, they were foragers in the Uwharrie Mountains and made spearheads from </a:t>
            </a:r>
            <a:r>
              <a:rPr dirty="0" smtClean="0"/>
              <a:t>slate</a:t>
            </a:r>
            <a:r>
              <a:rPr lang="en-US" dirty="0" smtClean="0"/>
              <a:t>.</a:t>
            </a:r>
            <a:endParaRPr dirty="0"/>
          </a:p>
          <a:p>
            <a:pPr marL="690646" indent="-690646" defTabSz="832104">
              <a:lnSpc>
                <a:spcPct val="100000"/>
              </a:lnSpc>
              <a:spcBef>
                <a:spcPts val="600"/>
              </a:spcBef>
              <a:buFont typeface="Arial"/>
              <a:defRPr sz="2912"/>
            </a:pPr>
            <a:r>
              <a:rPr dirty="0"/>
              <a:t>Their habits and </a:t>
            </a:r>
            <a:r>
              <a:rPr dirty="0" smtClean="0"/>
              <a:t>patterns</a:t>
            </a:r>
            <a:r>
              <a:rPr lang="en-US" dirty="0" smtClean="0"/>
              <a:t>, which are </a:t>
            </a:r>
            <a:r>
              <a:rPr dirty="0" smtClean="0"/>
              <a:t>the </a:t>
            </a:r>
            <a:r>
              <a:rPr dirty="0"/>
              <a:t>basis of a </a:t>
            </a:r>
            <a:r>
              <a:rPr b="1" i="1" dirty="0" smtClean="0"/>
              <a:t>culture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are classified as the Archaic </a:t>
            </a:r>
            <a:r>
              <a:rPr dirty="0" smtClean="0"/>
              <a:t>Period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Archaic Period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dirty="0"/>
              <a:t>People formed foraging communities when </a:t>
            </a:r>
            <a:r>
              <a:rPr lang="en-US" dirty="0" smtClean="0"/>
              <a:t>the </a:t>
            </a:r>
            <a:r>
              <a:rPr dirty="0" smtClean="0"/>
              <a:t>weather </a:t>
            </a:r>
            <a:r>
              <a:rPr dirty="0"/>
              <a:t>warmed around 9,000 </a:t>
            </a:r>
            <a:r>
              <a:rPr dirty="0" smtClean="0"/>
              <a:t>y</a:t>
            </a:r>
            <a:r>
              <a:rPr lang="en-US" dirty="0" smtClean="0"/>
              <a:t>ea</a:t>
            </a:r>
            <a:r>
              <a:rPr dirty="0" smtClean="0"/>
              <a:t>rs </a:t>
            </a:r>
            <a:r>
              <a:rPr dirty="0"/>
              <a:t>ago. Nuts and berries from forest increased and people became </a:t>
            </a:r>
            <a:r>
              <a:rPr dirty="0" smtClean="0"/>
              <a:t>healthier</a:t>
            </a:r>
            <a:r>
              <a:rPr lang="en-US" dirty="0" smtClean="0"/>
              <a:t> while</a:t>
            </a:r>
            <a:r>
              <a:rPr dirty="0" smtClean="0"/>
              <a:t> ma</a:t>
            </a:r>
            <a:r>
              <a:rPr lang="en-US" dirty="0" smtClean="0"/>
              <a:t>king</a:t>
            </a:r>
            <a:r>
              <a:rPr dirty="0" smtClean="0"/>
              <a:t> </a:t>
            </a:r>
            <a:r>
              <a:rPr dirty="0"/>
              <a:t>more complex tools with flint and </a:t>
            </a:r>
            <a:r>
              <a:rPr dirty="0" smtClean="0"/>
              <a:t>rock</a:t>
            </a:r>
            <a:r>
              <a:rPr lang="en-US" dirty="0" smtClean="0"/>
              <a:t>.</a:t>
            </a:r>
            <a:endParaRPr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dirty="0"/>
              <a:t>Foragers moved from place to place according to </a:t>
            </a:r>
            <a:r>
              <a:rPr dirty="0" smtClean="0"/>
              <a:t>season</a:t>
            </a:r>
            <a:r>
              <a:rPr lang="en-US" dirty="0" smtClean="0"/>
              <a:t>:</a:t>
            </a:r>
          </a:p>
          <a:p>
            <a:pPr marL="976336" lvl="2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lang="en-US" dirty="0" smtClean="0"/>
              <a:t>They </a:t>
            </a:r>
            <a:r>
              <a:rPr dirty="0" smtClean="0"/>
              <a:t>spent </a:t>
            </a:r>
            <a:r>
              <a:rPr dirty="0"/>
              <a:t>spring along coast and winter closer to the fall </a:t>
            </a:r>
            <a:r>
              <a:rPr dirty="0" smtClean="0"/>
              <a:t>line</a:t>
            </a:r>
            <a:r>
              <a:rPr lang="en-US" dirty="0" smtClean="0"/>
              <a:t>.</a:t>
            </a:r>
            <a:endParaRPr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lang="en-US" dirty="0" smtClean="0"/>
              <a:t>The foragers d</a:t>
            </a:r>
            <a:r>
              <a:rPr dirty="0" smtClean="0"/>
              <a:t>eveloped </a:t>
            </a:r>
            <a:r>
              <a:rPr dirty="0"/>
              <a:t>an improved spear </a:t>
            </a:r>
            <a:r>
              <a:rPr lang="en-US" dirty="0" smtClean="0"/>
              <a:t>and</a:t>
            </a:r>
            <a:r>
              <a:rPr dirty="0" smtClean="0"/>
              <a:t> </a:t>
            </a:r>
            <a:r>
              <a:rPr dirty="0"/>
              <a:t>used </a:t>
            </a:r>
            <a:r>
              <a:rPr lang="en-US" dirty="0" smtClean="0"/>
              <a:t>a </a:t>
            </a:r>
            <a:r>
              <a:rPr dirty="0" smtClean="0"/>
              <a:t>launcher </a:t>
            </a:r>
            <a:r>
              <a:rPr dirty="0"/>
              <a:t>to improve throw. </a:t>
            </a:r>
            <a:endParaRPr lang="en-US" dirty="0"/>
          </a:p>
          <a:p>
            <a:pPr marL="976336" lvl="2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lang="en-US" dirty="0" smtClean="0"/>
              <a:t>An </a:t>
            </a:r>
            <a:r>
              <a:rPr lang="en-US" b="1" i="1" dirty="0" smtClean="0"/>
              <a:t>a</a:t>
            </a:r>
            <a:r>
              <a:rPr b="1" i="1" dirty="0" smtClean="0"/>
              <a:t>tlatl</a:t>
            </a:r>
            <a:r>
              <a:rPr dirty="0" smtClean="0"/>
              <a:t> </a:t>
            </a:r>
            <a:r>
              <a:rPr dirty="0"/>
              <a:t>was carved stick used to fling spears </a:t>
            </a:r>
            <a:r>
              <a:rPr dirty="0" smtClean="0"/>
              <a:t>forward </a:t>
            </a:r>
            <a:r>
              <a:rPr dirty="0"/>
              <a:t>with more force and </a:t>
            </a:r>
            <a:r>
              <a:rPr dirty="0" smtClean="0"/>
              <a:t>speed</a:t>
            </a:r>
            <a:r>
              <a:rPr lang="en-US" dirty="0" smtClean="0"/>
              <a:t>, which </a:t>
            </a:r>
            <a:r>
              <a:rPr lang="en-US" dirty="0" smtClean="0"/>
              <a:t>drastically</a:t>
            </a:r>
            <a:r>
              <a:rPr dirty="0" smtClean="0"/>
              <a:t> </a:t>
            </a:r>
            <a:r>
              <a:rPr dirty="0"/>
              <a:t>improved </a:t>
            </a:r>
            <a:r>
              <a:rPr dirty="0" smtClean="0"/>
              <a:t>hunting</a:t>
            </a:r>
            <a:r>
              <a:rPr lang="en-US" dirty="0" smtClean="0"/>
              <a:t>.</a:t>
            </a:r>
            <a:endParaRPr dirty="0"/>
          </a:p>
          <a:p>
            <a:pPr marL="516087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dirty="0"/>
              <a:t>Larger communities formed, built huts with hearths (permanent stone for fires), made clay pottery</a:t>
            </a:r>
            <a:r>
              <a:rPr dirty="0" smtClean="0"/>
              <a:t>, </a:t>
            </a:r>
            <a:r>
              <a:rPr dirty="0"/>
              <a:t>planted seeds and crops for the first time</a:t>
            </a:r>
            <a:r>
              <a:rPr dirty="0" smtClean="0"/>
              <a:t>,</a:t>
            </a:r>
            <a:r>
              <a:rPr lang="en-US" dirty="0" smtClean="0"/>
              <a:t> and</a:t>
            </a:r>
            <a:r>
              <a:rPr dirty="0" smtClean="0"/>
              <a:t> improved</a:t>
            </a:r>
            <a:r>
              <a:rPr lang="en-US" dirty="0" smtClean="0"/>
              <a:t> their</a:t>
            </a:r>
            <a:r>
              <a:rPr dirty="0" smtClean="0"/>
              <a:t> tools</a:t>
            </a:r>
            <a:r>
              <a:rPr lang="en-US" dirty="0" smtClean="0"/>
              <a:t>.</a:t>
            </a:r>
          </a:p>
          <a:p>
            <a:pPr marL="976336" lvl="2" indent="-516087" defTabSz="621791">
              <a:lnSpc>
                <a:spcPct val="100000"/>
              </a:lnSpc>
              <a:spcBef>
                <a:spcPts val="500"/>
              </a:spcBef>
              <a:buFont typeface="Arial"/>
              <a:defRPr sz="2176"/>
            </a:pPr>
            <a:r>
              <a:rPr lang="en-US" dirty="0" smtClean="0"/>
              <a:t>They g</a:t>
            </a:r>
            <a:r>
              <a:rPr dirty="0" smtClean="0"/>
              <a:t>round </a:t>
            </a:r>
            <a:r>
              <a:rPr dirty="0"/>
              <a:t>meat, grease, and nuts together to make </a:t>
            </a:r>
            <a:r>
              <a:rPr b="1" i="1" dirty="0" smtClean="0"/>
              <a:t>pemmican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Woodland Period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7877" indent="-667877" defTabSz="804672">
              <a:lnSpc>
                <a:spcPct val="100000"/>
              </a:lnSpc>
              <a:spcBef>
                <a:spcPts val="600"/>
              </a:spcBef>
              <a:buFont typeface="Arial"/>
              <a:defRPr sz="2816"/>
            </a:pPr>
            <a:r>
              <a:rPr lang="en-US" dirty="0" smtClean="0"/>
              <a:t>The </a:t>
            </a:r>
            <a:r>
              <a:rPr lang="en-US" dirty="0"/>
              <a:t>l</a:t>
            </a:r>
            <a:r>
              <a:rPr dirty="0" smtClean="0"/>
              <a:t>ife </a:t>
            </a:r>
            <a:r>
              <a:rPr dirty="0"/>
              <a:t>quality of natives increased again with </a:t>
            </a:r>
            <a:r>
              <a:rPr lang="en-US" dirty="0" smtClean="0"/>
              <a:t>the </a:t>
            </a:r>
            <a:r>
              <a:rPr dirty="0" smtClean="0"/>
              <a:t>introduction </a:t>
            </a:r>
            <a:r>
              <a:rPr dirty="0"/>
              <a:t>of corn around 3,000 </a:t>
            </a:r>
            <a:r>
              <a:rPr dirty="0" smtClean="0"/>
              <a:t>y</a:t>
            </a:r>
            <a:r>
              <a:rPr lang="en-US" dirty="0" smtClean="0"/>
              <a:t>ea</a:t>
            </a:r>
            <a:r>
              <a:rPr dirty="0" smtClean="0"/>
              <a:t>rs </a:t>
            </a:r>
            <a:r>
              <a:rPr dirty="0" smtClean="0"/>
              <a:t>ago</a:t>
            </a:r>
            <a:r>
              <a:rPr lang="en-US" dirty="0" smtClean="0"/>
              <a:t>.</a:t>
            </a:r>
          </a:p>
          <a:p>
            <a:pPr marL="1128126" lvl="2" indent="-667877" defTabSz="804672">
              <a:lnSpc>
                <a:spcPct val="100000"/>
              </a:lnSpc>
              <a:spcBef>
                <a:spcPts val="600"/>
              </a:spcBef>
              <a:buFont typeface="Arial"/>
              <a:defRPr sz="2816"/>
            </a:pPr>
            <a:r>
              <a:rPr lang="en-US" dirty="0" smtClean="0"/>
              <a:t>It</a:t>
            </a:r>
            <a:r>
              <a:rPr dirty="0" smtClean="0"/>
              <a:t> </a:t>
            </a:r>
            <a:r>
              <a:rPr dirty="0"/>
              <a:t>grew well in stream bottoms with </a:t>
            </a:r>
            <a:r>
              <a:rPr lang="en-US" dirty="0" smtClean="0"/>
              <a:t>its </a:t>
            </a:r>
            <a:r>
              <a:rPr dirty="0" smtClean="0"/>
              <a:t>“</a:t>
            </a:r>
            <a:r>
              <a:rPr dirty="0"/>
              <a:t>sisters</a:t>
            </a:r>
            <a:r>
              <a:rPr dirty="0" smtClean="0"/>
              <a:t>”</a:t>
            </a:r>
            <a:r>
              <a:rPr lang="en-US" dirty="0"/>
              <a:t>,</a:t>
            </a:r>
            <a:r>
              <a:rPr dirty="0" smtClean="0"/>
              <a:t> </a:t>
            </a:r>
            <a:r>
              <a:rPr dirty="0"/>
              <a:t>beans and </a:t>
            </a:r>
            <a:r>
              <a:rPr dirty="0" smtClean="0"/>
              <a:t>squash</a:t>
            </a:r>
            <a:r>
              <a:rPr lang="en-US" dirty="0" smtClean="0"/>
              <a:t>.</a:t>
            </a:r>
            <a:endParaRPr dirty="0"/>
          </a:p>
          <a:p>
            <a:pPr marL="667877" indent="-667877" defTabSz="804672">
              <a:lnSpc>
                <a:spcPct val="100000"/>
              </a:lnSpc>
              <a:spcBef>
                <a:spcPts val="600"/>
              </a:spcBef>
              <a:buFont typeface="Arial"/>
              <a:defRPr sz="2816"/>
            </a:pPr>
            <a:r>
              <a:rPr dirty="0"/>
              <a:t>People were able to stay in one place longer, and the village tradition became part of </a:t>
            </a:r>
            <a:r>
              <a:rPr lang="en-US" dirty="0" smtClean="0"/>
              <a:t>the </a:t>
            </a:r>
            <a:r>
              <a:rPr dirty="0" smtClean="0"/>
              <a:t>culture </a:t>
            </a:r>
            <a:r>
              <a:rPr dirty="0"/>
              <a:t>of the </a:t>
            </a:r>
            <a:r>
              <a:rPr dirty="0" smtClean="0"/>
              <a:t>natives</a:t>
            </a:r>
            <a:r>
              <a:rPr lang="en-US" dirty="0" smtClean="0"/>
              <a:t>.</a:t>
            </a:r>
            <a:endParaRPr dirty="0"/>
          </a:p>
          <a:p>
            <a:pPr marL="667877" indent="-667877" defTabSz="804672">
              <a:lnSpc>
                <a:spcPct val="100000"/>
              </a:lnSpc>
              <a:spcBef>
                <a:spcPts val="600"/>
              </a:spcBef>
              <a:buFont typeface="Arial"/>
              <a:defRPr sz="2816"/>
            </a:pPr>
            <a:r>
              <a:rPr dirty="0"/>
              <a:t>The natives depended greatly on forest for food and shelter and hunting, so this period of history is referred to as the Woodland </a:t>
            </a:r>
            <a:r>
              <a:rPr dirty="0" smtClean="0"/>
              <a:t>Period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Mississippian Influence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309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5371" indent="-455371" defTabSz="548640">
              <a:lnSpc>
                <a:spcPct val="100000"/>
              </a:lnSpc>
              <a:spcBef>
                <a:spcPts val="400"/>
              </a:spcBef>
              <a:buFont typeface="Arial"/>
              <a:defRPr sz="1920"/>
            </a:pPr>
            <a:r>
              <a:rPr sz="1950" dirty="0"/>
              <a:t>The natives were influenced by the culture coming from the southwest with its principal towns located along the Mississippi </a:t>
            </a:r>
            <a:r>
              <a:rPr sz="1950" dirty="0" smtClean="0"/>
              <a:t>River</a:t>
            </a:r>
            <a:r>
              <a:rPr lang="en-US" sz="1950" dirty="0" smtClean="0"/>
              <a:t>.</a:t>
            </a:r>
          </a:p>
          <a:p>
            <a:pPr marL="915620" lvl="2" indent="-455371" defTabSz="548640">
              <a:lnSpc>
                <a:spcPct val="100000"/>
              </a:lnSpc>
              <a:spcBef>
                <a:spcPts val="400"/>
              </a:spcBef>
              <a:buFont typeface="Arial"/>
              <a:defRPr sz="1920"/>
            </a:pPr>
            <a:r>
              <a:rPr sz="1950" dirty="0" smtClean="0"/>
              <a:t>In </a:t>
            </a:r>
            <a:r>
              <a:rPr sz="1950" dirty="0"/>
              <a:t>turn, the Mississippians had been influenced by traders from </a:t>
            </a:r>
            <a:r>
              <a:rPr sz="1950" dirty="0" smtClean="0"/>
              <a:t>Mexico</a:t>
            </a:r>
            <a:r>
              <a:rPr lang="en-US" sz="1950" dirty="0" smtClean="0"/>
              <a:t>.</a:t>
            </a:r>
            <a:endParaRPr sz="1950" dirty="0"/>
          </a:p>
          <a:p>
            <a:pPr marL="455371" indent="-455371" defTabSz="548640">
              <a:lnSpc>
                <a:spcPct val="100000"/>
              </a:lnSpc>
              <a:spcBef>
                <a:spcPts val="400"/>
              </a:spcBef>
              <a:buFont typeface="Arial"/>
              <a:defRPr sz="1920"/>
            </a:pPr>
            <a:r>
              <a:rPr sz="1950" dirty="0"/>
              <a:t>Mississippians built </a:t>
            </a:r>
            <a:r>
              <a:rPr sz="1950" b="1" i="1" dirty="0"/>
              <a:t>ceremonial centers </a:t>
            </a:r>
            <a:r>
              <a:rPr sz="1950" dirty="0"/>
              <a:t>wherever they lived, allowing them to come together for worship, recreation, and </a:t>
            </a:r>
            <a:r>
              <a:rPr sz="1950" dirty="0" smtClean="0"/>
              <a:t>fellowship</a:t>
            </a:r>
            <a:r>
              <a:rPr lang="en-US" sz="1950" dirty="0" smtClean="0"/>
              <a:t>.</a:t>
            </a:r>
          </a:p>
          <a:p>
            <a:pPr marL="915620" lvl="2" indent="-455371" defTabSz="548640">
              <a:lnSpc>
                <a:spcPct val="100000"/>
              </a:lnSpc>
              <a:spcBef>
                <a:spcPts val="400"/>
              </a:spcBef>
              <a:buFont typeface="Arial"/>
              <a:defRPr sz="1920"/>
            </a:pPr>
            <a:r>
              <a:rPr sz="1950" dirty="0" smtClean="0"/>
              <a:t>They </a:t>
            </a:r>
            <a:r>
              <a:rPr sz="1950" dirty="0"/>
              <a:t>believed that the ceremonies helped grow better crops and helped them live in better harmony with the </a:t>
            </a:r>
            <a:r>
              <a:rPr sz="1950" dirty="0" smtClean="0"/>
              <a:t>earth</a:t>
            </a:r>
            <a:r>
              <a:rPr lang="en-US" sz="1950" dirty="0" smtClean="0"/>
              <a:t>.</a:t>
            </a:r>
            <a:endParaRPr sz="1950" dirty="0"/>
          </a:p>
          <a:p>
            <a:pPr marL="455371" indent="-455371" defTabSz="548640">
              <a:lnSpc>
                <a:spcPct val="100000"/>
              </a:lnSpc>
              <a:spcBef>
                <a:spcPts val="400"/>
              </a:spcBef>
              <a:buFont typeface="Arial"/>
              <a:defRPr sz="1920"/>
            </a:pPr>
            <a:r>
              <a:rPr sz="1950" dirty="0"/>
              <a:t>To create community </a:t>
            </a:r>
            <a:r>
              <a:rPr lang="en-US" sz="1950" dirty="0" smtClean="0"/>
              <a:t>among</a:t>
            </a:r>
            <a:r>
              <a:rPr sz="1950" dirty="0" smtClean="0"/>
              <a:t> </a:t>
            </a:r>
            <a:r>
              <a:rPr sz="1950" dirty="0"/>
              <a:t>Mississippian settlers along the Pee Dee River, priests ordered </a:t>
            </a:r>
            <a:r>
              <a:rPr lang="en-US" sz="1950" dirty="0" smtClean="0"/>
              <a:t>a </a:t>
            </a:r>
            <a:r>
              <a:rPr sz="1950" dirty="0" smtClean="0"/>
              <a:t>ceremonial </a:t>
            </a:r>
            <a:r>
              <a:rPr sz="1950" dirty="0"/>
              <a:t>center built, today called the Town Creek Indian Mound, where ceremonies were held and many community </a:t>
            </a:r>
            <a:r>
              <a:rPr sz="1950" dirty="0" smtClean="0"/>
              <a:t>leaders</a:t>
            </a:r>
            <a:r>
              <a:rPr lang="en-US" sz="1950" dirty="0" smtClean="0"/>
              <a:t> were</a:t>
            </a:r>
            <a:r>
              <a:rPr sz="1950" dirty="0" smtClean="0"/>
              <a:t> </a:t>
            </a:r>
            <a:r>
              <a:rPr sz="1950" dirty="0" smtClean="0"/>
              <a:t>buried</a:t>
            </a:r>
            <a:r>
              <a:rPr lang="en-US" sz="1950" dirty="0" smtClean="0"/>
              <a:t>.</a:t>
            </a:r>
          </a:p>
          <a:p>
            <a:pPr marL="915620" lvl="2" indent="-455371" defTabSz="548640">
              <a:lnSpc>
                <a:spcPct val="100000"/>
              </a:lnSpc>
              <a:spcBef>
                <a:spcPts val="400"/>
              </a:spcBef>
              <a:buFont typeface="Arial"/>
              <a:defRPr sz="1920"/>
            </a:pPr>
            <a:r>
              <a:rPr sz="1950" dirty="0" smtClean="0"/>
              <a:t>People </a:t>
            </a:r>
            <a:r>
              <a:rPr sz="1950" dirty="0"/>
              <a:t>came several times a year to </a:t>
            </a:r>
            <a:r>
              <a:rPr sz="1950" dirty="0" smtClean="0"/>
              <a:t>celebrate</a:t>
            </a:r>
            <a:r>
              <a:rPr lang="en-US" sz="1950" dirty="0" smtClean="0"/>
              <a:t>;</a:t>
            </a:r>
            <a:r>
              <a:rPr sz="1950" dirty="0" smtClean="0"/>
              <a:t> </a:t>
            </a:r>
            <a:r>
              <a:rPr sz="1950" dirty="0"/>
              <a:t>the most important was the Green Corn Ceremony when corn was ripe enough to </a:t>
            </a:r>
            <a:r>
              <a:rPr sz="1950" dirty="0" smtClean="0"/>
              <a:t>eat</a:t>
            </a:r>
            <a:r>
              <a:rPr lang="en-US" sz="1950" dirty="0" smtClean="0"/>
              <a:t>.</a:t>
            </a:r>
            <a:endParaRPr sz="195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690483" y="6120129"/>
            <a:ext cx="23751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Native People “Discovered”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How </a:t>
            </a:r>
            <a:r>
              <a:rPr dirty="0"/>
              <a:t>did contact with the Europeans affect Native American life and the culture of the Woodland people and other early NC tribes?</a:t>
            </a:r>
            <a:endParaRPr sz="2800" dirty="0">
              <a:solidFill>
                <a:srgbClr val="080808"/>
              </a:solidFill>
            </a:endParaRPr>
          </a:p>
          <a:p>
            <a:pPr marL="285750" lvl="1" indent="17145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2622</Words>
  <Application>Microsoft Macintosh PowerPoint</Application>
  <PresentationFormat>On-screen Show (4:3)</PresentationFormat>
  <Paragraphs>217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Section 1: Cultures of the First People</vt:lpstr>
      <vt:lpstr>Section 1: Cultures of the First People</vt:lpstr>
      <vt:lpstr>Introduction</vt:lpstr>
      <vt:lpstr>The Archaic Period</vt:lpstr>
      <vt:lpstr>The Woodland Period</vt:lpstr>
      <vt:lpstr>Mississippian Influence</vt:lpstr>
      <vt:lpstr>Section 2: The Native People “Discovered”</vt:lpstr>
      <vt:lpstr>Section 2: The Native People “Discovered”</vt:lpstr>
      <vt:lpstr>Introduction</vt:lpstr>
      <vt:lpstr>Algonquin Tribes</vt:lpstr>
      <vt:lpstr>The Tuscarora</vt:lpstr>
      <vt:lpstr>The Catawba</vt:lpstr>
      <vt:lpstr>The Cherokee</vt:lpstr>
      <vt:lpstr>Native American Habits and Beliefs</vt:lpstr>
      <vt:lpstr>Village Life</vt:lpstr>
      <vt:lpstr>Belief Systems</vt:lpstr>
      <vt:lpstr>The Columbian Exchange</vt:lpstr>
      <vt:lpstr>Section 3: European Explorers Come and Go</vt:lpstr>
      <vt:lpstr>Section 3: European Explorers Come and Go</vt:lpstr>
      <vt:lpstr>Introduction</vt:lpstr>
      <vt:lpstr>Giovanni da Verrazano and the French</vt:lpstr>
      <vt:lpstr>Hernando de Soto and the Spanish</vt:lpstr>
      <vt:lpstr>Juan Pardo and More Spaniards</vt:lpstr>
      <vt:lpstr>Walter Raleigh and the English</vt:lpstr>
      <vt:lpstr>Section 4: The Story of the Lost Colonists</vt:lpstr>
      <vt:lpstr>Section 4: The Story of the Lost Colonists</vt:lpstr>
      <vt:lpstr>Introduction</vt:lpstr>
      <vt:lpstr>The Lane Colony</vt:lpstr>
      <vt:lpstr>The White Colony</vt:lpstr>
      <vt:lpstr>The Fate of the Lost Colony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15</cp:revision>
  <dcterms:modified xsi:type="dcterms:W3CDTF">2017-03-19T21:29:29Z</dcterms:modified>
</cp:coreProperties>
</file>