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6"/>
  </p:normalViewPr>
  <p:slideViewPr>
    <p:cSldViewPr snapToGrid="0" snapToObjects="1">
      <p:cViewPr varScale="1">
        <p:scale>
          <a:sx n="139" d="100"/>
          <a:sy n="139" d="100"/>
        </p:scale>
        <p:origin x="1384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7.xml"/><Relationship Id="rId6" Type="http://schemas.openxmlformats.org/officeDocument/2006/relationships/slide" Target="slide24.xml"/><Relationship Id="rId7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1: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The Land Where We Live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7812" cy="17771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905255">
              <a:defRPr sz="3861"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Coastal Plain Region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725716"/>
            <a:ext cx="8229600" cy="429408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crossroads hamlets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tobacco towns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Carolina bays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149530"/>
            <a:ext cx="8229600" cy="53503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dirty="0"/>
              <a:t>The Coastal Plain has some of the richest soil in North Carolina and is about a third of the area of the </a:t>
            </a:r>
            <a:r>
              <a:rPr sz="2500" dirty="0" smtClean="0"/>
              <a:t>state</a:t>
            </a:r>
            <a:r>
              <a:rPr lang="en-US" sz="2500" dirty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sz="2500" dirty="0" smtClean="0"/>
              <a:t>It i</a:t>
            </a:r>
            <a:r>
              <a:rPr sz="2500" dirty="0" smtClean="0"/>
              <a:t>s </a:t>
            </a:r>
            <a:r>
              <a:rPr sz="2500" dirty="0"/>
              <a:t>a part of the Atlantic Coastal Plain, which extends from New York to </a:t>
            </a:r>
            <a:r>
              <a:rPr sz="2500" dirty="0" smtClean="0"/>
              <a:t>Florida</a:t>
            </a:r>
            <a:r>
              <a:rPr lang="en-US" sz="2500" dirty="0" smtClean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dirty="0"/>
              <a:t>Coastal Plain has two main characteristics: its flatness and its </a:t>
            </a:r>
            <a:r>
              <a:rPr sz="2500" dirty="0" smtClean="0"/>
              <a:t>soil</a:t>
            </a:r>
            <a:r>
              <a:rPr lang="en-US" sz="2500" dirty="0" smtClean="0"/>
              <a:t>.</a:t>
            </a:r>
            <a:endParaRPr sz="2500" dirty="0"/>
          </a:p>
          <a:p>
            <a:pPr marL="681228" lvl="1" indent="-342900" defTabSz="676655">
              <a:spcBef>
                <a:spcPts val="500"/>
              </a:spcBef>
              <a:defRPr sz="2368"/>
            </a:pPr>
            <a:r>
              <a:rPr lang="en-US" sz="2500" dirty="0" smtClean="0"/>
              <a:t>This makes it </a:t>
            </a:r>
            <a:r>
              <a:rPr sz="2500" dirty="0" smtClean="0"/>
              <a:t>the </a:t>
            </a:r>
            <a:r>
              <a:rPr sz="2500" dirty="0"/>
              <a:t>chief farming region in the </a:t>
            </a:r>
            <a:r>
              <a:rPr sz="2500" dirty="0" smtClean="0"/>
              <a:t>state</a:t>
            </a:r>
            <a:r>
              <a:rPr lang="en-US" sz="2500" dirty="0" smtClean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dirty="0"/>
              <a:t>Most rivers flow into the sounds of the Tidewater </a:t>
            </a:r>
            <a:r>
              <a:rPr sz="2500" dirty="0" smtClean="0"/>
              <a:t>region</a:t>
            </a:r>
            <a:r>
              <a:rPr lang="en-US" sz="2500" dirty="0" smtClean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dirty="0"/>
              <a:t>Large areas of land cleared for farming, making the area extremely </a:t>
            </a:r>
            <a:r>
              <a:rPr sz="2500" dirty="0" smtClean="0"/>
              <a:t>rural</a:t>
            </a:r>
            <a:r>
              <a:rPr lang="en-US" sz="2500" dirty="0" smtClean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dirty="0"/>
              <a:t>Residents of the Coastal Plain have traditionally lived in one of two types of communities: rural </a:t>
            </a:r>
            <a:r>
              <a:rPr sz="2500" dirty="0" smtClean="0"/>
              <a:t>crossroads </a:t>
            </a:r>
            <a:r>
              <a:rPr sz="2500" dirty="0"/>
              <a:t>and small tobacco </a:t>
            </a:r>
            <a:r>
              <a:rPr sz="2500" dirty="0" smtClean="0"/>
              <a:t>towns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Crossroad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Hamlets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634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54380" indent="-754380" defTabSz="905255">
              <a:lnSpc>
                <a:spcPct val="90000"/>
              </a:lnSpc>
              <a:defRPr sz="3168">
                <a:solidFill>
                  <a:srgbClr val="080808"/>
                </a:solidFill>
              </a:defRPr>
            </a:pPr>
            <a:r>
              <a:rPr lang="en-US" b="1" i="1" dirty="0" smtClean="0"/>
              <a:t>Crossroads hamlets</a:t>
            </a:r>
            <a:r>
              <a:rPr lang="en-US" dirty="0" smtClean="0"/>
              <a:t> are f</a:t>
            </a:r>
            <a:r>
              <a:rPr dirty="0" smtClean="0"/>
              <a:t>ound </a:t>
            </a:r>
            <a:r>
              <a:rPr dirty="0"/>
              <a:t>throughout the Coastal Plain </a:t>
            </a:r>
            <a:r>
              <a:rPr dirty="0" smtClean="0"/>
              <a:t>region</a:t>
            </a:r>
            <a:r>
              <a:rPr lang="en-US" dirty="0" smtClean="0"/>
              <a:t>.</a:t>
            </a:r>
            <a:endParaRPr dirty="0"/>
          </a:p>
          <a:p>
            <a:pPr marL="754380" indent="-754380" defTabSz="905255">
              <a:lnSpc>
                <a:spcPct val="90000"/>
              </a:lnSpc>
              <a:defRPr sz="3168">
                <a:solidFill>
                  <a:srgbClr val="080808"/>
                </a:solidFill>
              </a:defRPr>
            </a:pPr>
            <a:r>
              <a:rPr lang="en-US" dirty="0" smtClean="0"/>
              <a:t>They o</a:t>
            </a:r>
            <a:r>
              <a:rPr dirty="0" smtClean="0"/>
              <a:t>ften </a:t>
            </a:r>
            <a:r>
              <a:rPr dirty="0"/>
              <a:t>have a </a:t>
            </a:r>
            <a:r>
              <a:rPr dirty="0" smtClean="0"/>
              <a:t>store</a:t>
            </a:r>
            <a:r>
              <a:rPr lang="en-US" dirty="0" smtClean="0"/>
              <a:t>,</a:t>
            </a:r>
            <a:r>
              <a:rPr dirty="0" smtClean="0"/>
              <a:t> school</a:t>
            </a:r>
            <a:r>
              <a:rPr lang="en-US" dirty="0"/>
              <a:t>,</a:t>
            </a:r>
            <a:r>
              <a:rPr dirty="0" smtClean="0"/>
              <a:t> </a:t>
            </a:r>
            <a:r>
              <a:rPr dirty="0"/>
              <a:t>or church </a:t>
            </a:r>
            <a:r>
              <a:rPr dirty="0" smtClean="0"/>
              <a:t>th</a:t>
            </a:r>
            <a:r>
              <a:rPr lang="en-US" dirty="0" smtClean="0"/>
              <a:t>at</a:t>
            </a:r>
            <a:r>
              <a:rPr dirty="0" smtClean="0"/>
              <a:t> provide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goods and services to the nearby farmers who don’t have money or time to go to town </a:t>
            </a:r>
            <a:r>
              <a:rPr dirty="0" smtClean="0"/>
              <a:t>frequently</a:t>
            </a:r>
            <a:r>
              <a:rPr lang="en-US" dirty="0" smtClean="0"/>
              <a:t>.</a:t>
            </a:r>
            <a:endParaRPr dirty="0"/>
          </a:p>
          <a:p>
            <a:pPr marL="754380" indent="-754380" defTabSz="905255">
              <a:lnSpc>
                <a:spcPct val="90000"/>
              </a:lnSpc>
              <a:defRPr sz="3168">
                <a:solidFill>
                  <a:srgbClr val="080808"/>
                </a:solidFill>
              </a:defRPr>
            </a:pPr>
            <a:r>
              <a:rPr lang="en-US" dirty="0" smtClean="0"/>
              <a:t>They are </a:t>
            </a:r>
            <a:r>
              <a:rPr lang="en-US" dirty="0"/>
              <a:t>g</a:t>
            </a:r>
            <a:r>
              <a:rPr dirty="0" smtClean="0"/>
              <a:t>enerally </a:t>
            </a:r>
            <a:r>
              <a:rPr dirty="0"/>
              <a:t>named for local </a:t>
            </a:r>
            <a:r>
              <a:rPr dirty="0" smtClean="0"/>
              <a:t>residents</a:t>
            </a:r>
            <a:r>
              <a:rPr lang="en-US" dirty="0" smtClean="0"/>
              <a:t>.</a:t>
            </a:r>
            <a:endParaRPr dirty="0"/>
          </a:p>
          <a:p>
            <a:pPr marL="754380" indent="-754380" defTabSz="905255">
              <a:lnSpc>
                <a:spcPct val="90000"/>
              </a:lnSpc>
              <a:defRPr sz="3168">
                <a:solidFill>
                  <a:srgbClr val="080808"/>
                </a:solidFill>
              </a:defRPr>
            </a:pPr>
            <a:r>
              <a:rPr dirty="0"/>
              <a:t>In more recent times, they have become locations for convenience </a:t>
            </a:r>
            <a:r>
              <a:rPr dirty="0" smtClean="0"/>
              <a:t>stores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Tobacco Towns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91863"/>
            <a:ext cx="8229600" cy="52004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sz="2700" b="1" i="1" dirty="0"/>
              <a:t>Tobacco </a:t>
            </a:r>
            <a:r>
              <a:rPr lang="en-US" sz="2700" b="1" i="1" dirty="0" smtClean="0"/>
              <a:t>t</a:t>
            </a:r>
            <a:r>
              <a:rPr sz="2700" b="1" i="1" dirty="0" smtClean="0"/>
              <a:t>owns </a:t>
            </a:r>
            <a:r>
              <a:rPr sz="2700" dirty="0"/>
              <a:t>have been part of the Coastal Plain since it was first </a:t>
            </a:r>
            <a:r>
              <a:rPr sz="2700" dirty="0" smtClean="0"/>
              <a:t>settled</a:t>
            </a:r>
            <a:r>
              <a:rPr lang="en-US" sz="2700" dirty="0" smtClean="0"/>
              <a:t>.</a:t>
            </a:r>
            <a:endParaRPr sz="27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sz="2700" dirty="0" smtClean="0"/>
              <a:t>These t</a:t>
            </a:r>
            <a:r>
              <a:rPr sz="2700" dirty="0" smtClean="0"/>
              <a:t>owns </a:t>
            </a:r>
            <a:r>
              <a:rPr sz="2700" dirty="0"/>
              <a:t>grew in the 20th century when popularity of smoking </a:t>
            </a:r>
            <a:r>
              <a:rPr sz="2700" dirty="0" smtClean="0"/>
              <a:t>increased</a:t>
            </a:r>
            <a:r>
              <a:rPr lang="en-US" sz="2700" dirty="0" smtClean="0"/>
              <a:t>.</a:t>
            </a:r>
            <a:endParaRPr sz="2700" dirty="0"/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lang="en-US" sz="2700" dirty="0" smtClean="0"/>
              <a:t>The </a:t>
            </a:r>
            <a:r>
              <a:rPr lang="en-US" sz="2700" dirty="0"/>
              <a:t>t</a:t>
            </a:r>
            <a:r>
              <a:rPr sz="2700" dirty="0" smtClean="0"/>
              <a:t>owns </a:t>
            </a:r>
            <a:r>
              <a:rPr sz="2700" dirty="0"/>
              <a:t>had many tobacco </a:t>
            </a:r>
            <a:r>
              <a:rPr sz="2700" dirty="0" smtClean="0"/>
              <a:t>warehouses</a:t>
            </a:r>
            <a:r>
              <a:rPr lang="en-US" sz="27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700" dirty="0" smtClean="0"/>
              <a:t>Everyone </a:t>
            </a:r>
            <a:r>
              <a:rPr sz="2700" dirty="0"/>
              <a:t>scheduled their business around the tobacco </a:t>
            </a:r>
            <a:r>
              <a:rPr sz="2700" dirty="0" smtClean="0"/>
              <a:t>harvest</a:t>
            </a:r>
            <a:r>
              <a:rPr lang="en-US" sz="2700" dirty="0" smtClean="0"/>
              <a:t>.</a:t>
            </a:r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700" dirty="0" smtClean="0"/>
              <a:t>Traditional </a:t>
            </a:r>
            <a:r>
              <a:rPr sz="2700" dirty="0"/>
              <a:t>tobacco barns were tall, thin squares of logs or planks, and were once seen everywhere along the Coastal </a:t>
            </a:r>
            <a:r>
              <a:rPr sz="2700" dirty="0" smtClean="0"/>
              <a:t>Plain</a:t>
            </a:r>
            <a:r>
              <a:rPr lang="en-US" sz="27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700" dirty="0" smtClean="0"/>
              <a:t>Tobacco </a:t>
            </a:r>
            <a:r>
              <a:rPr sz="2700" dirty="0"/>
              <a:t>was flue-cured, drying it for the market and making it mild enough to </a:t>
            </a:r>
            <a:r>
              <a:rPr sz="2700" dirty="0" smtClean="0"/>
              <a:t>smoke</a:t>
            </a:r>
            <a:r>
              <a:rPr lang="en-US" sz="2700" dirty="0" smtClean="0"/>
              <a:t>.</a:t>
            </a:r>
            <a:endParaRPr sz="27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700" dirty="0"/>
              <a:t>Fewer and fewer Coastal Plain residents grow tobacco in modern </a:t>
            </a:r>
            <a:r>
              <a:rPr sz="2700" dirty="0" smtClean="0"/>
              <a:t>times</a:t>
            </a:r>
            <a:r>
              <a:rPr lang="en-US" sz="2700" dirty="0" smtClean="0"/>
              <a:t>.</a:t>
            </a:r>
            <a:endParaRPr sz="270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Longleaf Pine Forests and Carolina Bays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77752"/>
            <a:ext cx="8229600" cy="5200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sz="2900" dirty="0"/>
              <a:t>Before tobacco fields, longleaf pine was the most common sight in the Coastal </a:t>
            </a:r>
            <a:r>
              <a:rPr sz="2900" dirty="0" smtClean="0"/>
              <a:t>Plain</a:t>
            </a:r>
            <a:r>
              <a:rPr lang="en-US" sz="2900" dirty="0" smtClean="0"/>
              <a:t>.</a:t>
            </a:r>
            <a:endParaRPr sz="29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2900" dirty="0"/>
              <a:t>Because of its historical significance, the Longleaf Pine is North Carolina’s state </a:t>
            </a:r>
            <a:r>
              <a:rPr sz="2900" dirty="0" smtClean="0"/>
              <a:t>tree</a:t>
            </a:r>
            <a:r>
              <a:rPr lang="en-US" sz="2900" dirty="0" smtClean="0"/>
              <a:t>.</a:t>
            </a:r>
            <a:endParaRPr sz="29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2900" dirty="0"/>
              <a:t>In </a:t>
            </a:r>
            <a:r>
              <a:rPr lang="en-US" sz="2900" dirty="0" smtClean="0"/>
              <a:t>the </a:t>
            </a:r>
            <a:r>
              <a:rPr sz="2900" dirty="0" smtClean="0"/>
              <a:t>southern </a:t>
            </a:r>
            <a:r>
              <a:rPr sz="2900" dirty="0"/>
              <a:t>Coastal Plain, there are hundreds of elongated depressions in the ground called </a:t>
            </a:r>
            <a:r>
              <a:rPr sz="2900" b="1" i="1" dirty="0"/>
              <a:t>Carolina </a:t>
            </a:r>
            <a:r>
              <a:rPr sz="2900" b="1" i="1" dirty="0" smtClean="0"/>
              <a:t>bays</a:t>
            </a:r>
            <a:r>
              <a:rPr lang="en-US" sz="2900" dirty="0" smtClean="0"/>
              <a:t>.</a:t>
            </a:r>
            <a:endParaRPr sz="2900" dirty="0"/>
          </a:p>
          <a:p>
            <a:pPr marL="873252" lvl="1" indent="-457200" defTabSz="832104">
              <a:spcBef>
                <a:spcPts val="600"/>
              </a:spcBef>
              <a:defRPr sz="2912"/>
            </a:pPr>
            <a:r>
              <a:rPr sz="2900" dirty="0"/>
              <a:t>No one knows for sure why they exist or how they were </a:t>
            </a:r>
            <a:r>
              <a:rPr sz="2900" dirty="0" smtClean="0"/>
              <a:t>created</a:t>
            </a:r>
            <a:r>
              <a:rPr lang="en-US" sz="2900" dirty="0" smtClean="0"/>
              <a:t>;</a:t>
            </a:r>
            <a:r>
              <a:rPr sz="2900" dirty="0" smtClean="0"/>
              <a:t> </a:t>
            </a:r>
            <a:r>
              <a:rPr sz="2900" dirty="0"/>
              <a:t>some are filled with water and others are similar to pocosins, being wet or dry in different parts of the </a:t>
            </a:r>
            <a:r>
              <a:rPr sz="2900" dirty="0" smtClean="0"/>
              <a:t>year</a:t>
            </a:r>
            <a:r>
              <a:rPr lang="en-US" sz="2900" dirty="0" smtClean="0"/>
              <a:t>.</a:t>
            </a:r>
            <a:endParaRPr sz="290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Sandhills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191864"/>
            <a:ext cx="8229600" cy="52286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lang="en-US" sz="3000" dirty="0" smtClean="0"/>
              <a:t>Located </a:t>
            </a:r>
            <a:r>
              <a:rPr lang="en-US" sz="3000" dirty="0"/>
              <a:t>n</a:t>
            </a:r>
            <a:r>
              <a:rPr sz="3000" dirty="0" smtClean="0"/>
              <a:t>orthwest </a:t>
            </a:r>
            <a:r>
              <a:rPr sz="3000" dirty="0"/>
              <a:t>of the Carolina </a:t>
            </a:r>
            <a:r>
              <a:rPr sz="3000" dirty="0" smtClean="0"/>
              <a:t>bays</a:t>
            </a:r>
            <a:r>
              <a:rPr lang="en-US" sz="3000" dirty="0" smtClean="0"/>
              <a:t>, the </a:t>
            </a:r>
            <a:r>
              <a:rPr lang="en-US" sz="3000" dirty="0" err="1"/>
              <a:t>S</a:t>
            </a:r>
            <a:r>
              <a:rPr sz="3000" dirty="0" err="1" smtClean="0"/>
              <a:t>andhills</a:t>
            </a:r>
            <a:r>
              <a:rPr sz="3000" dirty="0" smtClean="0"/>
              <a:t> </a:t>
            </a:r>
            <a:r>
              <a:rPr sz="3000" dirty="0"/>
              <a:t>are concentrations of rolling sand ridges left over from an ancient change in the shoreline of the Atlantic </a:t>
            </a:r>
            <a:r>
              <a:rPr sz="3000" dirty="0" smtClean="0"/>
              <a:t>Ocean</a:t>
            </a:r>
            <a:r>
              <a:rPr lang="en-US" sz="3000" dirty="0" smtClean="0"/>
              <a:t>.</a:t>
            </a:r>
            <a:endParaRPr sz="30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000" dirty="0"/>
              <a:t>They have the poorest soil in the state, because the sand allows the topsoil nutrients to drain </a:t>
            </a:r>
            <a:r>
              <a:rPr sz="3000" dirty="0" smtClean="0"/>
              <a:t>away</a:t>
            </a:r>
            <a:r>
              <a:rPr lang="en-US" sz="3000" dirty="0" smtClean="0"/>
              <a:t>.</a:t>
            </a:r>
            <a:endParaRPr sz="30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000" dirty="0"/>
              <a:t>In the 20th century, two uses were found for the Sandhills: golf courses like Pinehurst, and Fort Bragg, originally designed to be a training ground for </a:t>
            </a:r>
            <a:r>
              <a:rPr sz="3000" dirty="0" smtClean="0"/>
              <a:t>artillery</a:t>
            </a:r>
            <a:r>
              <a:rPr lang="en-US" sz="3000" dirty="0" smtClean="0"/>
              <a:t>.</a:t>
            </a:r>
            <a:endParaRPr sz="3000"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People of the Coastal Plain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57200" y="1191863"/>
            <a:ext cx="8229600" cy="53143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Area has long attracted people of different ethnic backgrounds with its dark soil and other </a:t>
            </a:r>
            <a:r>
              <a:rPr sz="3600" dirty="0" smtClean="0"/>
              <a:t>resources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 most distinctive people of the Coastal Plain are the Lumbee of Robeson County, forming the largest population of Native Americans in the </a:t>
            </a:r>
            <a:r>
              <a:rPr sz="3600" dirty="0" smtClean="0"/>
              <a:t>state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792083" y="6148070"/>
            <a:ext cx="231127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886968">
              <a:defRPr sz="4268">
                <a:effectLst>
                  <a:outerShdw blurRad="36957" dist="3695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The Piedmont Region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698106"/>
            <a:ext cx="8229600" cy="4428057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rPr dirty="0"/>
              <a:t>Essential Question:</a:t>
            </a:r>
          </a:p>
          <a:p>
            <a:pPr lvl="1">
              <a:buFont typeface="Wingdings" charset="2"/>
              <a:buChar char="§"/>
            </a:pPr>
            <a:r>
              <a:rPr dirty="0"/>
              <a:t>What are the features of the Piedmont Region, specifically the significance of the fall line?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886968">
              <a:defRPr sz="4268">
                <a:effectLst>
                  <a:outerShdw blurRad="36957" dist="3695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The Piedmont Region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fall line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headwaters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sectionalism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mill village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NASCAR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monadnock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4714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3772" indent="-743772" defTabSz="896111">
              <a:defRPr sz="3136"/>
            </a:pPr>
            <a:r>
              <a:rPr dirty="0"/>
              <a:t>North Carolina’s Piedmont region is easily recognized by its red </a:t>
            </a:r>
            <a:r>
              <a:rPr dirty="0" smtClean="0"/>
              <a:t>clay</a:t>
            </a:r>
            <a:r>
              <a:rPr lang="en-US" dirty="0" smtClean="0"/>
              <a:t>.</a:t>
            </a:r>
            <a:endParaRPr dirty="0"/>
          </a:p>
          <a:p>
            <a:pPr marL="743772" indent="-743772" defTabSz="896111">
              <a:defRPr sz="3136"/>
            </a:pPr>
            <a:r>
              <a:rPr dirty="0"/>
              <a:t>A problem in the region has been erosion and poor soil conservation</a:t>
            </a:r>
            <a:r>
              <a:rPr dirty="0" smtClean="0"/>
              <a:t>,</a:t>
            </a:r>
            <a:r>
              <a:rPr lang="en-US" dirty="0" smtClean="0"/>
              <a:t> since</a:t>
            </a:r>
            <a:r>
              <a:rPr dirty="0" smtClean="0"/>
              <a:t> </a:t>
            </a:r>
            <a:r>
              <a:rPr dirty="0"/>
              <a:t>rain and wind have washed away the valuable </a:t>
            </a:r>
            <a:r>
              <a:rPr dirty="0" smtClean="0"/>
              <a:t>topsoil</a:t>
            </a:r>
            <a:r>
              <a:rPr lang="en-US" dirty="0" smtClean="0"/>
              <a:t>.</a:t>
            </a:r>
            <a:endParaRPr dirty="0"/>
          </a:p>
          <a:p>
            <a:pPr marL="905256" lvl="1" indent="-457200" defTabSz="896111">
              <a:defRPr sz="3136"/>
            </a:pPr>
            <a:r>
              <a:rPr dirty="0"/>
              <a:t>To control the erosion, state officials planted millions of kudzu plants in the 1930s hoping to save the </a:t>
            </a:r>
            <a:r>
              <a:rPr dirty="0" smtClean="0"/>
              <a:t>soil</a:t>
            </a:r>
            <a:r>
              <a:rPr lang="en-US" dirty="0" smtClean="0"/>
              <a:t>.</a:t>
            </a:r>
            <a:endParaRPr dirty="0"/>
          </a:p>
          <a:p>
            <a:pPr marL="905256" lvl="1" indent="-457200" defTabSz="896111">
              <a:defRPr sz="3136"/>
            </a:pPr>
            <a:r>
              <a:rPr dirty="0"/>
              <a:t>The kudzu nearly took over the state</a:t>
            </a:r>
            <a:r>
              <a:rPr dirty="0" smtClean="0"/>
              <a:t>,</a:t>
            </a:r>
            <a:r>
              <a:rPr lang="en-US" dirty="0" smtClean="0"/>
              <a:t> usually</a:t>
            </a:r>
            <a:r>
              <a:rPr dirty="0" smtClean="0"/>
              <a:t> </a:t>
            </a:r>
            <a:r>
              <a:rPr dirty="0"/>
              <a:t>growing several inches on </a:t>
            </a:r>
            <a:r>
              <a:rPr lang="en-US" dirty="0" smtClean="0"/>
              <a:t>a single</a:t>
            </a:r>
            <a:r>
              <a:rPr dirty="0" smtClean="0"/>
              <a:t> </a:t>
            </a:r>
            <a:r>
              <a:rPr dirty="0"/>
              <a:t>hot, </a:t>
            </a:r>
            <a:r>
              <a:rPr lang="en-US" dirty="0" smtClean="0"/>
              <a:t>humid</a:t>
            </a:r>
            <a:r>
              <a:rPr dirty="0" smtClean="0"/>
              <a:t> day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6934200" cy="1654214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6858001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The Tidewater Region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The Coastal Plain Region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The Piedmont Region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The Mountains Region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5: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7" action="ppaction://hlinksldjump"/>
              </a:rPr>
              <a:t>North Carolina’s Weather and Climate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-1940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Fall Line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763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1959" indent="-441959" defTabSz="530351">
              <a:lnSpc>
                <a:spcPct val="100000"/>
              </a:lnSpc>
              <a:spcBef>
                <a:spcPts val="0"/>
              </a:spcBef>
              <a:defRPr sz="2262"/>
            </a:pPr>
            <a:r>
              <a:rPr dirty="0"/>
              <a:t>The red clay of the Piedmont erodes easily because the land is filled with hills and </a:t>
            </a:r>
            <a:r>
              <a:rPr dirty="0" smtClean="0"/>
              <a:t>hollows</a:t>
            </a:r>
            <a:r>
              <a:rPr lang="en-US" dirty="0" smtClean="0"/>
              <a:t>.</a:t>
            </a:r>
            <a:endParaRPr dirty="0"/>
          </a:p>
          <a:p>
            <a:pPr marL="441959" indent="-441959" defTabSz="530351">
              <a:lnSpc>
                <a:spcPct val="100000"/>
              </a:lnSpc>
              <a:spcBef>
                <a:spcPts val="0"/>
              </a:spcBef>
              <a:defRPr sz="2262"/>
            </a:pPr>
            <a:r>
              <a:rPr dirty="0"/>
              <a:t>Most of the </a:t>
            </a:r>
            <a:r>
              <a:rPr dirty="0" smtClean="0"/>
              <a:t>Piedmont</a:t>
            </a:r>
            <a:r>
              <a:rPr lang="en-US" dirty="0" smtClean="0"/>
              <a:t>, </a:t>
            </a:r>
            <a:r>
              <a:rPr dirty="0" smtClean="0"/>
              <a:t>which </a:t>
            </a:r>
            <a:r>
              <a:rPr dirty="0"/>
              <a:t>means “foot of the mountains</a:t>
            </a:r>
            <a:r>
              <a:rPr dirty="0" smtClean="0"/>
              <a:t>”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is </a:t>
            </a:r>
            <a:r>
              <a:rPr dirty="0" smtClean="0"/>
              <a:t>actually</a:t>
            </a:r>
            <a:r>
              <a:rPr lang="en-US" dirty="0" smtClean="0"/>
              <a:t> a</a:t>
            </a:r>
            <a:r>
              <a:rPr dirty="0" smtClean="0"/>
              <a:t> </a:t>
            </a:r>
            <a:r>
              <a:rPr dirty="0"/>
              <a:t>plateau, </a:t>
            </a:r>
            <a:r>
              <a:rPr lang="en-US" dirty="0" smtClean="0"/>
              <a:t>located</a:t>
            </a:r>
            <a:r>
              <a:rPr dirty="0" smtClean="0"/>
              <a:t> </a:t>
            </a:r>
            <a:r>
              <a:rPr lang="en-US" dirty="0" smtClean="0"/>
              <a:t>north of</a:t>
            </a:r>
            <a:r>
              <a:rPr dirty="0" smtClean="0"/>
              <a:t> </a:t>
            </a:r>
            <a:r>
              <a:rPr dirty="0"/>
              <a:t>the Coastal Plain and </a:t>
            </a:r>
            <a:r>
              <a:rPr lang="en-US" dirty="0" smtClean="0"/>
              <a:t>south of</a:t>
            </a:r>
            <a:r>
              <a:rPr dirty="0" smtClean="0"/>
              <a:t> </a:t>
            </a:r>
            <a:r>
              <a:rPr dirty="0"/>
              <a:t>the Blue Ridge </a:t>
            </a:r>
            <a:r>
              <a:rPr dirty="0" smtClean="0"/>
              <a:t>Mountains</a:t>
            </a:r>
            <a:r>
              <a:rPr lang="en-US" dirty="0" smtClean="0"/>
              <a:t>.</a:t>
            </a:r>
            <a:endParaRPr dirty="0"/>
          </a:p>
          <a:p>
            <a:pPr marL="441959" indent="-441959" defTabSz="530351">
              <a:lnSpc>
                <a:spcPct val="100000"/>
              </a:lnSpc>
              <a:spcBef>
                <a:spcPts val="0"/>
              </a:spcBef>
              <a:defRPr sz="2262"/>
            </a:pPr>
            <a:r>
              <a:rPr lang="en-US" dirty="0" smtClean="0"/>
              <a:t>The “l</a:t>
            </a:r>
            <a:r>
              <a:rPr dirty="0" smtClean="0"/>
              <a:t>ine</a:t>
            </a:r>
            <a:r>
              <a:rPr lang="en-US" dirty="0" smtClean="0"/>
              <a:t>"</a:t>
            </a:r>
            <a:r>
              <a:rPr dirty="0" smtClean="0"/>
              <a:t> </a:t>
            </a:r>
            <a:r>
              <a:rPr dirty="0"/>
              <a:t>that divides the Coastal Plain and the </a:t>
            </a:r>
            <a:r>
              <a:rPr dirty="0" smtClean="0"/>
              <a:t>Piedmont</a:t>
            </a:r>
            <a:r>
              <a:rPr lang="en-US" dirty="0" smtClean="0"/>
              <a:t>, where </a:t>
            </a:r>
            <a:r>
              <a:rPr lang="en-US" dirty="0"/>
              <a:t>rivers flowing out of the Piedmont go down their last </a:t>
            </a:r>
            <a:r>
              <a:rPr lang="en-US" dirty="0" smtClean="0"/>
              <a:t>hill and become </a:t>
            </a:r>
            <a:r>
              <a:rPr lang="en-US" dirty="0"/>
              <a:t>flatter and </a:t>
            </a:r>
            <a:r>
              <a:rPr lang="en-US" dirty="0" smtClean="0"/>
              <a:t>smoother,</a:t>
            </a:r>
            <a:r>
              <a:rPr dirty="0" smtClean="0"/>
              <a:t> </a:t>
            </a:r>
            <a:r>
              <a:rPr dirty="0"/>
              <a:t>is called the</a:t>
            </a:r>
            <a:r>
              <a:rPr b="1" i="1" dirty="0"/>
              <a:t> fall </a:t>
            </a:r>
            <a:r>
              <a:rPr b="1" i="1" dirty="0" smtClean="0"/>
              <a:t>line</a:t>
            </a:r>
            <a:r>
              <a:rPr lang="en-US" b="1" i="1" dirty="0" smtClean="0"/>
              <a:t>.</a:t>
            </a:r>
            <a:endParaRPr dirty="0"/>
          </a:p>
          <a:p>
            <a:pPr marL="441959" indent="-441959" defTabSz="530351">
              <a:lnSpc>
                <a:spcPct val="100000"/>
              </a:lnSpc>
              <a:spcBef>
                <a:spcPts val="0"/>
              </a:spcBef>
              <a:defRPr sz="2262"/>
            </a:pPr>
            <a:r>
              <a:rPr dirty="0"/>
              <a:t>Two principal rivers of the Piedmont are the Yadkin-Pee Dee and the Catawba, neither of which run to the fall </a:t>
            </a:r>
            <a:r>
              <a:rPr dirty="0" smtClean="0"/>
              <a:t>line</a:t>
            </a:r>
            <a:r>
              <a:rPr lang="en-US" dirty="0" smtClean="0"/>
              <a:t>.</a:t>
            </a:r>
            <a:endParaRPr dirty="0"/>
          </a:p>
          <a:p>
            <a:pPr marL="441959" indent="-441959" defTabSz="530351">
              <a:lnSpc>
                <a:spcPct val="100000"/>
              </a:lnSpc>
              <a:spcBef>
                <a:spcPts val="0"/>
              </a:spcBef>
              <a:defRPr sz="2262"/>
            </a:pPr>
            <a:r>
              <a:rPr dirty="0"/>
              <a:t>The main reason that </a:t>
            </a:r>
            <a:r>
              <a:rPr b="1" i="1" dirty="0" smtClean="0"/>
              <a:t>sectionalism</a:t>
            </a:r>
            <a:r>
              <a:rPr lang="en-US" dirty="0" smtClean="0"/>
              <a:t>, or </a:t>
            </a:r>
            <a:r>
              <a:rPr dirty="0" smtClean="0"/>
              <a:t>intense </a:t>
            </a:r>
            <a:r>
              <a:rPr dirty="0"/>
              <a:t>concern for local interests and </a:t>
            </a:r>
            <a:r>
              <a:rPr dirty="0" smtClean="0"/>
              <a:t>customs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developed in North Carolina was the lack of connection between the rivers of the Piedmont and the </a:t>
            </a:r>
            <a:r>
              <a:rPr dirty="0" smtClean="0"/>
              <a:t>Coast</a:t>
            </a:r>
            <a:r>
              <a:rPr lang="en-US" dirty="0" smtClean="0"/>
              <a:t>al</a:t>
            </a:r>
            <a:r>
              <a:rPr dirty="0" smtClean="0"/>
              <a:t> Plain</a:t>
            </a:r>
            <a:r>
              <a:rPr lang="en-US" dirty="0" smtClean="0"/>
              <a:t>.</a:t>
            </a:r>
            <a:endParaRPr dirty="0"/>
          </a:p>
          <a:p>
            <a:pPr marL="441959" indent="-441959" defTabSz="530351">
              <a:lnSpc>
                <a:spcPct val="100000"/>
              </a:lnSpc>
              <a:spcBef>
                <a:spcPts val="0"/>
              </a:spcBef>
              <a:defRPr sz="2262"/>
            </a:pPr>
            <a:r>
              <a:rPr dirty="0"/>
              <a:t>More than half of the Piedmont is covered in </a:t>
            </a:r>
            <a:r>
              <a:rPr dirty="0" smtClean="0"/>
              <a:t>forests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Farms and Factories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345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400" dirty="0"/>
              <a:t>Farming is as much a tradition in the Piedmont as the Coastal Plain, but farming is more of a struggle in the </a:t>
            </a:r>
            <a:r>
              <a:rPr sz="2400" dirty="0" smtClean="0"/>
              <a:t>Piedmont</a:t>
            </a:r>
            <a:r>
              <a:rPr lang="en-US" sz="240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400" dirty="0" smtClean="0"/>
              <a:t>Farmers </a:t>
            </a:r>
            <a:r>
              <a:rPr sz="2400" dirty="0"/>
              <a:t>depended on livestock to make a </a:t>
            </a:r>
            <a:r>
              <a:rPr sz="2400" dirty="0" smtClean="0"/>
              <a:t>living</a:t>
            </a:r>
            <a:r>
              <a:rPr lang="en-US" sz="2400" dirty="0" smtClean="0"/>
              <a:t>.</a:t>
            </a:r>
            <a:endParaRPr sz="24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400" dirty="0"/>
              <a:t>As farms declined, </a:t>
            </a:r>
            <a:r>
              <a:rPr lang="en-US" sz="2400" dirty="0" smtClean="0"/>
              <a:t>the construction</a:t>
            </a:r>
            <a:r>
              <a:rPr sz="2400" dirty="0" smtClean="0"/>
              <a:t> </a:t>
            </a:r>
            <a:r>
              <a:rPr sz="2400" dirty="0"/>
              <a:t>of factories increased and people made their living processing and manufacturing </a:t>
            </a:r>
            <a:r>
              <a:rPr sz="2400" dirty="0" smtClean="0"/>
              <a:t>materials</a:t>
            </a:r>
            <a:r>
              <a:rPr lang="en-US" sz="2400" dirty="0" smtClean="0"/>
              <a:t>.</a:t>
            </a:r>
            <a:endParaRPr sz="24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400" dirty="0"/>
              <a:t>Textiles, tobacco, and furniture were considered the main industries in the state </a:t>
            </a:r>
            <a:r>
              <a:rPr lang="en-US" sz="2400" dirty="0" smtClean="0"/>
              <a:t>during</a:t>
            </a:r>
            <a:r>
              <a:rPr sz="2400" dirty="0" smtClean="0"/>
              <a:t> </a:t>
            </a:r>
            <a:r>
              <a:rPr sz="2400" dirty="0"/>
              <a:t>the 20th </a:t>
            </a:r>
            <a:r>
              <a:rPr sz="2400" dirty="0" smtClean="0"/>
              <a:t>century</a:t>
            </a:r>
            <a:r>
              <a:rPr lang="en-US" sz="2400" dirty="0" smtClean="0"/>
              <a:t>.</a:t>
            </a:r>
            <a:endParaRPr sz="24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400" dirty="0"/>
              <a:t>Many factory workers lived on the edges of town in clusters of housing called </a:t>
            </a:r>
            <a:r>
              <a:rPr sz="2400" b="1" i="1" dirty="0"/>
              <a:t>mill villages</a:t>
            </a:r>
            <a:r>
              <a:rPr sz="2400" dirty="0"/>
              <a:t>. </a:t>
            </a:r>
            <a:endParaRPr lang="en-US" sz="2400" dirty="0" smtClean="0"/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400" dirty="0" smtClean="0"/>
              <a:t>The </a:t>
            </a:r>
            <a:r>
              <a:rPr sz="2400" dirty="0"/>
              <a:t>company owned the houses, provided stores and schools, and influenced lives of workers inside and outside the </a:t>
            </a:r>
            <a:r>
              <a:rPr sz="2400" dirty="0" smtClean="0"/>
              <a:t>factory</a:t>
            </a:r>
            <a:r>
              <a:rPr lang="en-US" sz="2400" dirty="0" smtClean="0"/>
              <a:t>.</a:t>
            </a:r>
            <a:endParaRPr sz="24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400" dirty="0"/>
              <a:t>All three industries were declining in 1990s due to foreign </a:t>
            </a:r>
            <a:r>
              <a:rPr sz="2400" dirty="0" smtClean="0"/>
              <a:t>competition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Banking, Racing, and Medicine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3451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75467" indent="-675467" defTabSz="813816">
              <a:spcBef>
                <a:spcPts val="600"/>
              </a:spcBef>
              <a:defRPr sz="2848"/>
            </a:pPr>
            <a:r>
              <a:rPr sz="3000" dirty="0"/>
              <a:t>Many cities </a:t>
            </a:r>
            <a:r>
              <a:rPr sz="3000" dirty="0" smtClean="0"/>
              <a:t>of</a:t>
            </a:r>
            <a:r>
              <a:rPr lang="en-US" sz="3000" dirty="0" smtClean="0"/>
              <a:t> the</a:t>
            </a:r>
            <a:r>
              <a:rPr sz="3000" dirty="0" smtClean="0"/>
              <a:t> </a:t>
            </a:r>
            <a:r>
              <a:rPr sz="3000" dirty="0"/>
              <a:t>Piedmont struggled to find other economic </a:t>
            </a:r>
            <a:r>
              <a:rPr sz="3000" dirty="0" smtClean="0"/>
              <a:t>outlets</a:t>
            </a:r>
            <a:r>
              <a:rPr lang="en-US" sz="3000" dirty="0" smtClean="0"/>
              <a:t>.</a:t>
            </a:r>
            <a:endParaRPr sz="3000" dirty="0"/>
          </a:p>
          <a:p>
            <a:pPr marL="675467" indent="-675467" defTabSz="813816">
              <a:spcBef>
                <a:spcPts val="600"/>
              </a:spcBef>
              <a:defRPr sz="2848"/>
            </a:pPr>
            <a:r>
              <a:rPr sz="3000" dirty="0"/>
              <a:t>Over the last two decades, Charlotte has become a world leader in banking as well as a center for stock car </a:t>
            </a:r>
            <a:r>
              <a:rPr sz="3000" dirty="0" smtClean="0"/>
              <a:t>racing</a:t>
            </a:r>
            <a:r>
              <a:rPr lang="en-US" sz="3000" dirty="0" smtClean="0"/>
              <a:t>.</a:t>
            </a:r>
            <a:endParaRPr sz="3000" dirty="0"/>
          </a:p>
          <a:p>
            <a:pPr marL="864108" lvl="1" indent="-457200" defTabSz="813816">
              <a:spcBef>
                <a:spcPts val="600"/>
              </a:spcBef>
              <a:defRPr sz="2848"/>
            </a:pPr>
            <a:r>
              <a:rPr sz="3000" b="1" i="1" dirty="0"/>
              <a:t>NASCAR</a:t>
            </a:r>
            <a:r>
              <a:rPr sz="3000" dirty="0"/>
              <a:t> (National Association of Stock Car Automobile Racing) has its Hall of Fame in </a:t>
            </a:r>
            <a:r>
              <a:rPr sz="3000" dirty="0" smtClean="0"/>
              <a:t>Charlotte</a:t>
            </a:r>
            <a:r>
              <a:rPr lang="en-US" sz="3000" dirty="0" smtClean="0"/>
              <a:t>.</a:t>
            </a:r>
            <a:endParaRPr sz="3000" dirty="0"/>
          </a:p>
          <a:p>
            <a:pPr marL="675467" indent="-675467" defTabSz="813816">
              <a:spcBef>
                <a:spcPts val="600"/>
              </a:spcBef>
              <a:defRPr sz="2848"/>
            </a:pPr>
            <a:r>
              <a:rPr sz="3000" dirty="0"/>
              <a:t>Community leaders attempted to turn around the decline in industrial jobs with the growth of medical services and medical schools like Wake Forest University and Duke </a:t>
            </a:r>
            <a:r>
              <a:rPr sz="3000" dirty="0" smtClean="0"/>
              <a:t>University</a:t>
            </a:r>
            <a:r>
              <a:rPr lang="en-US" sz="3000" dirty="0"/>
              <a:t>.</a:t>
            </a:r>
            <a:endParaRPr sz="3000" dirty="0"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Uwharries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3232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lang="en-US" sz="2500" dirty="0" smtClean="0"/>
              <a:t>The m</a:t>
            </a:r>
            <a:r>
              <a:rPr sz="2500" dirty="0" smtClean="0"/>
              <a:t>ost </a:t>
            </a:r>
            <a:r>
              <a:rPr sz="2500" dirty="0"/>
              <a:t>distinctive natural feature of the Piedmont is the </a:t>
            </a:r>
            <a:r>
              <a:rPr sz="2500" b="1" i="1" dirty="0" err="1" smtClean="0"/>
              <a:t>monadnock</a:t>
            </a:r>
            <a:r>
              <a:rPr lang="en-US" sz="2500" dirty="0" smtClean="0"/>
              <a:t>. 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500" dirty="0" smtClean="0"/>
              <a:t>A </a:t>
            </a:r>
            <a:r>
              <a:rPr sz="2500" dirty="0"/>
              <a:t>monadnock is a geological condition where a point of land stands out because all of the land around it has been eroded </a:t>
            </a:r>
            <a:r>
              <a:rPr sz="2500" dirty="0" smtClean="0"/>
              <a:t>away</a:t>
            </a:r>
            <a:r>
              <a:rPr lang="en-US" sz="2500" dirty="0" smtClean="0"/>
              <a:t>.</a:t>
            </a:r>
            <a:endParaRPr lang="en-US" sz="2500" dirty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500" dirty="0" smtClean="0"/>
              <a:t>Most </a:t>
            </a:r>
            <a:r>
              <a:rPr sz="2500" dirty="0"/>
              <a:t>famous is Pilot Mountain north of Winston-</a:t>
            </a:r>
            <a:r>
              <a:rPr sz="2500" dirty="0" smtClean="0"/>
              <a:t>Salem</a:t>
            </a:r>
            <a:r>
              <a:rPr lang="en-US" sz="2500" dirty="0" smtClean="0"/>
              <a:t>.</a:t>
            </a:r>
            <a:endParaRPr sz="25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The Uwharrie Mountains are a group of monadnocks that have shaped North Carolina nearly as much as the barrier islands</a:t>
            </a:r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They resemble miniature mountains from a distance, elevations rarely reach more than 2,000 </a:t>
            </a:r>
            <a:r>
              <a:rPr sz="2500" dirty="0" smtClean="0"/>
              <a:t>ft</a:t>
            </a:r>
            <a:r>
              <a:rPr lang="en-US" sz="2500" dirty="0" smtClean="0"/>
              <a:t>.</a:t>
            </a:r>
            <a:endParaRPr sz="25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lang="en-US" sz="2500" dirty="0" smtClean="0"/>
              <a:t>These </a:t>
            </a:r>
            <a:r>
              <a:rPr lang="en-US" sz="2500" dirty="0"/>
              <a:t>w</a:t>
            </a:r>
            <a:r>
              <a:rPr sz="2500" dirty="0" smtClean="0"/>
              <a:t>ere </a:t>
            </a:r>
            <a:r>
              <a:rPr sz="2500" dirty="0"/>
              <a:t>not as thickly settled as the rest of the Piedmont due to their slopes and </a:t>
            </a:r>
            <a:r>
              <a:rPr sz="2500" dirty="0" smtClean="0"/>
              <a:t>slate</a:t>
            </a:r>
            <a:r>
              <a:rPr lang="en-US" sz="2500" dirty="0" smtClean="0"/>
              <a:t> concentration</a:t>
            </a:r>
            <a:r>
              <a:rPr sz="2500" dirty="0" smtClean="0"/>
              <a:t> </a:t>
            </a:r>
            <a:r>
              <a:rPr sz="2500" dirty="0"/>
              <a:t>in the </a:t>
            </a:r>
            <a:r>
              <a:rPr sz="2500" dirty="0" smtClean="0"/>
              <a:t>soil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6792083" y="6148070"/>
            <a:ext cx="231127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Section 4: The Mountains Region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457200" y="1767134"/>
            <a:ext cx="8229600" cy="4760982"/>
          </a:xfrm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dirty="0" smtClean="0"/>
              <a:t>What </a:t>
            </a:r>
            <a:r>
              <a:rPr dirty="0"/>
              <a:t>features and characteristics of the Mountains region have impacted the growth of tourism and tree farming in the region?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Section 4: The Mountains Region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/>
              <a:t>e</a:t>
            </a:r>
            <a:r>
              <a:rPr dirty="0" smtClean="0"/>
              <a:t>levation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dirty="0" smtClean="0"/>
              <a:t>bald</a:t>
            </a:r>
            <a:endParaRPr dirty="0"/>
          </a:p>
          <a:p>
            <a:pPr lvl="1">
              <a:buFont typeface="Wingdings" charset="2"/>
              <a:buChar char="§"/>
            </a:pPr>
            <a:r>
              <a:rPr dirty="0"/>
              <a:t>cove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7200" y="1182938"/>
            <a:ext cx="8229600" cy="49432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000" dirty="0"/>
              <a:t>The Mountains region begins </a:t>
            </a:r>
            <a:r>
              <a:rPr sz="4000" dirty="0" smtClean="0"/>
              <a:t>a</a:t>
            </a:r>
            <a:r>
              <a:rPr lang="en-US" sz="4000" dirty="0" smtClean="0"/>
              <a:t>t</a:t>
            </a:r>
            <a:r>
              <a:rPr sz="4000" dirty="0" smtClean="0"/>
              <a:t> </a:t>
            </a:r>
            <a:r>
              <a:rPr sz="4000" dirty="0"/>
              <a:t>the Blue Ridge, which forms the eastern boundary of the Appalachian </a:t>
            </a:r>
            <a:r>
              <a:rPr sz="4000" dirty="0" smtClean="0"/>
              <a:t>Mountains</a:t>
            </a:r>
            <a:r>
              <a:rPr lang="en-US" sz="4000" dirty="0" smtClean="0"/>
              <a:t>.</a:t>
            </a:r>
            <a:endParaRPr sz="4000" dirty="0"/>
          </a:p>
          <a:p>
            <a:r>
              <a:rPr sz="4000" dirty="0"/>
              <a:t>The eastern Continental Divide runs along the Blue Ridge, as does the Blue Ridge </a:t>
            </a:r>
            <a:r>
              <a:rPr sz="4000" dirty="0" smtClean="0"/>
              <a:t>Parkway</a:t>
            </a:r>
            <a:r>
              <a:rPr lang="en-US" sz="4000" dirty="0" smtClean="0"/>
              <a:t>.</a:t>
            </a:r>
            <a:endParaRPr sz="4000"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Blue Ridge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57200" y="1182938"/>
            <a:ext cx="8229600" cy="5345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3056" indent="-683056" defTabSz="822959">
              <a:spcBef>
                <a:spcPts val="600"/>
              </a:spcBef>
              <a:defRPr sz="2880"/>
            </a:pPr>
            <a:r>
              <a:rPr lang="en-US" sz="2900" dirty="0" smtClean="0"/>
              <a:t>The n</a:t>
            </a:r>
            <a:r>
              <a:rPr sz="2900" dirty="0" smtClean="0"/>
              <a:t>ame </a:t>
            </a:r>
            <a:r>
              <a:rPr sz="2900" dirty="0"/>
              <a:t>comes from the mist evaporating </a:t>
            </a:r>
            <a:r>
              <a:rPr sz="2900" dirty="0" smtClean="0"/>
              <a:t>off</a:t>
            </a:r>
            <a:r>
              <a:rPr lang="en-US" sz="2900" dirty="0" smtClean="0"/>
              <a:t> </a:t>
            </a:r>
            <a:r>
              <a:rPr sz="2900" dirty="0" smtClean="0"/>
              <a:t>the mountains</a:t>
            </a:r>
            <a:r>
              <a:rPr lang="en-US" sz="2900" dirty="0" smtClean="0"/>
              <a:t> which</a:t>
            </a:r>
            <a:r>
              <a:rPr sz="2900" dirty="0" smtClean="0"/>
              <a:t> </a:t>
            </a:r>
            <a:r>
              <a:rPr sz="2900" dirty="0"/>
              <a:t>often seems to look </a:t>
            </a:r>
            <a:r>
              <a:rPr sz="2900" dirty="0" smtClean="0"/>
              <a:t>blue</a:t>
            </a:r>
            <a:r>
              <a:rPr lang="en-US" sz="2900" dirty="0" smtClean="0"/>
              <a:t>.</a:t>
            </a:r>
            <a:endParaRPr sz="2900" dirty="0"/>
          </a:p>
          <a:p>
            <a:pPr marL="683056" indent="-683056" defTabSz="822959">
              <a:spcBef>
                <a:spcPts val="600"/>
              </a:spcBef>
              <a:defRPr sz="2880"/>
            </a:pPr>
            <a:r>
              <a:rPr lang="en-US" sz="2900" dirty="0" smtClean="0"/>
              <a:t>It </a:t>
            </a:r>
            <a:r>
              <a:rPr lang="en-US" sz="2900" dirty="0"/>
              <a:t>r</a:t>
            </a:r>
            <a:r>
              <a:rPr sz="2900" dirty="0" smtClean="0"/>
              <a:t>uns </a:t>
            </a:r>
            <a:r>
              <a:rPr sz="2900" dirty="0"/>
              <a:t>from New Jersey into the Deep </a:t>
            </a:r>
            <a:r>
              <a:rPr sz="2900" dirty="0" smtClean="0"/>
              <a:t>South</a:t>
            </a:r>
            <a:r>
              <a:rPr lang="en-US" sz="2900" dirty="0" smtClean="0"/>
              <a:t>.</a:t>
            </a:r>
            <a:endParaRPr sz="2900" dirty="0"/>
          </a:p>
          <a:p>
            <a:pPr marL="683056" indent="-683056" defTabSz="822959">
              <a:spcBef>
                <a:spcPts val="600"/>
              </a:spcBef>
              <a:defRPr sz="2880"/>
            </a:pPr>
            <a:r>
              <a:rPr lang="en-US" sz="2900" dirty="0" smtClean="0"/>
              <a:t>It is really</a:t>
            </a:r>
            <a:r>
              <a:rPr sz="2900" dirty="0" smtClean="0"/>
              <a:t> </a:t>
            </a:r>
            <a:r>
              <a:rPr sz="2900" dirty="0"/>
              <a:t>just one long landform with peaks of various heights and </a:t>
            </a:r>
            <a:r>
              <a:rPr sz="2900" dirty="0" smtClean="0"/>
              <a:t>gaps</a:t>
            </a:r>
            <a:r>
              <a:rPr lang="en-US" sz="2900" dirty="0" smtClean="0"/>
              <a:t>.</a:t>
            </a:r>
            <a:endParaRPr sz="2900" dirty="0"/>
          </a:p>
          <a:p>
            <a:pPr marL="683056" indent="-683056" defTabSz="822959">
              <a:spcBef>
                <a:spcPts val="600"/>
              </a:spcBef>
              <a:defRPr sz="2880"/>
            </a:pPr>
            <a:r>
              <a:rPr sz="2900" dirty="0"/>
              <a:t>Many places west of the Blue Ridge were more isolated than the barrier islands, which encouraged unique cultural </a:t>
            </a:r>
            <a:r>
              <a:rPr sz="2900" dirty="0" smtClean="0"/>
              <a:t>developments</a:t>
            </a:r>
            <a:r>
              <a:rPr lang="en-US" sz="2900" dirty="0" smtClean="0"/>
              <a:t>.</a:t>
            </a:r>
            <a:endParaRPr sz="2900" dirty="0"/>
          </a:p>
          <a:p>
            <a:pPr marL="683056" indent="-683056" defTabSz="822959">
              <a:spcBef>
                <a:spcPts val="600"/>
              </a:spcBef>
              <a:defRPr sz="2880"/>
            </a:pPr>
            <a:r>
              <a:rPr sz="2900" dirty="0" smtClean="0"/>
              <a:t>Travel</a:t>
            </a:r>
            <a:r>
              <a:rPr lang="en-US" sz="2900" dirty="0" smtClean="0"/>
              <a:t>ing</a:t>
            </a:r>
            <a:r>
              <a:rPr sz="2900" dirty="0" smtClean="0"/>
              <a:t> </a:t>
            </a:r>
            <a:r>
              <a:rPr sz="2900" dirty="0"/>
              <a:t>over the Blue Ridge was hard and expensive before the </a:t>
            </a:r>
            <a:r>
              <a:rPr lang="en-US" sz="2900" dirty="0" smtClean="0"/>
              <a:t>construction</a:t>
            </a:r>
            <a:r>
              <a:rPr sz="2900" dirty="0" smtClean="0"/>
              <a:t> </a:t>
            </a:r>
            <a:r>
              <a:rPr sz="2900" dirty="0"/>
              <a:t>of railroads in the late </a:t>
            </a:r>
            <a:r>
              <a:rPr sz="2900" dirty="0" smtClean="0"/>
              <a:t>1800s</a:t>
            </a:r>
            <a:r>
              <a:rPr lang="en-US" sz="2900" dirty="0" smtClean="0"/>
              <a:t>.</a:t>
            </a:r>
            <a:endParaRPr sz="2900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Appalachians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3451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sz="2400" dirty="0" smtClean="0"/>
              <a:t>The Appalachian mountains r</a:t>
            </a:r>
            <a:r>
              <a:rPr sz="2400" dirty="0" smtClean="0"/>
              <a:t>un </a:t>
            </a:r>
            <a:r>
              <a:rPr sz="2400" dirty="0"/>
              <a:t>from New York to Alabama</a:t>
            </a:r>
            <a:r>
              <a:rPr sz="2400" dirty="0" smtClean="0"/>
              <a:t>,</a:t>
            </a:r>
            <a:r>
              <a:rPr lang="en-US" sz="2400" dirty="0" smtClean="0"/>
              <a:t> with the</a:t>
            </a:r>
            <a:r>
              <a:rPr sz="2400" dirty="0" smtClean="0"/>
              <a:t> </a:t>
            </a:r>
            <a:r>
              <a:rPr sz="2400" dirty="0"/>
              <a:t>highest peaks </a:t>
            </a:r>
            <a:r>
              <a:rPr lang="en-US" sz="2400" dirty="0" smtClean="0"/>
              <a:t>located </a:t>
            </a:r>
            <a:r>
              <a:rPr sz="2400" dirty="0" smtClean="0"/>
              <a:t>in </a:t>
            </a:r>
            <a:r>
              <a:rPr sz="2400" dirty="0"/>
              <a:t>North </a:t>
            </a:r>
            <a:r>
              <a:rPr sz="2400" dirty="0" smtClean="0"/>
              <a:t>Carolina</a:t>
            </a:r>
            <a:r>
              <a:rPr lang="en-US" sz="2400" dirty="0" smtClean="0"/>
              <a:t>.</a:t>
            </a:r>
            <a:endParaRPr sz="2400" dirty="0"/>
          </a:p>
          <a:p>
            <a:pPr marL="681228" lvl="1" indent="-342900" defTabSz="676655">
              <a:spcBef>
                <a:spcPts val="500"/>
              </a:spcBef>
              <a:defRPr sz="2368"/>
            </a:pPr>
            <a:r>
              <a:rPr lang="en-US" sz="2400" dirty="0" smtClean="0"/>
              <a:t>The </a:t>
            </a:r>
            <a:r>
              <a:rPr lang="en-US" sz="2400" dirty="0"/>
              <a:t>h</a:t>
            </a:r>
            <a:r>
              <a:rPr sz="2400" dirty="0" smtClean="0"/>
              <a:t>ighest </a:t>
            </a:r>
            <a:r>
              <a:rPr sz="2400" b="1" i="1" dirty="0" smtClean="0"/>
              <a:t>elevation</a:t>
            </a:r>
            <a:r>
              <a:rPr lang="en-US" sz="2400" dirty="0" smtClean="0"/>
              <a:t>, or </a:t>
            </a:r>
            <a:r>
              <a:rPr sz="2400" dirty="0" smtClean="0"/>
              <a:t>height </a:t>
            </a:r>
            <a:r>
              <a:rPr sz="2400" dirty="0"/>
              <a:t>above sea </a:t>
            </a:r>
            <a:r>
              <a:rPr sz="2400" dirty="0" smtClean="0"/>
              <a:t>level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is </a:t>
            </a:r>
            <a:r>
              <a:rPr sz="2400" dirty="0" smtClean="0"/>
              <a:t>Mt</a:t>
            </a:r>
            <a:r>
              <a:rPr sz="2400" dirty="0"/>
              <a:t>. Mitchell at 6,684 </a:t>
            </a:r>
            <a:r>
              <a:rPr sz="2400" dirty="0" smtClean="0"/>
              <a:t>ft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sz="2400" dirty="0" smtClean="0"/>
              <a:t>The </a:t>
            </a:r>
            <a:r>
              <a:rPr sz="2400" dirty="0" smtClean="0"/>
              <a:t>Appalachians </a:t>
            </a:r>
            <a:r>
              <a:rPr sz="2400" dirty="0"/>
              <a:t>contain more than a dozen different mountain ranges in North </a:t>
            </a:r>
            <a:r>
              <a:rPr sz="2400" dirty="0" smtClean="0"/>
              <a:t>Carolina</a:t>
            </a:r>
            <a:r>
              <a:rPr lang="en-US" sz="2400" dirty="0" smtClean="0"/>
              <a:t>.</a:t>
            </a:r>
            <a:endParaRPr sz="2400" dirty="0"/>
          </a:p>
          <a:p>
            <a:pPr marL="681228" lvl="1" indent="-342900" defTabSz="676655">
              <a:spcBef>
                <a:spcPts val="500"/>
              </a:spcBef>
              <a:defRPr sz="2368"/>
            </a:pPr>
            <a:r>
              <a:rPr lang="en-US" sz="2400" dirty="0" smtClean="0"/>
              <a:t>The </a:t>
            </a:r>
            <a:r>
              <a:rPr sz="2400" dirty="0" smtClean="0"/>
              <a:t>Great </a:t>
            </a:r>
            <a:r>
              <a:rPr sz="2400" dirty="0"/>
              <a:t>Smokey Mountains are most </a:t>
            </a:r>
            <a:r>
              <a:rPr sz="2400" dirty="0" smtClean="0"/>
              <a:t>notable</a:t>
            </a:r>
            <a:r>
              <a:rPr lang="en-US" sz="2400" dirty="0" smtClean="0"/>
              <a:t>.</a:t>
            </a:r>
            <a:r>
              <a:rPr sz="2400" dirty="0" smtClean="0"/>
              <a:t> </a:t>
            </a:r>
            <a:endParaRPr sz="2400" dirty="0"/>
          </a:p>
          <a:p>
            <a:pPr marL="681228" lvl="1" indent="-342900" defTabSz="676655">
              <a:spcBef>
                <a:spcPts val="500"/>
              </a:spcBef>
              <a:defRPr sz="2368"/>
            </a:pPr>
            <a:r>
              <a:rPr sz="2400" dirty="0"/>
              <a:t>More varieties of plants are found in the Smokey Mountains than almost anywhere else on </a:t>
            </a:r>
            <a:r>
              <a:rPr lang="en-US" sz="2400" dirty="0"/>
              <a:t>E</a:t>
            </a:r>
            <a:r>
              <a:rPr sz="2400" dirty="0" smtClean="0"/>
              <a:t>arth</a:t>
            </a:r>
            <a:r>
              <a:rPr lang="en-US" sz="2400" dirty="0" smtClean="0"/>
              <a:t>.</a:t>
            </a:r>
            <a:endParaRPr sz="2400" dirty="0"/>
          </a:p>
          <a:p>
            <a:pPr marL="681228" lvl="1" indent="-342900" defTabSz="676655">
              <a:spcBef>
                <a:spcPts val="500"/>
              </a:spcBef>
              <a:defRPr sz="2368"/>
            </a:pPr>
            <a:r>
              <a:rPr sz="2400" dirty="0"/>
              <a:t>The Great Smokey Mountains National Park is the most visited national park in the United </a:t>
            </a:r>
            <a:r>
              <a:rPr sz="2400" dirty="0" smtClean="0"/>
              <a:t>States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dirty="0"/>
              <a:t>Some of the Smokey Mountains have </a:t>
            </a:r>
            <a:r>
              <a:rPr sz="2400" b="1" i="1" dirty="0"/>
              <a:t>balds</a:t>
            </a:r>
            <a:r>
              <a:rPr sz="2400" dirty="0"/>
              <a:t>, places that are usually above 6,000 feet where few trees ever grow, but many flowers and shrubs </a:t>
            </a:r>
            <a:r>
              <a:rPr sz="2400" dirty="0" smtClean="0"/>
              <a:t>grow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Mountain Streams and Rocks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200" y="1182938"/>
            <a:ext cx="8229600" cy="52091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91982" indent="-591982" defTabSz="713231">
              <a:spcBef>
                <a:spcPts val="500"/>
              </a:spcBef>
              <a:defRPr sz="2496"/>
            </a:pPr>
            <a:r>
              <a:rPr lang="en-US" sz="2600" dirty="0" smtClean="0"/>
              <a:t>The m</a:t>
            </a:r>
            <a:r>
              <a:rPr sz="2600" dirty="0" smtClean="0"/>
              <a:t>ountain </a:t>
            </a:r>
            <a:r>
              <a:rPr sz="2600" dirty="0"/>
              <a:t>rivers run north and </a:t>
            </a:r>
            <a:r>
              <a:rPr sz="2600" dirty="0" smtClean="0"/>
              <a:t>west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lang="en-US" sz="2600" dirty="0" smtClean="0"/>
              <a:t>The </a:t>
            </a:r>
            <a:r>
              <a:rPr sz="2600" dirty="0" smtClean="0"/>
              <a:t>New </a:t>
            </a:r>
            <a:r>
              <a:rPr sz="2600" dirty="0"/>
              <a:t>River starts just west of the Blue Ridge and flows straight </a:t>
            </a:r>
            <a:r>
              <a:rPr sz="2600" dirty="0" smtClean="0"/>
              <a:t>north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Tributaries of the Tennessee River flow all the way to the Mississippi </a:t>
            </a:r>
            <a:r>
              <a:rPr sz="2600" dirty="0" smtClean="0"/>
              <a:t>River</a:t>
            </a:r>
            <a:r>
              <a:rPr lang="en-US" sz="2600" dirty="0" smtClean="0"/>
              <a:t>.</a:t>
            </a:r>
            <a:endParaRPr sz="2600" dirty="0"/>
          </a:p>
          <a:p>
            <a:pPr marL="699516" lvl="1" indent="-342900" defTabSz="713231">
              <a:spcBef>
                <a:spcPts val="500"/>
              </a:spcBef>
              <a:defRPr sz="2496"/>
            </a:pPr>
            <a:r>
              <a:rPr sz="2600" dirty="0"/>
              <a:t>Cherokee built most of their villages along the Tennessee River </a:t>
            </a:r>
            <a:r>
              <a:rPr sz="2600" dirty="0" smtClean="0"/>
              <a:t>tributaries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There are more than 100 lakes in the Mountains region, but nearly all are man-</a:t>
            </a:r>
            <a:r>
              <a:rPr sz="2600" dirty="0" smtClean="0"/>
              <a:t>made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There are many natural wonders in the Mountains </a:t>
            </a:r>
            <a:r>
              <a:rPr sz="2600" dirty="0" smtClean="0"/>
              <a:t>region</a:t>
            </a:r>
            <a:r>
              <a:rPr lang="en-US" sz="2600" dirty="0"/>
              <a:t>:</a:t>
            </a:r>
            <a:endParaRPr sz="2600" dirty="0"/>
          </a:p>
          <a:p>
            <a:pPr marL="699516" lvl="1" indent="-342900" defTabSz="713231">
              <a:spcBef>
                <a:spcPts val="500"/>
              </a:spcBef>
              <a:defRPr sz="2496"/>
            </a:pPr>
            <a:r>
              <a:rPr sz="2600" dirty="0"/>
              <a:t>Blowing Rock, Chimney Rock, Grandfather Mountain, and the Nantahala River </a:t>
            </a:r>
            <a:r>
              <a:rPr sz="2600" dirty="0" smtClean="0"/>
              <a:t>Gorge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Tidewater Region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rPr dirty="0"/>
              <a:t>Essential Question:</a:t>
            </a:r>
            <a:endParaRPr sz="2800" dirty="0"/>
          </a:p>
          <a:p>
            <a:pPr lvl="2">
              <a:lnSpc>
                <a:spcPct val="100000"/>
              </a:lnSpc>
            </a:pPr>
            <a:r>
              <a:rPr sz="2800" dirty="0"/>
              <a:t>What are the main features and rivers of the Tidewater region and how have the barrier islands influenced this region?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Mountain Economy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7200" y="1182938"/>
            <a:ext cx="8229600" cy="49432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3676" indent="-523676" defTabSz="630936">
              <a:spcBef>
                <a:spcPts val="500"/>
              </a:spcBef>
              <a:defRPr sz="2208"/>
            </a:pPr>
            <a:r>
              <a:rPr lang="en-US" sz="2300" dirty="0" smtClean="0"/>
              <a:t>This </a:t>
            </a:r>
            <a:r>
              <a:rPr lang="en-US" sz="2300" dirty="0"/>
              <a:t>r</a:t>
            </a:r>
            <a:r>
              <a:rPr sz="2300" dirty="0" smtClean="0"/>
              <a:t>egion </a:t>
            </a:r>
            <a:r>
              <a:rPr sz="2300" dirty="0"/>
              <a:t>was never as populated or developed as the other regions of the </a:t>
            </a:r>
            <a:r>
              <a:rPr sz="2300" dirty="0" smtClean="0"/>
              <a:t>state</a:t>
            </a:r>
            <a:r>
              <a:rPr lang="en-US" sz="2300" dirty="0" smtClean="0"/>
              <a:t>.</a:t>
            </a:r>
            <a:endParaRPr sz="23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lang="en-US" sz="2300" dirty="0" smtClean="0"/>
              <a:t>The f</a:t>
            </a:r>
            <a:r>
              <a:rPr sz="2300" dirty="0" smtClean="0"/>
              <a:t>irst </a:t>
            </a:r>
            <a:r>
              <a:rPr sz="2300" dirty="0"/>
              <a:t>settlers lived in </a:t>
            </a:r>
            <a:r>
              <a:rPr sz="2300" b="1" i="1" dirty="0" smtClean="0"/>
              <a:t>coves</a:t>
            </a:r>
            <a:r>
              <a:rPr lang="en-US" sz="2300" dirty="0" smtClean="0"/>
              <a:t>, or </a:t>
            </a:r>
            <a:r>
              <a:rPr sz="2300" dirty="0" smtClean="0"/>
              <a:t>valleys </a:t>
            </a:r>
            <a:r>
              <a:rPr sz="2300" dirty="0"/>
              <a:t>where streams had cut out areas of land large enough for </a:t>
            </a:r>
            <a:r>
              <a:rPr sz="2300" dirty="0" smtClean="0"/>
              <a:t>farming</a:t>
            </a:r>
            <a:r>
              <a:rPr lang="en-US" sz="2300" dirty="0" smtClean="0"/>
              <a:t>.</a:t>
            </a:r>
            <a:endParaRPr sz="23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00" dirty="0"/>
              <a:t>It was very difficult to get from one cove to the next or get goods out of the </a:t>
            </a:r>
            <a:r>
              <a:rPr sz="2300" dirty="0" smtClean="0"/>
              <a:t>mountains</a:t>
            </a:r>
            <a:r>
              <a:rPr lang="en-US" sz="2300" dirty="0" smtClean="0"/>
              <a:t>.</a:t>
            </a:r>
            <a:endParaRPr sz="23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00" dirty="0"/>
              <a:t>Families raised </a:t>
            </a:r>
            <a:r>
              <a:rPr sz="2300" dirty="0" smtClean="0"/>
              <a:t>livestock</a:t>
            </a:r>
            <a:r>
              <a:rPr lang="en-US" sz="2300" dirty="0" smtClean="0"/>
              <a:t> and</a:t>
            </a:r>
            <a:r>
              <a:rPr sz="2300" dirty="0" smtClean="0"/>
              <a:t> </a:t>
            </a:r>
            <a:r>
              <a:rPr sz="2300" dirty="0"/>
              <a:t>sold plants with medicinal properties to make </a:t>
            </a:r>
            <a:r>
              <a:rPr sz="2300" dirty="0" smtClean="0"/>
              <a:t>money</a:t>
            </a:r>
            <a:r>
              <a:rPr lang="en-US" sz="2300" dirty="0" smtClean="0"/>
              <a:t>.</a:t>
            </a:r>
            <a:endParaRPr sz="23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00" dirty="0"/>
              <a:t>Recently, tourism has become the largest part of the Mountain </a:t>
            </a:r>
            <a:r>
              <a:rPr sz="2300" dirty="0" smtClean="0"/>
              <a:t>economy</a:t>
            </a:r>
            <a:r>
              <a:rPr lang="en-US" sz="2300" dirty="0" smtClean="0"/>
              <a:t>.</a:t>
            </a:r>
          </a:p>
          <a:p>
            <a:pPr marL="983925" lvl="2" indent="-523676" defTabSz="630936">
              <a:spcBef>
                <a:spcPts val="500"/>
              </a:spcBef>
              <a:defRPr sz="2208"/>
            </a:pPr>
            <a:r>
              <a:rPr sz="2300" dirty="0" smtClean="0"/>
              <a:t>Retirement </a:t>
            </a:r>
            <a:r>
              <a:rPr sz="2300" dirty="0"/>
              <a:t>and vacation homes </a:t>
            </a:r>
            <a:r>
              <a:rPr lang="en-US" sz="2300" dirty="0" smtClean="0"/>
              <a:t>have become</a:t>
            </a:r>
            <a:r>
              <a:rPr sz="2300" dirty="0" smtClean="0"/>
              <a:t> </a:t>
            </a:r>
            <a:r>
              <a:rPr sz="2300" dirty="0"/>
              <a:t>more common throughout the </a:t>
            </a:r>
            <a:r>
              <a:rPr sz="2300" dirty="0" smtClean="0"/>
              <a:t>region</a:t>
            </a:r>
            <a:r>
              <a:rPr lang="en-US" sz="2300" dirty="0" smtClean="0"/>
              <a:t>.</a:t>
            </a:r>
            <a:endParaRPr sz="23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lang="en-US" sz="2300" dirty="0" smtClean="0"/>
              <a:t>The m</a:t>
            </a:r>
            <a:r>
              <a:rPr sz="2300" dirty="0" smtClean="0"/>
              <a:t>ost </a:t>
            </a:r>
            <a:r>
              <a:rPr sz="2300" dirty="0"/>
              <a:t>distinctive recent economic development is the Christmas Tree industry, mainly in </a:t>
            </a:r>
            <a:r>
              <a:rPr sz="2300" dirty="0" smtClean="0"/>
              <a:t>Ashe</a:t>
            </a:r>
            <a:r>
              <a:rPr lang="en-US" sz="2300" dirty="0" smtClean="0"/>
              <a:t> County</a:t>
            </a:r>
            <a:r>
              <a:rPr sz="2300" dirty="0" smtClean="0"/>
              <a:t> </a:t>
            </a:r>
            <a:r>
              <a:rPr sz="2300" dirty="0"/>
              <a:t>and </a:t>
            </a:r>
            <a:r>
              <a:rPr lang="en-US" sz="2300" dirty="0" smtClean="0"/>
              <a:t>other surrounding</a:t>
            </a:r>
            <a:r>
              <a:rPr sz="2300" dirty="0" smtClean="0"/>
              <a:t> counties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792083" y="6148070"/>
            <a:ext cx="231127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Section 5: North Carolina’s Weather and Climate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Question:</a:t>
            </a:r>
          </a:p>
          <a:p>
            <a:pPr lvl="1">
              <a:buFont typeface="Wingdings" charset="2"/>
              <a:buChar char="§"/>
            </a:pPr>
            <a:r>
              <a:rPr dirty="0"/>
              <a:t>What are the differences in weather and climate and what kinds of precipitation and temperatures are common in North Carolina?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5: North Carolina’s Weather and Climate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</a:t>
            </a:r>
          </a:p>
          <a:p>
            <a:pPr lvl="1">
              <a:buFont typeface="Wingdings" charset="2"/>
              <a:buChar char="§"/>
            </a:pPr>
            <a:r>
              <a:rPr dirty="0"/>
              <a:t>weather</a:t>
            </a:r>
          </a:p>
          <a:p>
            <a:pPr lvl="1">
              <a:buFont typeface="Wingdings" charset="2"/>
              <a:buChar char="§"/>
            </a:pPr>
            <a:r>
              <a:rPr dirty="0"/>
              <a:t>climate</a:t>
            </a:r>
          </a:p>
          <a:p>
            <a:pPr lvl="1">
              <a:buFont typeface="Wingdings" charset="2"/>
              <a:buChar char="§"/>
            </a:pPr>
            <a:r>
              <a:rPr dirty="0"/>
              <a:t>westerlies</a:t>
            </a:r>
          </a:p>
          <a:p>
            <a:pPr lvl="1">
              <a:buFont typeface="Wingdings" charset="2"/>
              <a:buChar char="§"/>
            </a:pPr>
            <a:r>
              <a:rPr dirty="0"/>
              <a:t>humidity</a:t>
            </a:r>
          </a:p>
          <a:p>
            <a:pPr lvl="1">
              <a:buFont typeface="Wingdings" charset="2"/>
              <a:buChar char="§"/>
            </a:pPr>
            <a:r>
              <a:rPr dirty="0"/>
              <a:t>precipitation</a:t>
            </a:r>
          </a:p>
          <a:p>
            <a:pPr lvl="1">
              <a:buFont typeface="Wingdings" charset="2"/>
              <a:buChar char="§"/>
            </a:pPr>
            <a:r>
              <a:rPr dirty="0"/>
              <a:t>tornado</a:t>
            </a:r>
          </a:p>
          <a:p>
            <a:pPr lvl="1">
              <a:buFont typeface="Wingdings" charset="2"/>
              <a:buChar char="§"/>
            </a:pPr>
            <a:r>
              <a:rPr dirty="0"/>
              <a:t>hurricane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>
            <a:lvl1pPr defTabSz="758951">
              <a:defRPr sz="3652">
                <a:effectLst>
                  <a:outerShdw blurRad="31623" dist="3162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“It’s Not the Heat; It’s the Humidity”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182938"/>
            <a:ext cx="8229600" cy="4943226"/>
          </a:xfrm>
          <a:prstGeom prst="rect">
            <a:avLst/>
          </a:prstGeom>
        </p:spPr>
        <p:txBody>
          <a:bodyPr/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dirty="0"/>
              <a:t>North Carolina’s temperatures run </a:t>
            </a:r>
            <a:r>
              <a:rPr lang="en-US" dirty="0" smtClean="0"/>
              <a:t>close to</a:t>
            </a:r>
            <a:r>
              <a:rPr dirty="0" smtClean="0"/>
              <a:t> </a:t>
            </a:r>
            <a:r>
              <a:rPr dirty="0"/>
              <a:t>the same throughout the </a:t>
            </a:r>
            <a:r>
              <a:rPr dirty="0" smtClean="0"/>
              <a:t>state</a:t>
            </a:r>
            <a:r>
              <a:rPr lang="en-US" dirty="0" smtClean="0"/>
              <a:t>.</a:t>
            </a:r>
            <a:endParaRPr dirty="0"/>
          </a:p>
          <a:p>
            <a:pPr marL="827532" lvl="1" indent="-457200" defTabSz="740663">
              <a:spcBef>
                <a:spcPts val="600"/>
              </a:spcBef>
              <a:defRPr sz="2592"/>
            </a:pPr>
            <a:r>
              <a:rPr lang="en-US" dirty="0" smtClean="0"/>
              <a:t>This is </a:t>
            </a:r>
            <a:r>
              <a:rPr lang="en-US" dirty="0"/>
              <a:t>c</a:t>
            </a:r>
            <a:r>
              <a:rPr dirty="0" smtClean="0"/>
              <a:t>aused </a:t>
            </a:r>
            <a:r>
              <a:rPr dirty="0"/>
              <a:t>by </a:t>
            </a:r>
            <a:r>
              <a:rPr b="1" i="1" dirty="0"/>
              <a:t>westerlies</a:t>
            </a:r>
            <a:r>
              <a:rPr dirty="0"/>
              <a:t>, winds that bring warmer air in the winter and cooler air in the </a:t>
            </a:r>
            <a:r>
              <a:rPr dirty="0" smtClean="0"/>
              <a:t>summer</a:t>
            </a:r>
            <a:r>
              <a:rPr lang="en-US" dirty="0" smtClean="0"/>
              <a:t>.</a:t>
            </a:r>
            <a:endParaRPr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dirty="0"/>
              <a:t>The Sandhills have more </a:t>
            </a:r>
            <a:r>
              <a:rPr dirty="0" smtClean="0"/>
              <a:t>extreme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hot days than any other area of the </a:t>
            </a:r>
            <a:r>
              <a:rPr dirty="0" smtClean="0"/>
              <a:t>state</a:t>
            </a:r>
            <a:r>
              <a:rPr lang="en-US" dirty="0" smtClean="0"/>
              <a:t>.</a:t>
            </a:r>
            <a:endParaRPr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lang="en-US" dirty="0" smtClean="0"/>
              <a:t>The </a:t>
            </a:r>
            <a:r>
              <a:rPr lang="en-US" dirty="0"/>
              <a:t>h</a:t>
            </a:r>
            <a:r>
              <a:rPr dirty="0" smtClean="0"/>
              <a:t>ighest </a:t>
            </a:r>
            <a:r>
              <a:rPr dirty="0"/>
              <a:t>Mountain peaks have the lowest temperatures, being the most likely to have temperatures below zero </a:t>
            </a:r>
            <a:r>
              <a:rPr dirty="0" smtClean="0"/>
              <a:t>degrees</a:t>
            </a:r>
            <a:r>
              <a:rPr lang="en-US" dirty="0" smtClean="0"/>
              <a:t>.</a:t>
            </a:r>
            <a:endParaRPr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dirty="0"/>
              <a:t>It doesn’t feel very temperate most days due to </a:t>
            </a:r>
            <a:r>
              <a:rPr b="1" i="1" dirty="0" smtClean="0"/>
              <a:t>humidity</a:t>
            </a:r>
            <a:r>
              <a:rPr lang="en-US" dirty="0" smtClean="0"/>
              <a:t>, </a:t>
            </a:r>
            <a:r>
              <a:rPr dirty="0" smtClean="0"/>
              <a:t>a </a:t>
            </a:r>
            <a:r>
              <a:rPr dirty="0"/>
              <a:t>measure of the amount of moisture in the </a:t>
            </a:r>
            <a:r>
              <a:rPr dirty="0" smtClean="0"/>
              <a:t>air, </a:t>
            </a:r>
            <a:r>
              <a:rPr dirty="0"/>
              <a:t>which is often more than 50% in most areas of the </a:t>
            </a:r>
            <a:r>
              <a:rPr dirty="0" smtClean="0"/>
              <a:t>state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95527">
              <a:defRPr sz="3828">
                <a:effectLst>
                  <a:outerShdw blurRad="33147" dist="3314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Different Storms in Different Places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335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dirty="0"/>
              <a:t>The </a:t>
            </a:r>
            <a:r>
              <a:rPr sz="2400" dirty="0" smtClean="0"/>
              <a:t>rate </a:t>
            </a:r>
            <a:r>
              <a:rPr sz="2400" dirty="0"/>
              <a:t>of </a:t>
            </a:r>
            <a:r>
              <a:rPr sz="2400" b="1" i="1" dirty="0" smtClean="0"/>
              <a:t>precipitation</a:t>
            </a:r>
            <a:r>
              <a:rPr lang="en-US" sz="2400" dirty="0" smtClean="0"/>
              <a:t>, which is </a:t>
            </a:r>
            <a:r>
              <a:rPr sz="2400" dirty="0" smtClean="0"/>
              <a:t>rain</a:t>
            </a:r>
            <a:r>
              <a:rPr sz="2400" dirty="0"/>
              <a:t>, sleet, snow, or </a:t>
            </a:r>
            <a:r>
              <a:rPr sz="2400" dirty="0" smtClean="0"/>
              <a:t>hail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varies greatly throughout the regions of North </a:t>
            </a:r>
            <a:r>
              <a:rPr sz="2400" dirty="0" smtClean="0"/>
              <a:t>Carolina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lang="en-US" sz="2400" dirty="0" smtClean="0"/>
              <a:t>The h</a:t>
            </a:r>
            <a:r>
              <a:rPr sz="2400" dirty="0" smtClean="0"/>
              <a:t>ighest </a:t>
            </a:r>
            <a:r>
              <a:rPr sz="2400" dirty="0"/>
              <a:t>levels of rain occur in the southwest mountains, where westerlies bring storms from the Great </a:t>
            </a:r>
            <a:r>
              <a:rPr sz="2400" dirty="0" smtClean="0"/>
              <a:t>Plains</a:t>
            </a:r>
            <a:r>
              <a:rPr lang="en-US" sz="2400" dirty="0" smtClean="0"/>
              <a:t>.</a:t>
            </a:r>
            <a:endParaRPr lang="en-US" sz="2400" dirty="0"/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400" dirty="0" smtClean="0"/>
              <a:t>This </a:t>
            </a:r>
            <a:r>
              <a:rPr sz="2400" dirty="0"/>
              <a:t>causes the Piedmont to be the driest area of the </a:t>
            </a:r>
            <a:r>
              <a:rPr sz="2400" dirty="0" smtClean="0"/>
              <a:t>state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dirty="0"/>
              <a:t>Mountains get the bulk of the </a:t>
            </a:r>
            <a:r>
              <a:rPr sz="2400" dirty="0" smtClean="0"/>
              <a:t>snow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dirty="0"/>
              <a:t>The whole state experiences thunderstorms in the summer, with large storm fronts bringing hail from the </a:t>
            </a:r>
            <a:r>
              <a:rPr sz="2400" dirty="0" smtClean="0"/>
              <a:t>west</a:t>
            </a:r>
            <a:r>
              <a:rPr lang="en-US" sz="2400" dirty="0" smtClean="0"/>
              <a:t>.</a:t>
            </a:r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b="1" i="1" dirty="0" smtClean="0"/>
              <a:t>Tornadoes</a:t>
            </a:r>
            <a:r>
              <a:rPr lang="en-US" sz="2400" dirty="0" smtClean="0"/>
              <a:t>,</a:t>
            </a:r>
            <a:r>
              <a:rPr sz="2400" dirty="0" smtClean="0"/>
              <a:t> funnel</a:t>
            </a:r>
            <a:r>
              <a:rPr sz="2400" dirty="0"/>
              <a:t>-shaped storms with winds that can reach more than 200 </a:t>
            </a:r>
            <a:r>
              <a:rPr sz="2400" dirty="0" smtClean="0"/>
              <a:t>mph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come with storm </a:t>
            </a:r>
            <a:r>
              <a:rPr sz="2400" dirty="0" smtClean="0"/>
              <a:t>fronts </a:t>
            </a:r>
            <a:r>
              <a:rPr sz="2400" dirty="0"/>
              <a:t>and are most frequent in the Sandhills </a:t>
            </a:r>
            <a:r>
              <a:rPr sz="2400" dirty="0" smtClean="0"/>
              <a:t>region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Path of Hurricanes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53350" y="1182937"/>
            <a:ext cx="8229600" cy="53232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9213" indent="-569213" defTabSz="685800">
              <a:spcBef>
                <a:spcPts val="500"/>
              </a:spcBef>
              <a:defRPr sz="2400"/>
            </a:pPr>
            <a:r>
              <a:rPr sz="2500" b="1" i="1" dirty="0"/>
              <a:t>Hurricanes</a:t>
            </a:r>
            <a:r>
              <a:rPr sz="2500" dirty="0"/>
              <a:t> are tropical storms that bring high winds and heavy rains, most often from the Atlantic </a:t>
            </a:r>
            <a:r>
              <a:rPr sz="2500" dirty="0" smtClean="0"/>
              <a:t>Ocean</a:t>
            </a:r>
            <a:r>
              <a:rPr lang="en-US" sz="2500" dirty="0" smtClean="0"/>
              <a:t>.</a:t>
            </a:r>
            <a:endParaRPr sz="2500" dirty="0"/>
          </a:p>
          <a:p>
            <a:pPr marL="569213" indent="-569213" defTabSz="685800">
              <a:spcBef>
                <a:spcPts val="500"/>
              </a:spcBef>
              <a:defRPr sz="2400"/>
            </a:pPr>
            <a:r>
              <a:rPr sz="2500" dirty="0"/>
              <a:t>Hurricanes cause great damage to North Carolina in three major </a:t>
            </a:r>
            <a:r>
              <a:rPr sz="2500" dirty="0" smtClean="0"/>
              <a:t>ways:</a:t>
            </a:r>
            <a:endParaRPr lang="en-US" sz="2500" dirty="0" smtClean="0"/>
          </a:p>
          <a:p>
            <a:pPr marL="1029462" lvl="2" indent="-569213" defTabSz="685800">
              <a:spcBef>
                <a:spcPts val="500"/>
              </a:spcBef>
              <a:defRPr sz="2400"/>
            </a:pPr>
            <a:r>
              <a:rPr sz="2500" dirty="0" smtClean="0"/>
              <a:t>Wind </a:t>
            </a:r>
            <a:r>
              <a:rPr sz="2500" dirty="0"/>
              <a:t>and rain create a storm </a:t>
            </a:r>
            <a:r>
              <a:rPr sz="2500" dirty="0" smtClean="0"/>
              <a:t>surge</a:t>
            </a:r>
            <a:r>
              <a:rPr lang="en-US" sz="2500" dirty="0" smtClean="0"/>
              <a:t>, or </a:t>
            </a:r>
            <a:r>
              <a:rPr sz="2500" dirty="0" smtClean="0"/>
              <a:t>a </a:t>
            </a:r>
            <a:r>
              <a:rPr sz="2500" dirty="0"/>
              <a:t>huge </a:t>
            </a:r>
            <a:r>
              <a:rPr sz="2500" dirty="0" smtClean="0"/>
              <a:t>tide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that wipes out sand, plants, and anything else on the </a:t>
            </a:r>
            <a:r>
              <a:rPr sz="2500" dirty="0" smtClean="0"/>
              <a:t>beach</a:t>
            </a:r>
            <a:r>
              <a:rPr lang="en-US" sz="2500" dirty="0" smtClean="0"/>
              <a:t>.</a:t>
            </a:r>
          </a:p>
          <a:p>
            <a:pPr marL="1029462" lvl="2" indent="-569213" defTabSz="685800">
              <a:spcBef>
                <a:spcPts val="500"/>
              </a:spcBef>
              <a:defRPr sz="2400"/>
            </a:pPr>
            <a:r>
              <a:rPr sz="2500" dirty="0" smtClean="0"/>
              <a:t>The swirling winds can do great amounts of damage</a:t>
            </a:r>
            <a:r>
              <a:rPr lang="en-US" sz="2500" dirty="0" smtClean="0"/>
              <a:t>.</a:t>
            </a:r>
          </a:p>
          <a:p>
            <a:pPr marL="1029462" lvl="2" indent="-569213" defTabSz="685800">
              <a:spcBef>
                <a:spcPts val="500"/>
              </a:spcBef>
              <a:defRPr sz="2400"/>
            </a:pPr>
            <a:r>
              <a:rPr sz="2500" dirty="0" smtClean="0"/>
              <a:t>Hurricanes usually slow and weaken over land, causing them to drop huge amounts of water and causing widespread flooding</a:t>
            </a:r>
            <a:r>
              <a:rPr lang="en-US" sz="2500" dirty="0"/>
              <a:t>.</a:t>
            </a:r>
            <a:endParaRPr sz="2500" dirty="0" smtClean="0"/>
          </a:p>
          <a:p>
            <a:pPr marL="569213" indent="-569213" defTabSz="685800">
              <a:spcBef>
                <a:spcPts val="500"/>
              </a:spcBef>
              <a:defRPr sz="2400"/>
            </a:pPr>
            <a:r>
              <a:rPr sz="2500" dirty="0" smtClean="0"/>
              <a:t>Most </a:t>
            </a:r>
            <a:r>
              <a:rPr sz="2500" dirty="0"/>
              <a:t>hurricanes develop during hurricane season starting in June, peaking in September, and ending at the end </a:t>
            </a:r>
            <a:r>
              <a:rPr sz="2500"/>
              <a:t>of </a:t>
            </a:r>
            <a:r>
              <a:rPr sz="2500" smtClean="0"/>
              <a:t>November</a:t>
            </a:r>
            <a:r>
              <a:rPr lang="en-US" sz="2500" smtClean="0"/>
              <a:t>.</a:t>
            </a:r>
            <a:endParaRPr sz="2500" dirty="0"/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792083" y="6148070"/>
            <a:ext cx="231127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208" name="Shape 208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  <p:bldP spid="208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Tidewater Region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 smtClean="0"/>
              <a:t>sound</a:t>
            </a:r>
            <a:endParaRPr dirty="0"/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barrier island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inlet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Gulf Stream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wetland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estuary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pocosin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savanna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82938"/>
            <a:ext cx="8229600" cy="5345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751362" indent="-751362" defTabSz="905255">
              <a:defRPr sz="3168"/>
            </a:pPr>
            <a:r>
              <a:rPr dirty="0"/>
              <a:t>The Tidewater is a narrow strip of land extending along the Atlantic </a:t>
            </a:r>
            <a:r>
              <a:rPr dirty="0" smtClean="0"/>
              <a:t>Ocean</a:t>
            </a:r>
            <a:r>
              <a:rPr lang="en-US" dirty="0" smtClean="0"/>
              <a:t>.</a:t>
            </a:r>
            <a:endParaRPr dirty="0"/>
          </a:p>
          <a:p>
            <a:pPr marL="751362" indent="-751362" defTabSz="905255">
              <a:defRPr sz="3168"/>
            </a:pPr>
            <a:r>
              <a:rPr dirty="0"/>
              <a:t>The Tidewater includes land on North Carolina’s mainland and the Outer </a:t>
            </a:r>
            <a:r>
              <a:rPr dirty="0" smtClean="0"/>
              <a:t>Banks</a:t>
            </a:r>
            <a:r>
              <a:rPr lang="en-US" dirty="0" smtClean="0"/>
              <a:t>.</a:t>
            </a:r>
            <a:endParaRPr dirty="0"/>
          </a:p>
          <a:p>
            <a:pPr marL="751362" indent="-751362" defTabSz="905255">
              <a:defRPr sz="3168"/>
            </a:pPr>
            <a:r>
              <a:rPr dirty="0"/>
              <a:t>This region is heavily </a:t>
            </a:r>
            <a:r>
              <a:rPr dirty="0" smtClean="0"/>
              <a:t>influenced</a:t>
            </a:r>
            <a:r>
              <a:rPr lang="en-US" dirty="0" smtClean="0"/>
              <a:t> by</a:t>
            </a:r>
            <a:r>
              <a:rPr dirty="0" smtClean="0"/>
              <a:t> </a:t>
            </a:r>
            <a:r>
              <a:rPr dirty="0"/>
              <a:t>the movement of the ocean’s </a:t>
            </a:r>
            <a:r>
              <a:rPr dirty="0" smtClean="0"/>
              <a:t>tides</a:t>
            </a:r>
            <a:r>
              <a:rPr lang="en-US" dirty="0" smtClean="0"/>
              <a:t>.</a:t>
            </a:r>
            <a:endParaRPr lang="en-US" dirty="0"/>
          </a:p>
          <a:p>
            <a:pPr marL="1211611" lvl="2" indent="-751362" defTabSz="905255">
              <a:defRPr sz="3168"/>
            </a:pPr>
            <a:r>
              <a:rPr dirty="0" smtClean="0"/>
              <a:t>The </a:t>
            </a:r>
            <a:r>
              <a:rPr dirty="0"/>
              <a:t>tides alter the currents in streams and </a:t>
            </a:r>
            <a:r>
              <a:rPr b="1" i="1" dirty="0"/>
              <a:t>sounds</a:t>
            </a:r>
            <a:r>
              <a:rPr dirty="0"/>
              <a:t> (inland bodies of mixed fresh and salt water found throughout the Tidewater</a:t>
            </a:r>
            <a:r>
              <a:rPr dirty="0" smtClean="0"/>
              <a:t>)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55245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Barrier Islands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199" y="1099335"/>
            <a:ext cx="8382001" cy="56096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5729" indent="-485729" defTabSz="585215">
              <a:spcBef>
                <a:spcPts val="400"/>
              </a:spcBef>
              <a:defRPr sz="2048"/>
            </a:pPr>
            <a:r>
              <a:rPr sz="2300" dirty="0"/>
              <a:t>The islands along the coast of North Carolina form most of the beach of the Tidewater and have influenced life from the first explorations to the </a:t>
            </a:r>
            <a:r>
              <a:rPr sz="2300" dirty="0" smtClean="0"/>
              <a:t>present</a:t>
            </a:r>
            <a:r>
              <a:rPr lang="en-US" sz="2300" dirty="0" smtClean="0"/>
              <a:t>.</a:t>
            </a:r>
            <a:endParaRPr sz="230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300" dirty="0"/>
              <a:t>Only a few islands sit alone, most are part of </a:t>
            </a:r>
            <a:r>
              <a:rPr lang="en-US" sz="2300" dirty="0" smtClean="0"/>
              <a:t>a </a:t>
            </a:r>
            <a:r>
              <a:rPr sz="2300" dirty="0" smtClean="0"/>
              <a:t>long </a:t>
            </a:r>
            <a:r>
              <a:rPr sz="2300" dirty="0"/>
              <a:t>chain of sand spits called </a:t>
            </a:r>
            <a:r>
              <a:rPr sz="2300" b="1" i="1" dirty="0"/>
              <a:t>barrier islands</a:t>
            </a:r>
            <a:r>
              <a:rPr sz="2300" dirty="0"/>
              <a:t>, the most famous of which are the Outer </a:t>
            </a:r>
            <a:r>
              <a:rPr sz="2300" dirty="0" smtClean="0"/>
              <a:t>Banks</a:t>
            </a:r>
            <a:r>
              <a:rPr lang="en-US" sz="2300" dirty="0" smtClean="0"/>
              <a:t>.</a:t>
            </a:r>
            <a:endParaRPr lang="en-US" sz="2300" dirty="0"/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300" dirty="0" smtClean="0"/>
              <a:t>Barrier </a:t>
            </a:r>
            <a:r>
              <a:rPr sz="2300" dirty="0"/>
              <a:t>islands are long ridges of sand spread across the ocean floor, with the tops showing above the </a:t>
            </a:r>
            <a:r>
              <a:rPr sz="2300" dirty="0" smtClean="0"/>
              <a:t>water</a:t>
            </a:r>
            <a:r>
              <a:rPr lang="en-US" sz="2300" dirty="0" smtClean="0"/>
              <a:t>.</a:t>
            </a:r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300" dirty="0" smtClean="0"/>
              <a:t>In low places of sand, </a:t>
            </a:r>
            <a:r>
              <a:rPr sz="2300" b="1" i="1" dirty="0" smtClean="0"/>
              <a:t>inlets</a:t>
            </a:r>
            <a:r>
              <a:rPr sz="2300" dirty="0" smtClean="0"/>
              <a:t> allow seawater to come in and out with the tides</a:t>
            </a:r>
            <a:r>
              <a:rPr lang="en-US" sz="2300" dirty="0" smtClean="0"/>
              <a:t>.</a:t>
            </a:r>
            <a:endParaRPr sz="2300" dirty="0" smtClean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300" dirty="0" smtClean="0"/>
              <a:t>Very </a:t>
            </a:r>
            <a:r>
              <a:rPr sz="2300" dirty="0"/>
              <a:t>eastern tip of state, Cape Hatteras, sticks out into ocean for miles. The current running by it is the </a:t>
            </a:r>
            <a:r>
              <a:rPr sz="2300" b="1" i="1" dirty="0"/>
              <a:t>Gulf Stream</a:t>
            </a:r>
            <a:r>
              <a:rPr sz="2300" dirty="0"/>
              <a:t>, a major influence on the world’s </a:t>
            </a:r>
            <a:r>
              <a:rPr sz="2300" dirty="0" smtClean="0"/>
              <a:t>weather</a:t>
            </a:r>
            <a:r>
              <a:rPr lang="en-US" sz="2300" dirty="0" smtClean="0"/>
              <a:t>.</a:t>
            </a:r>
            <a:endParaRPr sz="230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300" dirty="0"/>
              <a:t>The only true break in the barrier islands is Cape Fear, where the river flows directly into </a:t>
            </a:r>
            <a:r>
              <a:rPr lang="en-US" sz="2300" dirty="0" smtClean="0"/>
              <a:t>the </a:t>
            </a:r>
            <a:r>
              <a:rPr sz="2300" dirty="0" smtClean="0"/>
              <a:t>ocean</a:t>
            </a:r>
            <a:r>
              <a:rPr sz="2300" dirty="0"/>
              <a:t>. All other rivers in the eastern half of the state flow into the sounds behind the </a:t>
            </a:r>
            <a:r>
              <a:rPr sz="2300" dirty="0" smtClean="0"/>
              <a:t>islands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Sounds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987779"/>
            <a:ext cx="8229600" cy="53481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6087" indent="-516087" defTabSz="621791">
              <a:spcBef>
                <a:spcPts val="500"/>
              </a:spcBef>
              <a:defRPr sz="2176"/>
            </a:pPr>
            <a:r>
              <a:rPr sz="2300" dirty="0"/>
              <a:t>North Carolina has five major </a:t>
            </a:r>
            <a:r>
              <a:rPr sz="2300" dirty="0" smtClean="0"/>
              <a:t>sounds</a:t>
            </a:r>
            <a:r>
              <a:rPr lang="en-US" sz="2300" dirty="0" smtClean="0"/>
              <a:t>: </a:t>
            </a:r>
          </a:p>
          <a:p>
            <a:pPr marL="976336" lvl="2" indent="-516087" defTabSz="621791">
              <a:spcBef>
                <a:spcPts val="500"/>
              </a:spcBef>
              <a:defRPr sz="2176"/>
            </a:pPr>
            <a:r>
              <a:rPr sz="2300" dirty="0" smtClean="0"/>
              <a:t>Currituck </a:t>
            </a:r>
            <a:r>
              <a:rPr sz="2300" dirty="0"/>
              <a:t>Sound, Albemarle Sound, Pamlico Sound, Core Sound, and Bogue </a:t>
            </a:r>
            <a:r>
              <a:rPr sz="2300" dirty="0" smtClean="0"/>
              <a:t>Sound</a:t>
            </a:r>
            <a:r>
              <a:rPr lang="en-US" sz="2300" dirty="0" smtClean="0"/>
              <a:t>.</a:t>
            </a:r>
            <a:endParaRPr sz="23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sz="2300" dirty="0"/>
              <a:t>All are fed fresh water from rivers coming from the Coastal Plain </a:t>
            </a:r>
            <a:r>
              <a:rPr sz="2300" dirty="0" smtClean="0"/>
              <a:t>regio</a:t>
            </a:r>
            <a:r>
              <a:rPr lang="en-US" sz="2300" dirty="0" smtClean="0"/>
              <a:t>n. </a:t>
            </a:r>
          </a:p>
          <a:p>
            <a:pPr marL="976336" lvl="2" indent="-516087" defTabSz="621791">
              <a:spcBef>
                <a:spcPts val="500"/>
              </a:spcBef>
              <a:defRPr sz="2176"/>
            </a:pPr>
            <a:r>
              <a:rPr lang="en-US" sz="2300" dirty="0" smtClean="0"/>
              <a:t>The e</a:t>
            </a:r>
            <a:r>
              <a:rPr sz="2300" dirty="0" smtClean="0"/>
              <a:t>arliest </a:t>
            </a:r>
            <a:r>
              <a:rPr sz="2300" dirty="0"/>
              <a:t>towns in North Carolina were along these </a:t>
            </a:r>
            <a:r>
              <a:rPr sz="2300" dirty="0" smtClean="0"/>
              <a:t>rivers</a:t>
            </a:r>
            <a:r>
              <a:rPr lang="en-US" sz="2300" dirty="0" smtClean="0"/>
              <a:t> and </a:t>
            </a:r>
            <a:r>
              <a:rPr sz="2300" dirty="0" smtClean="0"/>
              <a:t>served </a:t>
            </a:r>
            <a:r>
              <a:rPr sz="2300" dirty="0"/>
              <a:t>as trading centers where goods could be moved along the river to the </a:t>
            </a:r>
            <a:r>
              <a:rPr sz="2300" dirty="0" smtClean="0"/>
              <a:t>ocean</a:t>
            </a:r>
            <a:r>
              <a:rPr lang="en-US" sz="2300" dirty="0" smtClean="0"/>
              <a:t>.</a:t>
            </a:r>
            <a:endParaRPr sz="23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sz="2300" dirty="0"/>
              <a:t>Sedimentation (the depositing of </a:t>
            </a:r>
            <a:r>
              <a:rPr sz="2300" dirty="0" smtClean="0"/>
              <a:t>clay</a:t>
            </a:r>
            <a:r>
              <a:rPr lang="en-US" sz="2300" dirty="0" smtClean="0"/>
              <a:t>, </a:t>
            </a:r>
            <a:r>
              <a:rPr sz="2300" dirty="0" smtClean="0"/>
              <a:t>silt</a:t>
            </a:r>
            <a:r>
              <a:rPr lang="en-US" sz="2300" dirty="0" smtClean="0"/>
              <a:t>,</a:t>
            </a:r>
            <a:r>
              <a:rPr sz="2300" dirty="0" smtClean="0"/>
              <a:t> </a:t>
            </a:r>
            <a:r>
              <a:rPr sz="2300" dirty="0"/>
              <a:t>or gravel) has kept the sounds from being deep enough for large </a:t>
            </a:r>
            <a:r>
              <a:rPr sz="2300" dirty="0" smtClean="0"/>
              <a:t>ships</a:t>
            </a:r>
            <a:r>
              <a:rPr lang="en-US" sz="2300" dirty="0" smtClean="0"/>
              <a:t>.</a:t>
            </a:r>
            <a:endParaRPr sz="23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sz="2300" dirty="0"/>
              <a:t>A large portion of the land of the </a:t>
            </a:r>
            <a:r>
              <a:rPr sz="2300" dirty="0" smtClean="0"/>
              <a:t>Tidewater</a:t>
            </a:r>
            <a:r>
              <a:rPr lang="en-US" sz="2300" dirty="0" smtClean="0"/>
              <a:t> Region</a:t>
            </a:r>
            <a:r>
              <a:rPr sz="2300" dirty="0" smtClean="0"/>
              <a:t> </a:t>
            </a:r>
            <a:r>
              <a:rPr sz="2300" dirty="0"/>
              <a:t>is </a:t>
            </a:r>
            <a:r>
              <a:rPr sz="2300" b="1" i="1" dirty="0"/>
              <a:t>wetland</a:t>
            </a:r>
            <a:r>
              <a:rPr sz="2300" dirty="0"/>
              <a:t> for much of the year, meaning the soil is soaked or </a:t>
            </a:r>
            <a:r>
              <a:rPr sz="2300" dirty="0" smtClean="0"/>
              <a:t>flooded</a:t>
            </a:r>
            <a:r>
              <a:rPr lang="en-US" sz="2300" dirty="0" smtClean="0"/>
              <a:t>.</a:t>
            </a:r>
            <a:endParaRPr sz="23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sz="2300" dirty="0"/>
              <a:t>Along shore of the Tidewater are salt marshes where shellfish live and </a:t>
            </a:r>
            <a:r>
              <a:rPr sz="2300" dirty="0" smtClean="0"/>
              <a:t>breed.</a:t>
            </a:r>
            <a:endParaRPr lang="en-US" sz="2300" dirty="0" smtClean="0"/>
          </a:p>
          <a:p>
            <a:pPr marL="976336" lvl="2" indent="-516087" defTabSz="621791">
              <a:spcBef>
                <a:spcPts val="500"/>
              </a:spcBef>
              <a:defRPr sz="2176"/>
            </a:pPr>
            <a:r>
              <a:rPr sz="2300" b="1" i="1" dirty="0" smtClean="0"/>
              <a:t>Estuaries</a:t>
            </a:r>
            <a:r>
              <a:rPr sz="2300" dirty="0"/>
              <a:t>: places where fresh water and salt water meet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Swamps and Lakes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6087" indent="-516087" defTabSz="621791">
              <a:spcBef>
                <a:spcPts val="500"/>
              </a:spcBef>
              <a:defRPr sz="2176"/>
            </a:pPr>
            <a:r>
              <a:rPr sz="2400" dirty="0"/>
              <a:t>The most common type of wetland other than estuaries is the </a:t>
            </a:r>
            <a:r>
              <a:rPr sz="2400" dirty="0" smtClean="0"/>
              <a:t>pocosin</a:t>
            </a:r>
            <a:r>
              <a:rPr lang="en-US" sz="2400" dirty="0" smtClean="0"/>
              <a:t>.</a:t>
            </a:r>
            <a:endParaRPr sz="2400" dirty="0"/>
          </a:p>
          <a:p>
            <a:pPr marL="653796" lvl="1" indent="-342900" defTabSz="621791">
              <a:spcBef>
                <a:spcPts val="500"/>
              </a:spcBef>
              <a:defRPr sz="2176"/>
            </a:pPr>
            <a:r>
              <a:rPr lang="en-US" sz="2400" b="1" i="1" dirty="0" err="1" smtClean="0"/>
              <a:t>Pocosin</a:t>
            </a:r>
            <a:r>
              <a:rPr lang="en-US" sz="2400" dirty="0" smtClean="0"/>
              <a:t> is an </a:t>
            </a:r>
            <a:r>
              <a:rPr sz="2400" dirty="0" smtClean="0"/>
              <a:t>American </a:t>
            </a:r>
            <a:r>
              <a:rPr sz="2400" dirty="0"/>
              <a:t>Indian term for “swamp on a hill” made of peat that fills with </a:t>
            </a:r>
            <a:r>
              <a:rPr sz="2400" dirty="0" smtClean="0"/>
              <a:t>water</a:t>
            </a:r>
            <a:r>
              <a:rPr lang="en-US" sz="2400" dirty="0" smtClean="0"/>
              <a:t>.</a:t>
            </a:r>
            <a:endParaRPr sz="24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sz="2400" dirty="0"/>
              <a:t>Pocosins are distinguished by their vegetation, often having a mix of laurel, bay, and scrub oak </a:t>
            </a:r>
            <a:r>
              <a:rPr sz="2400" dirty="0" smtClean="0"/>
              <a:t>trees</a:t>
            </a:r>
            <a:r>
              <a:rPr lang="en-US" sz="2400" dirty="0" smtClean="0"/>
              <a:t>.</a:t>
            </a:r>
            <a:endParaRPr sz="24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lang="en-US" sz="2400" dirty="0" smtClean="0"/>
              <a:t>The </a:t>
            </a:r>
            <a:r>
              <a:rPr sz="2400" dirty="0" smtClean="0"/>
              <a:t>Tidewater </a:t>
            </a:r>
            <a:r>
              <a:rPr lang="en-US" sz="2400" dirty="0"/>
              <a:t>R</a:t>
            </a:r>
            <a:r>
              <a:rPr sz="2400" dirty="0" smtClean="0"/>
              <a:t>egion </a:t>
            </a:r>
            <a:r>
              <a:rPr sz="2400" dirty="0"/>
              <a:t>also contains </a:t>
            </a:r>
            <a:r>
              <a:rPr sz="2400" b="1" i="1" dirty="0"/>
              <a:t>savannas</a:t>
            </a:r>
            <a:r>
              <a:rPr sz="2400" dirty="0"/>
              <a:t>, where tall grass mixes with different types of </a:t>
            </a:r>
            <a:r>
              <a:rPr sz="2400" dirty="0" smtClean="0"/>
              <a:t>pines</a:t>
            </a:r>
            <a:r>
              <a:rPr lang="en-US" sz="2400" dirty="0" smtClean="0"/>
              <a:t>.</a:t>
            </a:r>
            <a:endParaRPr sz="2400" dirty="0"/>
          </a:p>
          <a:p>
            <a:pPr marL="653796" lvl="1" indent="-342900" defTabSz="621791">
              <a:spcBef>
                <a:spcPts val="500"/>
              </a:spcBef>
              <a:defRPr sz="2176"/>
            </a:pPr>
            <a:r>
              <a:rPr sz="2400" dirty="0"/>
              <a:t>Parts of the Green Swamp, </a:t>
            </a:r>
            <a:r>
              <a:rPr lang="en-US" sz="2400" dirty="0" smtClean="0"/>
              <a:t>which is </a:t>
            </a:r>
            <a:r>
              <a:rPr sz="2400" dirty="0" smtClean="0"/>
              <a:t>the </a:t>
            </a:r>
            <a:r>
              <a:rPr sz="2400" dirty="0"/>
              <a:t>most extensive wetland in southern Tidewater, become savannas in </a:t>
            </a:r>
            <a:r>
              <a:rPr lang="en-US" sz="2400" dirty="0" smtClean="0"/>
              <a:t>the </a:t>
            </a:r>
            <a:r>
              <a:rPr sz="2400" dirty="0" smtClean="0"/>
              <a:t>drier </a:t>
            </a:r>
            <a:r>
              <a:rPr sz="2400" dirty="0"/>
              <a:t>parts of the </a:t>
            </a:r>
            <a:r>
              <a:rPr sz="2400" dirty="0" smtClean="0"/>
              <a:t>year</a:t>
            </a:r>
            <a:r>
              <a:rPr lang="en-US" sz="2400" dirty="0" smtClean="0"/>
              <a:t>.</a:t>
            </a:r>
            <a:endParaRPr sz="24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sz="2400" dirty="0"/>
              <a:t>Most of the natural lakes in North Carolina are in the Tidewater </a:t>
            </a:r>
            <a:r>
              <a:rPr lang="en-US" sz="2400" dirty="0" smtClean="0"/>
              <a:t>Region, with Lake Mattamuskeet as the largest.</a:t>
            </a:r>
            <a:endParaRPr sz="2400" dirty="0"/>
          </a:p>
          <a:p>
            <a:pPr marL="516087" indent="-516087" defTabSz="621791">
              <a:spcBef>
                <a:spcPts val="500"/>
              </a:spcBef>
              <a:defRPr sz="2176"/>
            </a:pPr>
            <a:r>
              <a:rPr lang="en-US" sz="2400" dirty="0" smtClean="0"/>
              <a:t>The </a:t>
            </a:r>
            <a:r>
              <a:rPr sz="2400" dirty="0" smtClean="0"/>
              <a:t>Tidewater</a:t>
            </a:r>
            <a:r>
              <a:rPr lang="en-US" sz="2400" dirty="0" smtClean="0"/>
              <a:t> Region</a:t>
            </a:r>
            <a:r>
              <a:rPr sz="2400" dirty="0" smtClean="0"/>
              <a:t> </a:t>
            </a:r>
            <a:r>
              <a:rPr sz="2400" dirty="0"/>
              <a:t>is one of the least populated areas of the </a:t>
            </a:r>
            <a:r>
              <a:rPr lang="en-US" sz="2400" dirty="0" smtClean="0"/>
              <a:t>entire </a:t>
            </a:r>
            <a:r>
              <a:rPr sz="2400" dirty="0" smtClean="0"/>
              <a:t>state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792083" y="6148070"/>
            <a:ext cx="231127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905255">
              <a:defRPr sz="3861"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Section 2: The Coastal Plain Region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rPr dirty="0"/>
              <a:t>Essential Question:</a:t>
            </a:r>
          </a:p>
          <a:p>
            <a:pPr lvl="1">
              <a:buFont typeface="Wingdings" charset="2"/>
              <a:buChar char="§"/>
            </a:pPr>
            <a:r>
              <a:rPr dirty="0"/>
              <a:t>What are the features of the Coastal Plain region and what types of traditional communities exist in the region?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2814</Words>
  <Application>Microsoft Macintosh PowerPoint</Application>
  <PresentationFormat>On-screen Show (4:3)</PresentationFormat>
  <Paragraphs>253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1: The Tidewater Region</vt:lpstr>
      <vt:lpstr>Section 1: The Tidewater Region</vt:lpstr>
      <vt:lpstr>Introduction</vt:lpstr>
      <vt:lpstr>Barrier Islands</vt:lpstr>
      <vt:lpstr>The Sounds</vt:lpstr>
      <vt:lpstr>Swamps and Lakes</vt:lpstr>
      <vt:lpstr>Section 2: The Coastal Plain Region</vt:lpstr>
      <vt:lpstr>Section 2: The Coastal Plain Region</vt:lpstr>
      <vt:lpstr>Introduction</vt:lpstr>
      <vt:lpstr>Crossroads Hamlets</vt:lpstr>
      <vt:lpstr>Tobacco Towns</vt:lpstr>
      <vt:lpstr>Longleaf Pine Forests and Carolina Bays</vt:lpstr>
      <vt:lpstr>The Sandhills</vt:lpstr>
      <vt:lpstr>People of the Coastal Plain</vt:lpstr>
      <vt:lpstr>Section 3: The Piedmont Region</vt:lpstr>
      <vt:lpstr>Section 3: The Piedmont Region</vt:lpstr>
      <vt:lpstr>Introduction</vt:lpstr>
      <vt:lpstr>The Fall Line</vt:lpstr>
      <vt:lpstr>Farms and Factories</vt:lpstr>
      <vt:lpstr>Banking, Racing, and Medicine</vt:lpstr>
      <vt:lpstr>The Uwharries</vt:lpstr>
      <vt:lpstr>Section 4: The Mountains Region</vt:lpstr>
      <vt:lpstr>Section 4: The Mountains Region</vt:lpstr>
      <vt:lpstr>Introduction</vt:lpstr>
      <vt:lpstr>The Blue Ridge</vt:lpstr>
      <vt:lpstr>The Appalachians</vt:lpstr>
      <vt:lpstr>Mountain Streams and Rocks</vt:lpstr>
      <vt:lpstr>The Mountain Economy</vt:lpstr>
      <vt:lpstr>Section 5: North Carolina’s Weather and Climate</vt:lpstr>
      <vt:lpstr>Section 5: North Carolina’s Weather and Climate</vt:lpstr>
      <vt:lpstr>“It’s Not the Heat; It’s the Humidity”</vt:lpstr>
      <vt:lpstr>Different Storms in Different Places</vt:lpstr>
      <vt:lpstr>The Path of Hurricanes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30</cp:revision>
  <dcterms:modified xsi:type="dcterms:W3CDTF">2017-04-04T21:21:43Z</dcterms:modified>
</cp:coreProperties>
</file>