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18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xfrm>
            <a:off x="1143000" y="685800"/>
            <a:ext cx="4572000" cy="3429000"/>
          </a:xfrm>
          <a:prstGeom prst="rect">
            <a:avLst/>
          </a:prstGeom>
        </p:spPr>
        <p:txBody>
          <a:bodyPr/>
          <a:lstStyle/>
          <a:p>
            <a:endParaRPr/>
          </a:p>
        </p:txBody>
      </p:sp>
      <p:sp>
        <p:nvSpPr>
          <p:cNvPr id="57" name="Shape 5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4" name="Shape 14"/>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457200" algn="ctr">
              <a:lnSpc>
                <a:spcPct val="100000"/>
              </a:lnSpc>
              <a:buSzTx/>
              <a:buFontTx/>
              <a:buNone/>
              <a:defRPr>
                <a:solidFill>
                  <a:srgbClr val="FFFFFF"/>
                </a:solidFill>
              </a:defRPr>
            </a:lvl2pPr>
            <a:lvl3pPr marL="0" indent="914400" algn="ctr">
              <a:lnSpc>
                <a:spcPct val="100000"/>
              </a:lnSpc>
              <a:buSzTx/>
              <a:buFontTx/>
              <a:buNone/>
              <a:defRPr>
                <a:solidFill>
                  <a:srgbClr val="FFFFFF"/>
                </a:solidFill>
              </a:defRPr>
            </a:lvl3pPr>
            <a:lvl4pPr marL="0" indent="1371600" algn="ctr">
              <a:lnSpc>
                <a:spcPct val="100000"/>
              </a:lnSpc>
              <a:buSzTx/>
              <a:buFontTx/>
              <a:buNone/>
              <a:defRPr>
                <a:solidFill>
                  <a:srgbClr val="FFFFFF"/>
                </a:solidFill>
              </a:defRPr>
            </a:lvl4pPr>
            <a:lvl5pPr marL="0" indent="182880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xfrm>
            <a:off x="8679100" y="6528117"/>
            <a:ext cx="312500" cy="294641"/>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r>
              <a:t>Title Text</a:t>
            </a:r>
          </a:p>
        </p:txBody>
      </p:sp>
      <p:sp>
        <p:nvSpPr>
          <p:cNvPr id="23" name="Shape 2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1" name="Shape 31"/>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9" indent="-320039">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
        <p:nvSpPr>
          <p:cNvPr id="33" name="Shape 33"/>
          <p:cNvSpPr>
            <a:spLocks noGrp="1"/>
          </p:cNvSpPr>
          <p:nvPr>
            <p:ph type="title"/>
          </p:nvPr>
        </p:nvSpPr>
        <p:spPr>
          <a:prstGeom prst="rect">
            <a:avLst/>
          </a:prstGeom>
        </p:spPr>
        <p:txBody>
          <a:bodyPr/>
          <a:lstStyle/>
          <a:p>
            <a: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Title Text</a:t>
            </a:r>
          </a:p>
        </p:txBody>
      </p:sp>
      <p:sp>
        <p:nvSpPr>
          <p:cNvPr id="41" name="Shape 41"/>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457200">
              <a:lnSpc>
                <a:spcPct val="100000"/>
              </a:lnSpc>
              <a:spcBef>
                <a:spcPts val="500"/>
              </a:spcBef>
              <a:buSzTx/>
              <a:buFontTx/>
              <a:buNone/>
              <a:defRPr sz="2400" b="1"/>
            </a:lvl2pPr>
            <a:lvl3pPr marL="0" indent="914400">
              <a:lnSpc>
                <a:spcPct val="100000"/>
              </a:lnSpc>
              <a:spcBef>
                <a:spcPts val="500"/>
              </a:spcBef>
              <a:buSzTx/>
              <a:buFontTx/>
              <a:buNone/>
              <a:defRPr sz="2400" b="1"/>
            </a:lvl3pPr>
            <a:lvl4pPr marL="0" indent="1371600">
              <a:lnSpc>
                <a:spcPct val="100000"/>
              </a:lnSpc>
              <a:spcBef>
                <a:spcPts val="500"/>
              </a:spcBef>
              <a:buSzTx/>
              <a:buFontTx/>
              <a:buNone/>
              <a:defRPr sz="2400" b="1"/>
            </a:lvl4pPr>
            <a:lvl5pPr marL="0" indent="182880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body" sz="quarter" idx="13"/>
          </p:nvPr>
        </p:nvSpPr>
        <p:spPr>
          <a:xfrm>
            <a:off x="4645025" y="1535112"/>
            <a:ext cx="4041775" cy="639763"/>
          </a:xfrm>
          <a:prstGeom prst="rect">
            <a:avLst/>
          </a:prstGeom>
        </p:spPr>
        <p:txBody>
          <a:bodyPr anchor="b"/>
          <a:lstStyle/>
          <a:p>
            <a:pPr marL="0" indent="0">
              <a:lnSpc>
                <a:spcPct val="100000"/>
              </a:lnSpc>
              <a:spcBef>
                <a:spcPts val="500"/>
              </a:spcBef>
              <a:buSzTx/>
              <a:buFontTx/>
              <a:buNone/>
              <a:defRPr sz="2400" b="1"/>
            </a:pPr>
            <a:endParaRPr/>
          </a:p>
        </p:txBody>
      </p:sp>
      <p:sp>
        <p:nvSpPr>
          <p:cNvPr id="43" name="Shape 4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3" name="image1.jpg"/>
          <p:cNvPicPr>
            <a:picLocks noChangeAspect="1"/>
          </p:cNvPicPr>
          <p:nvPr/>
        </p:nvPicPr>
        <p:blipFill>
          <a:blip r:embed="rId7">
            <a:extLst/>
          </a:blip>
          <a:stretch>
            <a:fillRect/>
          </a:stretch>
        </p:blipFill>
        <p:spPr>
          <a:xfrm rot="21039461">
            <a:off x="181366" y="6293596"/>
            <a:ext cx="609601" cy="406674"/>
          </a:xfrm>
          <a:prstGeom prst="rect">
            <a:avLst/>
          </a:prstGeom>
          <a:ln w="12700">
            <a:miter lim="400000"/>
          </a:ln>
        </p:spPr>
      </p:pic>
      <p:sp>
        <p:nvSpPr>
          <p:cNvPr id="4" name="Shape 4"/>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5" name="Shape 5"/>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8526700" y="6528117"/>
            <a:ext cx="312500" cy="294641"/>
          </a:xfrm>
          <a:prstGeom prst="rect">
            <a:avLst/>
          </a:prstGeom>
          <a:ln w="12700">
            <a:miter lim="400000"/>
          </a:ln>
        </p:spPr>
        <p:txBody>
          <a:bodyPr wrap="none" lIns="45719" rIns="45719" anchor="ctr">
            <a:spAutoFit/>
          </a:bodyPr>
          <a:lstStyle>
            <a:lvl1pPr algn="r">
              <a:defRPr sz="1400" b="1">
                <a:solidFill>
                  <a:srgbClr val="FFFFFF"/>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9.xml"/><Relationship Id="rId5" Type="http://schemas.openxmlformats.org/officeDocument/2006/relationships/slide" Target="slide15.xml"/><Relationship Id="rId6" Type="http://schemas.openxmlformats.org/officeDocument/2006/relationships/slide" Target="slide21.xml"/><Relationship Id="rId7" Type="http://schemas.openxmlformats.org/officeDocument/2006/relationships/slide" Target="slide29.xml"/><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 Id="rId3" Type="http://schemas.openxmlformats.org/officeDocument/2006/relationships/slide" Target="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9" name="Shape 59"/>
          <p:cNvSpPr/>
          <p:nvPr/>
        </p:nvSpPr>
        <p:spPr>
          <a:xfrm>
            <a:off x="0" y="4955013"/>
            <a:ext cx="9141246" cy="1501141"/>
          </a:xfrm>
          <a:prstGeom prst="rect">
            <a:avLst/>
          </a:prstGeom>
          <a:solidFill>
            <a:srgbClr val="DCE6F2">
              <a:alpha val="18000"/>
            </a:srgbClr>
          </a:solidFill>
          <a:ln w="12700">
            <a:miter lim="400000"/>
          </a:ln>
          <a:extLst>
            <a:ext uri="{C572A759-6A51-4108-AA02-DFA0A04FC94B}">
              <ma14:wrappingTextBoxFlag xmlns:ma14="http://schemas.microsoft.com/office/mac/drawingml/2011/main" val="1"/>
            </a:ext>
          </a:extLst>
        </p:spPr>
        <p:txBody>
          <a:bodyPr lIns="45719" rIns="45719">
            <a:spAutoFit/>
          </a:bodyPr>
          <a:lstStyle/>
          <a:p>
            <a:pPr algn="r">
              <a:defRPr sz="3200">
                <a:solidFill>
                  <a:srgbClr val="FFFFFF"/>
                </a:solidFill>
                <a:effectLst>
                  <a:outerShdw blurRad="38100" dist="19050" dir="2700000" rotWithShape="0">
                    <a:srgbClr val="000000">
                      <a:alpha val="40000"/>
                    </a:srgbClr>
                  </a:outerShdw>
                </a:effectLst>
              </a:defRPr>
            </a:pPr>
            <a:r>
              <a:t>Chapter 7:</a:t>
            </a:r>
          </a:p>
          <a:p>
            <a:pPr algn="r">
              <a:defRPr sz="3200">
                <a:solidFill>
                  <a:srgbClr val="FFFFFF"/>
                </a:solidFill>
                <a:effectLst>
                  <a:outerShdw blurRad="38100" dist="19050" dir="2700000" rotWithShape="0">
                    <a:srgbClr val="000000">
                      <a:alpha val="40000"/>
                    </a:srgbClr>
                  </a:outerShdw>
                </a:effectLst>
              </a:defRPr>
            </a:pPr>
            <a:r>
              <a:t>The Antebellum Era</a:t>
            </a:r>
          </a:p>
          <a:p>
            <a:pPr algn="r">
              <a:defRPr sz="3200">
                <a:solidFill>
                  <a:srgbClr val="FFFFFF"/>
                </a:solidFill>
                <a:effectLst>
                  <a:outerShdw blurRad="38100" dist="19050" dir="2700000" rotWithShape="0">
                    <a:srgbClr val="000000">
                      <a:alpha val="40000"/>
                    </a:srgbClr>
                  </a:outerShdw>
                </a:effectLst>
              </a:defRPr>
            </a:pPr>
            <a:r>
              <a:t>STUDY PRESENTATION</a:t>
            </a:r>
          </a:p>
        </p:txBody>
      </p:sp>
      <p:sp>
        <p:nvSpPr>
          <p:cNvPr id="60" name="Shape 60"/>
          <p:cNvSpPr/>
          <p:nvPr/>
        </p:nvSpPr>
        <p:spPr>
          <a:xfrm>
            <a:off x="7543800" y="6545790"/>
            <a:ext cx="1600200"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t>© 2017 Clairmont Press</a:t>
            </a:r>
          </a:p>
        </p:txBody>
      </p:sp>
      <p:pic>
        <p:nvPicPr>
          <p:cNvPr id="62" name="image3.png"/>
          <p:cNvPicPr>
            <a:picLocks noChangeAspect="1"/>
          </p:cNvPicPr>
          <p:nvPr/>
        </p:nvPicPr>
        <p:blipFill>
          <a:blip r:embed="rId3">
            <a:extLst/>
          </a:blip>
          <a:stretch>
            <a:fillRect/>
          </a:stretch>
        </p:blipFill>
        <p:spPr>
          <a:xfrm rot="387911">
            <a:off x="7018669" y="239607"/>
            <a:ext cx="1638950" cy="1592897"/>
          </a:xfrm>
          <a:prstGeom prst="rect">
            <a:avLst/>
          </a:prstGeom>
          <a:ln w="12700">
            <a:miter lim="400000"/>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934199" cy="1768571"/>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title"/>
          </p:nvPr>
        </p:nvSpPr>
        <p:spPr>
          <a:xfrm>
            <a:off x="457200" y="0"/>
            <a:ext cx="8229600" cy="1143000"/>
          </a:xfrm>
          <a:prstGeom prst="rect">
            <a:avLst/>
          </a:prstGeom>
        </p:spPr>
        <p:txBody>
          <a:bodyPr>
            <a:normAutofit fontScale="90000"/>
          </a:bodyPr>
          <a:lstStyle>
            <a:lvl1pPr defTabSz="896111">
              <a:defRPr sz="3822">
                <a:effectLst>
                  <a:outerShdw blurRad="37338" dist="37338" dir="2700000" rotWithShape="0">
                    <a:srgbClr val="000000">
                      <a:alpha val="43137"/>
                    </a:srgbClr>
                  </a:outerShdw>
                </a:effectLst>
              </a:defRPr>
            </a:lvl1pPr>
          </a:lstStyle>
          <a:p>
            <a:r>
              <a:t>Section 2: The Rip Van Winkle State</a:t>
            </a:r>
          </a:p>
        </p:txBody>
      </p:sp>
      <p:sp>
        <p:nvSpPr>
          <p:cNvPr id="98" name="Shape 98"/>
          <p:cNvSpPr>
            <a:spLocks noGrp="1"/>
          </p:cNvSpPr>
          <p:nvPr>
            <p:ph type="body" idx="1"/>
          </p:nvPr>
        </p:nvSpPr>
        <p:spPr>
          <a:xfrm>
            <a:off x="457200" y="1219200"/>
            <a:ext cx="8229600" cy="4800600"/>
          </a:xfrm>
          <a:prstGeom prst="rect">
            <a:avLst/>
          </a:prstGeom>
        </p:spPr>
        <p:txBody>
          <a:bodyPr/>
          <a:lstStyle/>
          <a:p>
            <a:r>
              <a:t>What terms do I need to know? </a:t>
            </a:r>
          </a:p>
          <a:p>
            <a:pPr marL="742950" lvl="1" indent="-285750">
              <a:lnSpc>
                <a:spcPct val="100000"/>
              </a:lnSpc>
              <a:spcBef>
                <a:spcPts val="600"/>
              </a:spcBef>
              <a:buFont typeface="Arial"/>
              <a:defRPr sz="2800"/>
            </a:pPr>
            <a:r>
              <a:t>Rip Van Winkle state</a:t>
            </a:r>
          </a:p>
          <a:p>
            <a:pPr marL="742950" lvl="1" indent="-285750">
              <a:lnSpc>
                <a:spcPct val="100000"/>
              </a:lnSpc>
              <a:spcBef>
                <a:spcPts val="600"/>
              </a:spcBef>
              <a:buFont typeface="Arial"/>
              <a:defRPr sz="2800"/>
            </a:pPr>
            <a:r>
              <a:t>subsistence farming</a:t>
            </a:r>
          </a:p>
          <a:p>
            <a:pPr marL="742950" lvl="1" indent="-285750">
              <a:lnSpc>
                <a:spcPct val="100000"/>
              </a:lnSpc>
              <a:spcBef>
                <a:spcPts val="600"/>
              </a:spcBef>
              <a:buFont typeface="Arial"/>
              <a:defRPr sz="2800"/>
            </a:pPr>
            <a:r>
              <a:t>clubbing</a:t>
            </a:r>
          </a:p>
          <a:p>
            <a:pPr marL="742950" lvl="1" indent="-285750">
              <a:lnSpc>
                <a:spcPct val="100000"/>
              </a:lnSpc>
              <a:spcBef>
                <a:spcPts val="600"/>
              </a:spcBef>
              <a:buFont typeface="Arial"/>
              <a:defRPr sz="2800"/>
            </a:pPr>
            <a:r>
              <a:t>recession</a:t>
            </a:r>
          </a:p>
          <a:p>
            <a:pPr marL="742950" lvl="1" indent="-285750">
              <a:lnSpc>
                <a:spcPct val="100000"/>
              </a:lnSpc>
              <a:spcBef>
                <a:spcPts val="600"/>
              </a:spcBef>
              <a:buFont typeface="Arial"/>
              <a:defRPr sz="2800"/>
            </a:pPr>
            <a:r>
              <a:t>internal improvements</a:t>
            </a:r>
          </a:p>
          <a:p>
            <a:pPr marL="742950" lvl="1" indent="-285750">
              <a:lnSpc>
                <a:spcPct val="100000"/>
              </a:lnSpc>
              <a:spcBef>
                <a:spcPts val="600"/>
              </a:spcBef>
              <a:buFont typeface="Arial"/>
              <a:defRPr sz="2800"/>
            </a:pPr>
            <a:r>
              <a:t>canal</a:t>
            </a:r>
          </a:p>
          <a:p>
            <a:pPr marL="742950" lvl="1" indent="-285750">
              <a:lnSpc>
                <a:spcPct val="100000"/>
              </a:lnSpc>
              <a:spcBef>
                <a:spcPts val="600"/>
              </a:spcBef>
              <a:buFont typeface="Arial"/>
              <a:defRPr sz="2800"/>
            </a:pPr>
            <a:r>
              <a:t>common school</a:t>
            </a:r>
          </a:p>
          <a:p>
            <a:pPr marL="742950" lvl="1" indent="-285750">
              <a:lnSpc>
                <a:spcPct val="100000"/>
              </a:lnSpc>
              <a:spcBef>
                <a:spcPts val="600"/>
              </a:spcBef>
              <a:buFont typeface="Arial"/>
              <a:defRPr sz="2800"/>
            </a:pPr>
            <a:r>
              <a:t>Literary Fund</a:t>
            </a:r>
          </a:p>
        </p:txBody>
      </p:sp>
      <p:sp>
        <p:nvSpPr>
          <p:cNvPr id="99" name="Shape 99"/>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98">
                                            <p:bg/>
                                          </p:spTgt>
                                        </p:tgtEl>
                                        <p:attrNameLst>
                                          <p:attrName>style.visibility</p:attrName>
                                        </p:attrNameLst>
                                      </p:cBhvr>
                                      <p:to>
                                        <p:strVal val="visible"/>
                                      </p:to>
                                    </p:set>
                                    <p:anim calcmode="lin" valueType="num">
                                      <p:cBhvr>
                                        <p:cTn id="7" dur="500" fill="hold"/>
                                        <p:tgtEl>
                                          <p:spTgt spid="98">
                                            <p:bg/>
                                          </p:spTgt>
                                        </p:tgtEl>
                                        <p:attrNameLst>
                                          <p:attrName>ppt_x</p:attrName>
                                        </p:attrNameLst>
                                      </p:cBhvr>
                                      <p:tavLst>
                                        <p:tav tm="0">
                                          <p:val>
                                            <p:strVal val="0-#ppt_w/2"/>
                                          </p:val>
                                        </p:tav>
                                        <p:tav tm="100000">
                                          <p:val>
                                            <p:strVal val="#ppt_x"/>
                                          </p:val>
                                        </p:tav>
                                      </p:tavLst>
                                    </p:anim>
                                    <p:anim calcmode="lin" valueType="num">
                                      <p:cBhvr>
                                        <p:cTn id="8" dur="500" fill="hold"/>
                                        <p:tgtEl>
                                          <p:spTgt spid="98">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98">
                                            <p:txEl>
                                              <p:pRg st="0" end="0"/>
                                            </p:txEl>
                                          </p:spTgt>
                                        </p:tgtEl>
                                        <p:attrNameLst>
                                          <p:attrName>style.visibility</p:attrName>
                                        </p:attrNameLst>
                                      </p:cBhvr>
                                      <p:to>
                                        <p:strVal val="visible"/>
                                      </p:to>
                                    </p:set>
                                    <p:anim calcmode="lin" valueType="num">
                                      <p:cBhvr>
                                        <p:cTn id="11" dur="500" fill="hold"/>
                                        <p:tgtEl>
                                          <p:spTgt spid="98">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9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98">
                                            <p:txEl>
                                              <p:pRg st="1" end="1"/>
                                            </p:txEl>
                                          </p:spTgt>
                                        </p:tgtEl>
                                        <p:attrNameLst>
                                          <p:attrName>style.visibility</p:attrName>
                                        </p:attrNameLst>
                                      </p:cBhvr>
                                      <p:to>
                                        <p:strVal val="visible"/>
                                      </p:to>
                                    </p:set>
                                    <p:anim calcmode="lin" valueType="num">
                                      <p:cBhvr>
                                        <p:cTn id="15" dur="500" fill="hold"/>
                                        <p:tgtEl>
                                          <p:spTgt spid="98">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98">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iterate>
                                    <p:tmAbs val="0"/>
                                  </p:iterate>
                                  <p:childTnLst>
                                    <p:set>
                                      <p:cBhvr>
                                        <p:cTn id="18" fill="hold"/>
                                        <p:tgtEl>
                                          <p:spTgt spid="98">
                                            <p:txEl>
                                              <p:pRg st="2" end="2"/>
                                            </p:txEl>
                                          </p:spTgt>
                                        </p:tgtEl>
                                        <p:attrNameLst>
                                          <p:attrName>style.visibility</p:attrName>
                                        </p:attrNameLst>
                                      </p:cBhvr>
                                      <p:to>
                                        <p:strVal val="visible"/>
                                      </p:to>
                                    </p:set>
                                    <p:anim calcmode="lin" valueType="num">
                                      <p:cBhvr>
                                        <p:cTn id="19" dur="500" fill="hold"/>
                                        <p:tgtEl>
                                          <p:spTgt spid="98">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98">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1" nodeType="withEffect">
                                  <p:stCondLst>
                                    <p:cond delay="0"/>
                                  </p:stCondLst>
                                  <p:iterate>
                                    <p:tmAbs val="0"/>
                                  </p:iterate>
                                  <p:childTnLst>
                                    <p:set>
                                      <p:cBhvr>
                                        <p:cTn id="22" fill="hold"/>
                                        <p:tgtEl>
                                          <p:spTgt spid="98">
                                            <p:txEl>
                                              <p:pRg st="3" end="3"/>
                                            </p:txEl>
                                          </p:spTgt>
                                        </p:tgtEl>
                                        <p:attrNameLst>
                                          <p:attrName>style.visibility</p:attrName>
                                        </p:attrNameLst>
                                      </p:cBhvr>
                                      <p:to>
                                        <p:strVal val="visible"/>
                                      </p:to>
                                    </p:set>
                                    <p:anim calcmode="lin" valueType="num">
                                      <p:cBhvr>
                                        <p:cTn id="23" dur="500" fill="hold"/>
                                        <p:tgtEl>
                                          <p:spTgt spid="98">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98">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1" nodeType="withEffect">
                                  <p:stCondLst>
                                    <p:cond delay="0"/>
                                  </p:stCondLst>
                                  <p:iterate>
                                    <p:tmAbs val="0"/>
                                  </p:iterate>
                                  <p:childTnLst>
                                    <p:set>
                                      <p:cBhvr>
                                        <p:cTn id="26" fill="hold"/>
                                        <p:tgtEl>
                                          <p:spTgt spid="98">
                                            <p:txEl>
                                              <p:pRg st="4" end="4"/>
                                            </p:txEl>
                                          </p:spTgt>
                                        </p:tgtEl>
                                        <p:attrNameLst>
                                          <p:attrName>style.visibility</p:attrName>
                                        </p:attrNameLst>
                                      </p:cBhvr>
                                      <p:to>
                                        <p:strVal val="visible"/>
                                      </p:to>
                                    </p:set>
                                    <p:anim calcmode="lin" valueType="num">
                                      <p:cBhvr>
                                        <p:cTn id="27" dur="500" fill="hold"/>
                                        <p:tgtEl>
                                          <p:spTgt spid="98">
                                            <p:txEl>
                                              <p:pRg st="4" end="4"/>
                                            </p:txEl>
                                          </p:spTgt>
                                        </p:tgtEl>
                                        <p:attrNameLst>
                                          <p:attrName>ppt_x</p:attrName>
                                        </p:attrNameLst>
                                      </p:cBhvr>
                                      <p:tavLst>
                                        <p:tav tm="0">
                                          <p:val>
                                            <p:strVal val="0-#ppt_w/2"/>
                                          </p:val>
                                        </p:tav>
                                        <p:tav tm="100000">
                                          <p:val>
                                            <p:strVal val="#ppt_x"/>
                                          </p:val>
                                        </p:tav>
                                      </p:tavLst>
                                    </p:anim>
                                    <p:anim calcmode="lin" valueType="num">
                                      <p:cBhvr>
                                        <p:cTn id="28" dur="500" fill="hold"/>
                                        <p:tgtEl>
                                          <p:spTgt spid="98">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1" nodeType="withEffect">
                                  <p:stCondLst>
                                    <p:cond delay="0"/>
                                  </p:stCondLst>
                                  <p:iterate>
                                    <p:tmAbs val="0"/>
                                  </p:iterate>
                                  <p:childTnLst>
                                    <p:set>
                                      <p:cBhvr>
                                        <p:cTn id="30" fill="hold"/>
                                        <p:tgtEl>
                                          <p:spTgt spid="98">
                                            <p:txEl>
                                              <p:pRg st="5" end="5"/>
                                            </p:txEl>
                                          </p:spTgt>
                                        </p:tgtEl>
                                        <p:attrNameLst>
                                          <p:attrName>style.visibility</p:attrName>
                                        </p:attrNameLst>
                                      </p:cBhvr>
                                      <p:to>
                                        <p:strVal val="visible"/>
                                      </p:to>
                                    </p:set>
                                    <p:anim calcmode="lin" valueType="num">
                                      <p:cBhvr>
                                        <p:cTn id="31" dur="500" fill="hold"/>
                                        <p:tgtEl>
                                          <p:spTgt spid="98">
                                            <p:txEl>
                                              <p:pRg st="5" end="5"/>
                                            </p:txEl>
                                          </p:spTgt>
                                        </p:tgtEl>
                                        <p:attrNameLst>
                                          <p:attrName>ppt_x</p:attrName>
                                        </p:attrNameLst>
                                      </p:cBhvr>
                                      <p:tavLst>
                                        <p:tav tm="0">
                                          <p:val>
                                            <p:strVal val="0-#ppt_w/2"/>
                                          </p:val>
                                        </p:tav>
                                        <p:tav tm="100000">
                                          <p:val>
                                            <p:strVal val="#ppt_x"/>
                                          </p:val>
                                        </p:tav>
                                      </p:tavLst>
                                    </p:anim>
                                    <p:anim calcmode="lin" valueType="num">
                                      <p:cBhvr>
                                        <p:cTn id="32" dur="500" fill="hold"/>
                                        <p:tgtEl>
                                          <p:spTgt spid="98">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1" nodeType="withEffect">
                                  <p:stCondLst>
                                    <p:cond delay="0"/>
                                  </p:stCondLst>
                                  <p:iterate>
                                    <p:tmAbs val="0"/>
                                  </p:iterate>
                                  <p:childTnLst>
                                    <p:set>
                                      <p:cBhvr>
                                        <p:cTn id="34" fill="hold"/>
                                        <p:tgtEl>
                                          <p:spTgt spid="98">
                                            <p:txEl>
                                              <p:pRg st="6" end="6"/>
                                            </p:txEl>
                                          </p:spTgt>
                                        </p:tgtEl>
                                        <p:attrNameLst>
                                          <p:attrName>style.visibility</p:attrName>
                                        </p:attrNameLst>
                                      </p:cBhvr>
                                      <p:to>
                                        <p:strVal val="visible"/>
                                      </p:to>
                                    </p:set>
                                    <p:anim calcmode="lin" valueType="num">
                                      <p:cBhvr>
                                        <p:cTn id="35" dur="500" fill="hold"/>
                                        <p:tgtEl>
                                          <p:spTgt spid="98">
                                            <p:txEl>
                                              <p:pRg st="6" end="6"/>
                                            </p:txEl>
                                          </p:spTgt>
                                        </p:tgtEl>
                                        <p:attrNameLst>
                                          <p:attrName>ppt_x</p:attrName>
                                        </p:attrNameLst>
                                      </p:cBhvr>
                                      <p:tavLst>
                                        <p:tav tm="0">
                                          <p:val>
                                            <p:strVal val="0-#ppt_w/2"/>
                                          </p:val>
                                        </p:tav>
                                        <p:tav tm="100000">
                                          <p:val>
                                            <p:strVal val="#ppt_x"/>
                                          </p:val>
                                        </p:tav>
                                      </p:tavLst>
                                    </p:anim>
                                    <p:anim calcmode="lin" valueType="num">
                                      <p:cBhvr>
                                        <p:cTn id="36" dur="500" fill="hold"/>
                                        <p:tgtEl>
                                          <p:spTgt spid="98">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1" nodeType="withEffect">
                                  <p:stCondLst>
                                    <p:cond delay="0"/>
                                  </p:stCondLst>
                                  <p:iterate>
                                    <p:tmAbs val="0"/>
                                  </p:iterate>
                                  <p:childTnLst>
                                    <p:set>
                                      <p:cBhvr>
                                        <p:cTn id="38" fill="hold"/>
                                        <p:tgtEl>
                                          <p:spTgt spid="98">
                                            <p:txEl>
                                              <p:pRg st="7" end="7"/>
                                            </p:txEl>
                                          </p:spTgt>
                                        </p:tgtEl>
                                        <p:attrNameLst>
                                          <p:attrName>style.visibility</p:attrName>
                                        </p:attrNameLst>
                                      </p:cBhvr>
                                      <p:to>
                                        <p:strVal val="visible"/>
                                      </p:to>
                                    </p:set>
                                    <p:anim calcmode="lin" valueType="num">
                                      <p:cBhvr>
                                        <p:cTn id="39" dur="500" fill="hold"/>
                                        <p:tgtEl>
                                          <p:spTgt spid="98">
                                            <p:txEl>
                                              <p:pRg st="7" end="7"/>
                                            </p:txEl>
                                          </p:spTgt>
                                        </p:tgtEl>
                                        <p:attrNameLst>
                                          <p:attrName>ppt_x</p:attrName>
                                        </p:attrNameLst>
                                      </p:cBhvr>
                                      <p:tavLst>
                                        <p:tav tm="0">
                                          <p:val>
                                            <p:strVal val="0-#ppt_w/2"/>
                                          </p:val>
                                        </p:tav>
                                        <p:tav tm="100000">
                                          <p:val>
                                            <p:strVal val="#ppt_x"/>
                                          </p:val>
                                        </p:tav>
                                      </p:tavLst>
                                    </p:anim>
                                    <p:anim calcmode="lin" valueType="num">
                                      <p:cBhvr>
                                        <p:cTn id="40" dur="500" fill="hold"/>
                                        <p:tgtEl>
                                          <p:spTgt spid="98">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1" nodeType="withEffect">
                                  <p:stCondLst>
                                    <p:cond delay="0"/>
                                  </p:stCondLst>
                                  <p:iterate>
                                    <p:tmAbs val="0"/>
                                  </p:iterate>
                                  <p:childTnLst>
                                    <p:set>
                                      <p:cBhvr>
                                        <p:cTn id="42" fill="hold"/>
                                        <p:tgtEl>
                                          <p:spTgt spid="98">
                                            <p:txEl>
                                              <p:pRg st="8" end="8"/>
                                            </p:txEl>
                                          </p:spTgt>
                                        </p:tgtEl>
                                        <p:attrNameLst>
                                          <p:attrName>style.visibility</p:attrName>
                                        </p:attrNameLst>
                                      </p:cBhvr>
                                      <p:to>
                                        <p:strVal val="visible"/>
                                      </p:to>
                                    </p:set>
                                    <p:anim calcmode="lin" valueType="num">
                                      <p:cBhvr>
                                        <p:cTn id="43" dur="500" fill="hold"/>
                                        <p:tgtEl>
                                          <p:spTgt spid="98">
                                            <p:txEl>
                                              <p:pRg st="8" end="8"/>
                                            </p:txEl>
                                          </p:spTgt>
                                        </p:tgtEl>
                                        <p:attrNameLst>
                                          <p:attrName>ppt_x</p:attrName>
                                        </p:attrNameLst>
                                      </p:cBhvr>
                                      <p:tavLst>
                                        <p:tav tm="0">
                                          <p:val>
                                            <p:strVal val="0-#ppt_w/2"/>
                                          </p:val>
                                        </p:tav>
                                        <p:tav tm="100000">
                                          <p:val>
                                            <p:strVal val="#ppt_x"/>
                                          </p:val>
                                        </p:tav>
                                      </p:tavLst>
                                    </p:anim>
                                    <p:anim calcmode="lin" valueType="num">
                                      <p:cBhvr>
                                        <p:cTn id="44" dur="500" fill="hold"/>
                                        <p:tgtEl>
                                          <p:spTgt spid="9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1"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p:nvPr>
        </p:nvSpPr>
        <p:spPr>
          <a:prstGeom prst="rect">
            <a:avLst/>
          </a:prstGeom>
        </p:spPr>
        <p:txBody>
          <a:bodyPr/>
          <a:lstStyle/>
          <a:p>
            <a:r>
              <a:t>Introduction</a:t>
            </a:r>
          </a:p>
        </p:txBody>
      </p:sp>
      <p:sp>
        <p:nvSpPr>
          <p:cNvPr id="102" name="Shape 102"/>
          <p:cNvSpPr>
            <a:spLocks noGrp="1"/>
          </p:cNvSpPr>
          <p:nvPr>
            <p:ph type="body" idx="1"/>
          </p:nvPr>
        </p:nvSpPr>
        <p:spPr>
          <a:xfrm>
            <a:off x="457200" y="1600200"/>
            <a:ext cx="8229600" cy="4525963"/>
          </a:xfrm>
          <a:prstGeom prst="rect">
            <a:avLst/>
          </a:prstGeom>
        </p:spPr>
        <p:txBody>
          <a:bodyPr/>
          <a:lstStyle/>
          <a:p>
            <a:r>
              <a:t>Rip Van Winkle was a character in a fictional story set in New York who fell asleep for 20 years and awoke amazed at the changes around him</a:t>
            </a:r>
          </a:p>
          <a:p>
            <a:r>
              <a:t>At a time when the nation was growing and changing, North Carolina seemed to be asleep to improvements, leading to the state being called the Rip Van Winkle state</a:t>
            </a:r>
          </a:p>
        </p:txBody>
      </p:sp>
      <p:sp>
        <p:nvSpPr>
          <p:cNvPr id="103" name="Shape 103"/>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02">
                                            <p:bg/>
                                          </p:spTgt>
                                        </p:tgtEl>
                                        <p:attrNameLst>
                                          <p:attrName>style.visibility</p:attrName>
                                        </p:attrNameLst>
                                      </p:cBhvr>
                                      <p:to>
                                        <p:strVal val="visible"/>
                                      </p:to>
                                    </p:set>
                                    <p:anim calcmode="lin" valueType="num">
                                      <p:cBhvr>
                                        <p:cTn id="7" dur="500" fill="hold"/>
                                        <p:tgtEl>
                                          <p:spTgt spid="102">
                                            <p:bg/>
                                          </p:spTgt>
                                        </p:tgtEl>
                                        <p:attrNameLst>
                                          <p:attrName>ppt_x</p:attrName>
                                        </p:attrNameLst>
                                      </p:cBhvr>
                                      <p:tavLst>
                                        <p:tav tm="0">
                                          <p:val>
                                            <p:strVal val="0-#ppt_w/2"/>
                                          </p:val>
                                        </p:tav>
                                        <p:tav tm="100000">
                                          <p:val>
                                            <p:strVal val="#ppt_x"/>
                                          </p:val>
                                        </p:tav>
                                      </p:tavLst>
                                    </p:anim>
                                    <p:anim calcmode="lin" valueType="num">
                                      <p:cBhvr>
                                        <p:cTn id="8" dur="500" fill="hold"/>
                                        <p:tgtEl>
                                          <p:spTgt spid="102">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02">
                                            <p:txEl>
                                              <p:pRg st="0" end="0"/>
                                            </p:txEl>
                                          </p:spTgt>
                                        </p:tgtEl>
                                        <p:attrNameLst>
                                          <p:attrName>style.visibility</p:attrName>
                                        </p:attrNameLst>
                                      </p:cBhvr>
                                      <p:to>
                                        <p:strVal val="visible"/>
                                      </p:to>
                                    </p:set>
                                    <p:anim calcmode="lin" valueType="num">
                                      <p:cBhvr>
                                        <p:cTn id="11" dur="500" fill="hold"/>
                                        <p:tgtEl>
                                          <p:spTgt spid="102">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0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02">
                                            <p:txEl>
                                              <p:pRg st="1" end="1"/>
                                            </p:txEl>
                                          </p:spTgt>
                                        </p:tgtEl>
                                        <p:attrNameLst>
                                          <p:attrName>style.visibility</p:attrName>
                                        </p:attrNameLst>
                                      </p:cBhvr>
                                      <p:to>
                                        <p:strVal val="visible"/>
                                      </p:to>
                                    </p:set>
                                    <p:anim calcmode="lin" valueType="num">
                                      <p:cBhvr>
                                        <p:cTn id="16" dur="500" fill="hold"/>
                                        <p:tgtEl>
                                          <p:spTgt spid="102">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0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title"/>
          </p:nvPr>
        </p:nvSpPr>
        <p:spPr>
          <a:xfrm>
            <a:off x="457200" y="0"/>
            <a:ext cx="8229600" cy="1143000"/>
          </a:xfrm>
          <a:prstGeom prst="rect">
            <a:avLst/>
          </a:prstGeom>
        </p:spPr>
        <p:txBody>
          <a:bodyPr/>
          <a:lstStyle/>
          <a:p>
            <a:r>
              <a:t>Subsistence Farming</a:t>
            </a:r>
          </a:p>
        </p:txBody>
      </p:sp>
      <p:sp>
        <p:nvSpPr>
          <p:cNvPr id="106" name="Shape 106"/>
          <p:cNvSpPr>
            <a:spLocks noGrp="1"/>
          </p:cNvSpPr>
          <p:nvPr>
            <p:ph type="body" idx="1"/>
          </p:nvPr>
        </p:nvSpPr>
        <p:spPr>
          <a:xfrm>
            <a:off x="457200" y="1143000"/>
            <a:ext cx="8229600" cy="5108874"/>
          </a:xfrm>
          <a:prstGeom prst="rect">
            <a:avLst/>
          </a:prstGeom>
        </p:spPr>
        <p:txBody>
          <a:bodyPr/>
          <a:lstStyle/>
          <a:p>
            <a:pPr marL="739140" indent="-739140" defTabSz="886968">
              <a:lnSpc>
                <a:spcPct val="90000"/>
              </a:lnSpc>
              <a:defRPr sz="3104">
                <a:solidFill>
                  <a:srgbClr val="080808"/>
                </a:solidFill>
              </a:defRPr>
            </a:pPr>
            <a:r>
              <a:t>Most families had to practice subsistence farming, growing what they needed to feed themselves and their livestock, then selling the surplus, often to neighbors</a:t>
            </a:r>
          </a:p>
          <a:p>
            <a:pPr marL="739140" indent="-739140" defTabSz="886968">
              <a:lnSpc>
                <a:spcPct val="90000"/>
              </a:lnSpc>
              <a:defRPr sz="3104">
                <a:solidFill>
                  <a:srgbClr val="080808"/>
                </a:solidFill>
              </a:defRPr>
            </a:pPr>
            <a:r>
              <a:t>Bartering (trading one item for another) was very important in North Carolina since most residents had little cash</a:t>
            </a:r>
          </a:p>
          <a:p>
            <a:pPr marL="739140" indent="-739140" defTabSz="886968">
              <a:lnSpc>
                <a:spcPct val="90000"/>
              </a:lnSpc>
              <a:defRPr sz="3104">
                <a:solidFill>
                  <a:srgbClr val="080808"/>
                </a:solidFill>
              </a:defRPr>
            </a:pPr>
            <a:r>
              <a:t>Neighborhoods practiced clubbing, combining their surplus crops into one large load and trusted their friends to go to market for them</a:t>
            </a:r>
          </a:p>
        </p:txBody>
      </p:sp>
      <p:sp>
        <p:nvSpPr>
          <p:cNvPr id="107" name="Shape 107"/>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12</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06">
                                            <p:bg/>
                                          </p:spTgt>
                                        </p:tgtEl>
                                        <p:attrNameLst>
                                          <p:attrName>style.visibility</p:attrName>
                                        </p:attrNameLst>
                                      </p:cBhvr>
                                      <p:to>
                                        <p:strVal val="visible"/>
                                      </p:to>
                                    </p:set>
                                    <p:anim calcmode="lin" valueType="num">
                                      <p:cBhvr>
                                        <p:cTn id="7" dur="500" fill="hold"/>
                                        <p:tgtEl>
                                          <p:spTgt spid="106">
                                            <p:bg/>
                                          </p:spTgt>
                                        </p:tgtEl>
                                        <p:attrNameLst>
                                          <p:attrName>ppt_x</p:attrName>
                                        </p:attrNameLst>
                                      </p:cBhvr>
                                      <p:tavLst>
                                        <p:tav tm="0">
                                          <p:val>
                                            <p:strVal val="0-#ppt_w/2"/>
                                          </p:val>
                                        </p:tav>
                                        <p:tav tm="100000">
                                          <p:val>
                                            <p:strVal val="#ppt_x"/>
                                          </p:val>
                                        </p:tav>
                                      </p:tavLst>
                                    </p:anim>
                                    <p:anim calcmode="lin" valueType="num">
                                      <p:cBhvr>
                                        <p:cTn id="8" dur="500" fill="hold"/>
                                        <p:tgtEl>
                                          <p:spTgt spid="106">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06">
                                            <p:txEl>
                                              <p:pRg st="0" end="0"/>
                                            </p:txEl>
                                          </p:spTgt>
                                        </p:tgtEl>
                                        <p:attrNameLst>
                                          <p:attrName>style.visibility</p:attrName>
                                        </p:attrNameLst>
                                      </p:cBhvr>
                                      <p:to>
                                        <p:strVal val="visible"/>
                                      </p:to>
                                    </p:set>
                                    <p:anim calcmode="lin" valueType="num">
                                      <p:cBhvr>
                                        <p:cTn id="11" dur="500" fill="hold"/>
                                        <p:tgtEl>
                                          <p:spTgt spid="106">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0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06">
                                            <p:txEl>
                                              <p:pRg st="1" end="1"/>
                                            </p:txEl>
                                          </p:spTgt>
                                        </p:tgtEl>
                                        <p:attrNameLst>
                                          <p:attrName>style.visibility</p:attrName>
                                        </p:attrNameLst>
                                      </p:cBhvr>
                                      <p:to>
                                        <p:strVal val="visible"/>
                                      </p:to>
                                    </p:set>
                                    <p:anim calcmode="lin" valueType="num">
                                      <p:cBhvr>
                                        <p:cTn id="16" dur="500" fill="hold"/>
                                        <p:tgtEl>
                                          <p:spTgt spid="106">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0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106">
                                            <p:txEl>
                                              <p:pRg st="2" end="2"/>
                                            </p:txEl>
                                          </p:spTgt>
                                        </p:tgtEl>
                                        <p:attrNameLst>
                                          <p:attrName>style.visibility</p:attrName>
                                        </p:attrNameLst>
                                      </p:cBhvr>
                                      <p:to>
                                        <p:strVal val="visible"/>
                                      </p:to>
                                    </p:set>
                                    <p:anim calcmode="lin" valueType="num">
                                      <p:cBhvr>
                                        <p:cTn id="21" dur="500" fill="hold"/>
                                        <p:tgtEl>
                                          <p:spTgt spid="106">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0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1"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prstGeom prst="rect">
            <a:avLst/>
          </a:prstGeom>
        </p:spPr>
        <p:txBody>
          <a:bodyPr/>
          <a:lstStyle/>
          <a:p>
            <a:r>
              <a:t>The State Struggles</a:t>
            </a:r>
          </a:p>
        </p:txBody>
      </p:sp>
      <p:sp>
        <p:nvSpPr>
          <p:cNvPr id="110" name="Shape 110"/>
          <p:cNvSpPr>
            <a:spLocks noGrp="1"/>
          </p:cNvSpPr>
          <p:nvPr>
            <p:ph type="body" idx="1"/>
          </p:nvPr>
        </p:nvSpPr>
        <p:spPr>
          <a:prstGeom prst="rect">
            <a:avLst/>
          </a:prstGeom>
        </p:spPr>
        <p:txBody>
          <a:bodyPr>
            <a:normAutofit lnSpcReduction="10000"/>
          </a:bodyPr>
          <a:lstStyle/>
          <a:p>
            <a:pPr marL="637519" indent="-637519" defTabSz="768095">
              <a:spcBef>
                <a:spcPts val="600"/>
              </a:spcBef>
              <a:defRPr sz="2688"/>
            </a:pPr>
            <a:r>
              <a:t>The state did little to help the situation of its residents, believing that problems could be solved without government interference</a:t>
            </a:r>
          </a:p>
          <a:p>
            <a:pPr marL="637519" indent="-637519" defTabSz="768095">
              <a:spcBef>
                <a:spcPts val="600"/>
              </a:spcBef>
              <a:defRPr sz="2688"/>
            </a:pPr>
            <a:r>
              <a:t>Most years, the state’s taxes barely covered the salaries of state officials</a:t>
            </a:r>
          </a:p>
          <a:p>
            <a:pPr marL="637519" indent="-637519" defTabSz="768095">
              <a:spcBef>
                <a:spcPts val="600"/>
              </a:spcBef>
              <a:defRPr sz="2688"/>
            </a:pPr>
            <a:r>
              <a:t>The state did start building roads in the western mountains, connecting travelers to roads leading to Charleston, and making North Carolina more prosperous</a:t>
            </a:r>
          </a:p>
          <a:p>
            <a:pPr marL="637519" indent="-637519" defTabSz="768095">
              <a:spcBef>
                <a:spcPts val="600"/>
              </a:spcBef>
              <a:defRPr sz="2688"/>
            </a:pPr>
            <a:r>
              <a:t>A national recession (economic slowdown) in 1819 put many farmers in debt, and frustrated residents left the state for newer areas across the Mississippi River</a:t>
            </a:r>
          </a:p>
        </p:txBody>
      </p:sp>
      <p:sp>
        <p:nvSpPr>
          <p:cNvPr id="111" name="Shape 11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prstGeom prst="rect">
            <a:avLst/>
          </a:prstGeom>
        </p:spPr>
        <p:txBody>
          <a:bodyPr/>
          <a:lstStyle/>
          <a:p>
            <a:r>
              <a:t>Murphey’s Proposals</a:t>
            </a:r>
          </a:p>
        </p:txBody>
      </p:sp>
      <p:sp>
        <p:nvSpPr>
          <p:cNvPr id="114" name="Shape 114"/>
          <p:cNvSpPr>
            <a:spLocks noGrp="1"/>
          </p:cNvSpPr>
          <p:nvPr>
            <p:ph type="body" idx="1"/>
          </p:nvPr>
        </p:nvSpPr>
        <p:spPr>
          <a:xfrm>
            <a:off x="457200" y="1314549"/>
            <a:ext cx="8229600" cy="5012433"/>
          </a:xfrm>
          <a:prstGeom prst="rect">
            <a:avLst/>
          </a:prstGeom>
        </p:spPr>
        <p:txBody>
          <a:bodyPr/>
          <a:lstStyle/>
          <a:p>
            <a:pPr marL="531266" indent="-531266" defTabSz="640079">
              <a:spcBef>
                <a:spcPts val="500"/>
              </a:spcBef>
              <a:defRPr sz="2240"/>
            </a:pPr>
            <a:r>
              <a:t>After the War of 1812, Archibald Murphey tried to improve North Carolina by presenting ideas to the legislature for internal improvements and public education</a:t>
            </a:r>
          </a:p>
          <a:p>
            <a:pPr marL="531266" indent="-531266" defTabSz="640079">
              <a:spcBef>
                <a:spcPts val="500"/>
              </a:spcBef>
              <a:defRPr sz="2240"/>
            </a:pPr>
            <a:r>
              <a:t>Internal improvements referred mostly to transportation, as residents of the backcountry were still isolated by rivers</a:t>
            </a:r>
          </a:p>
          <a:p>
            <a:pPr marL="851306" lvl="1" indent="-531266" defTabSz="640079">
              <a:spcBef>
                <a:spcPts val="500"/>
              </a:spcBef>
              <a:buChar char="➢"/>
              <a:defRPr sz="2240"/>
            </a:pPr>
            <a:r>
              <a:t>Murphey wanted to deepen channels and create canals, man-made water channels that allowed horses or mules to pull flatboats with less effort than on roads</a:t>
            </a:r>
          </a:p>
          <a:p>
            <a:pPr marL="851306" lvl="1" indent="-531266" defTabSz="640079">
              <a:spcBef>
                <a:spcPts val="500"/>
              </a:spcBef>
              <a:buChar char="➢"/>
              <a:defRPr sz="2240"/>
            </a:pPr>
            <a:r>
              <a:t>Despite Murphey’s efforts, North Carolina had fewer canals than almost any other state</a:t>
            </a:r>
          </a:p>
          <a:p>
            <a:pPr marL="531266" indent="-531266" defTabSz="640079">
              <a:spcBef>
                <a:spcPts val="500"/>
              </a:spcBef>
              <a:defRPr sz="2240"/>
            </a:pPr>
            <a:r>
              <a:t>They also urged the state to fund at least one common school in each county, where every white family could send their children to be educated</a:t>
            </a:r>
          </a:p>
          <a:p>
            <a:pPr marL="531266" indent="-531266" defTabSz="640079">
              <a:spcBef>
                <a:spcPts val="500"/>
              </a:spcBef>
              <a:defRPr sz="2240"/>
            </a:pPr>
            <a:r>
              <a:t>The state was slow to fund the proposals due to lack of money, but a Literary Fund was set up in 1825 to help build schools</a:t>
            </a:r>
          </a:p>
        </p:txBody>
      </p:sp>
      <p:sp>
        <p:nvSpPr>
          <p:cNvPr id="115" name="Shape 11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14</a:t>
            </a:fld>
            <a:endParaRPr/>
          </a:p>
        </p:txBody>
      </p:sp>
      <p:sp>
        <p:nvSpPr>
          <p:cNvPr id="116" name="Shape 116"/>
          <p:cNvSpPr/>
          <p:nvPr/>
        </p:nvSpPr>
        <p:spPr>
          <a:xfrm>
            <a:off x="6755862" y="6056629"/>
            <a:ext cx="2210877"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u="sng">
                <a:solidFill>
                  <a:srgbClr val="FF0000"/>
                </a:solidFill>
                <a:uFill>
                  <a:solidFill>
                    <a:srgbClr val="FF0000"/>
                  </a:solidFill>
                </a:uFill>
                <a:hlinkClick r:id="rId2" action="ppaction://hlinksldjump"/>
              </a:defRPr>
            </a:lvl1pPr>
          </a:lstStyle>
          <a:p>
            <a:pPr>
              <a:defRPr u="none">
                <a:solidFill>
                  <a:srgbClr val="000000"/>
                </a:solidFill>
                <a:uFillTx/>
              </a:defRPr>
            </a:pPr>
            <a:r>
              <a:rPr u="sng">
                <a:solidFill>
                  <a:srgbClr val="FF0000"/>
                </a:solidFill>
                <a:uFill>
                  <a:solidFill>
                    <a:srgbClr val="FF0000"/>
                  </a:solidFill>
                </a:uFill>
                <a:hlinkClick r:id="rId2" action="ppaction://hlinksldjump"/>
              </a:rPr>
              <a:t>Return to Main Menu</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457200" y="0"/>
            <a:ext cx="8229600" cy="1143000"/>
          </a:xfrm>
          <a:prstGeom prst="rect">
            <a:avLst/>
          </a:prstGeom>
        </p:spPr>
        <p:txBody>
          <a:bodyPr>
            <a:normAutofit fontScale="90000"/>
          </a:bodyPr>
          <a:lstStyle>
            <a:lvl1pPr defTabSz="822959">
              <a:defRPr sz="3959">
                <a:effectLst>
                  <a:outerShdw blurRad="34289" dist="34289" dir="2700000" rotWithShape="0">
                    <a:srgbClr val="000000">
                      <a:alpha val="43137"/>
                    </a:srgbClr>
                  </a:outerShdw>
                </a:effectLst>
              </a:defRPr>
            </a:lvl1pPr>
          </a:lstStyle>
          <a:p>
            <a:r>
              <a:t>Section 3: North Carolina Awakens</a:t>
            </a:r>
          </a:p>
        </p:txBody>
      </p:sp>
      <p:sp>
        <p:nvSpPr>
          <p:cNvPr id="119" name="Shape 119"/>
          <p:cNvSpPr>
            <a:spLocks noGrp="1"/>
          </p:cNvSpPr>
          <p:nvPr>
            <p:ph type="body" idx="1"/>
          </p:nvPr>
        </p:nvSpPr>
        <p:spPr>
          <a:xfrm>
            <a:off x="457200" y="1981200"/>
            <a:ext cx="8229600" cy="4144963"/>
          </a:xfrm>
          <a:prstGeom prst="rect">
            <a:avLst/>
          </a:prstGeom>
        </p:spPr>
        <p:txBody>
          <a:bodyPr/>
          <a:lstStyle>
            <a:lvl2pPr marL="742950" indent="-285750">
              <a:lnSpc>
                <a:spcPct val="100000"/>
              </a:lnSpc>
              <a:spcBef>
                <a:spcPts val="600"/>
              </a:spcBef>
              <a:buFont typeface="Arial"/>
              <a:defRPr sz="2800">
                <a:solidFill>
                  <a:srgbClr val="080808"/>
                </a:solidFill>
              </a:defRPr>
            </a:lvl2pPr>
          </a:lstStyle>
          <a:p>
            <a:r>
              <a:t>Essential Question:</a:t>
            </a:r>
          </a:p>
          <a:p>
            <a:pPr lvl="1"/>
            <a:r>
              <a:t>How was a more balanced representation between the eastern and western parts of the state gained and how did this change the government of North Carolina?</a:t>
            </a:r>
          </a:p>
        </p:txBody>
      </p:sp>
      <p:sp>
        <p:nvSpPr>
          <p:cNvPr id="120" name="Shape 120"/>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15</a:t>
            </a:fld>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9">
                                            <p:bg/>
                                          </p:spTgt>
                                        </p:tgtEl>
                                        <p:attrNameLst>
                                          <p:attrName>style.visibility</p:attrName>
                                        </p:attrNameLst>
                                      </p:cBhvr>
                                      <p:to>
                                        <p:strVal val="visible"/>
                                      </p:to>
                                    </p:set>
                                    <p:anim calcmode="lin" valueType="num">
                                      <p:cBhvr>
                                        <p:cTn id="7" dur="500" fill="hold"/>
                                        <p:tgtEl>
                                          <p:spTgt spid="119">
                                            <p:bg/>
                                          </p:spTgt>
                                        </p:tgtEl>
                                        <p:attrNameLst>
                                          <p:attrName>ppt_x</p:attrName>
                                        </p:attrNameLst>
                                      </p:cBhvr>
                                      <p:tavLst>
                                        <p:tav tm="0">
                                          <p:val>
                                            <p:strVal val="0-#ppt_w/2"/>
                                          </p:val>
                                        </p:tav>
                                        <p:tav tm="100000">
                                          <p:val>
                                            <p:strVal val="#ppt_x"/>
                                          </p:val>
                                        </p:tav>
                                      </p:tavLst>
                                    </p:anim>
                                    <p:anim calcmode="lin" valueType="num">
                                      <p:cBhvr>
                                        <p:cTn id="8" dur="500" fill="hold"/>
                                        <p:tgtEl>
                                          <p:spTgt spid="119">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19">
                                            <p:txEl>
                                              <p:pRg st="0" end="0"/>
                                            </p:txEl>
                                          </p:spTgt>
                                        </p:tgtEl>
                                        <p:attrNameLst>
                                          <p:attrName>style.visibility</p:attrName>
                                        </p:attrNameLst>
                                      </p:cBhvr>
                                      <p:to>
                                        <p:strVal val="visible"/>
                                      </p:to>
                                    </p:set>
                                    <p:anim calcmode="lin" valueType="num">
                                      <p:cBhvr>
                                        <p:cTn id="11" dur="500" fill="hold"/>
                                        <p:tgtEl>
                                          <p:spTgt spid="119">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1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119">
                                            <p:txEl>
                                              <p:pRg st="1" end="1"/>
                                            </p:txEl>
                                          </p:spTgt>
                                        </p:tgtEl>
                                        <p:attrNameLst>
                                          <p:attrName>style.visibility</p:attrName>
                                        </p:attrNameLst>
                                      </p:cBhvr>
                                      <p:to>
                                        <p:strVal val="visible"/>
                                      </p:to>
                                    </p:set>
                                    <p:anim calcmode="lin" valueType="num">
                                      <p:cBhvr>
                                        <p:cTn id="15" dur="500" fill="hold"/>
                                        <p:tgtEl>
                                          <p:spTgt spid="119">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1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1" build="p"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457200" y="0"/>
            <a:ext cx="8229600" cy="1143000"/>
          </a:xfrm>
          <a:prstGeom prst="rect">
            <a:avLst/>
          </a:prstGeom>
        </p:spPr>
        <p:txBody>
          <a:bodyPr>
            <a:normAutofit fontScale="90000"/>
          </a:bodyPr>
          <a:lstStyle>
            <a:lvl1pPr defTabSz="822959">
              <a:defRPr sz="3959">
                <a:effectLst>
                  <a:outerShdw blurRad="34289" dist="34289" dir="2700000" rotWithShape="0">
                    <a:srgbClr val="000000">
                      <a:alpha val="43137"/>
                    </a:srgbClr>
                  </a:outerShdw>
                </a:effectLst>
              </a:defRPr>
            </a:lvl1pPr>
          </a:lstStyle>
          <a:p>
            <a:r>
              <a:t>Section 3: North Carolina Awakens</a:t>
            </a:r>
          </a:p>
        </p:txBody>
      </p:sp>
      <p:sp>
        <p:nvSpPr>
          <p:cNvPr id="123" name="Shape 123"/>
          <p:cNvSpPr>
            <a:spLocks noGrp="1"/>
          </p:cNvSpPr>
          <p:nvPr>
            <p:ph type="body" idx="1"/>
          </p:nvPr>
        </p:nvSpPr>
        <p:spPr>
          <a:xfrm>
            <a:off x="457200" y="1524000"/>
            <a:ext cx="8229600" cy="4572000"/>
          </a:xfrm>
          <a:prstGeom prst="rect">
            <a:avLst/>
          </a:prstGeom>
        </p:spPr>
        <p:txBody>
          <a:bodyPr/>
          <a:lstStyle/>
          <a:p>
            <a:r>
              <a:t>What terms do I need to know? </a:t>
            </a:r>
          </a:p>
          <a:p>
            <a:pPr marL="742950" lvl="1" indent="-285750">
              <a:lnSpc>
                <a:spcPct val="100000"/>
              </a:lnSpc>
              <a:spcBef>
                <a:spcPts val="600"/>
              </a:spcBef>
              <a:buFont typeface="Arial"/>
              <a:defRPr sz="2800"/>
            </a:pPr>
            <a:r>
              <a:t>suffrage</a:t>
            </a:r>
          </a:p>
          <a:p>
            <a:pPr marL="742950" lvl="1" indent="-285750">
              <a:lnSpc>
                <a:spcPct val="100000"/>
              </a:lnSpc>
              <a:spcBef>
                <a:spcPts val="600"/>
              </a:spcBef>
              <a:buFont typeface="Arial"/>
              <a:defRPr sz="2800"/>
            </a:pPr>
            <a:r>
              <a:t>Democratic Party</a:t>
            </a:r>
          </a:p>
          <a:p>
            <a:pPr marL="742950" lvl="1" indent="-285750">
              <a:lnSpc>
                <a:spcPct val="100000"/>
              </a:lnSpc>
              <a:spcBef>
                <a:spcPts val="600"/>
              </a:spcBef>
              <a:buFont typeface="Arial"/>
              <a:defRPr sz="2800"/>
            </a:pPr>
            <a:r>
              <a:t>Whig Party</a:t>
            </a:r>
          </a:p>
        </p:txBody>
      </p:sp>
      <p:sp>
        <p:nvSpPr>
          <p:cNvPr id="124" name="Shape 124"/>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16</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23">
                                            <p:bg/>
                                          </p:spTgt>
                                        </p:tgtEl>
                                        <p:attrNameLst>
                                          <p:attrName>style.visibility</p:attrName>
                                        </p:attrNameLst>
                                      </p:cBhvr>
                                      <p:to>
                                        <p:strVal val="visible"/>
                                      </p:to>
                                    </p:set>
                                    <p:anim calcmode="lin" valueType="num">
                                      <p:cBhvr>
                                        <p:cTn id="7" dur="500" fill="hold"/>
                                        <p:tgtEl>
                                          <p:spTgt spid="123">
                                            <p:bg/>
                                          </p:spTgt>
                                        </p:tgtEl>
                                        <p:attrNameLst>
                                          <p:attrName>ppt_x</p:attrName>
                                        </p:attrNameLst>
                                      </p:cBhvr>
                                      <p:tavLst>
                                        <p:tav tm="0">
                                          <p:val>
                                            <p:strVal val="0-#ppt_w/2"/>
                                          </p:val>
                                        </p:tav>
                                        <p:tav tm="100000">
                                          <p:val>
                                            <p:strVal val="#ppt_x"/>
                                          </p:val>
                                        </p:tav>
                                      </p:tavLst>
                                    </p:anim>
                                    <p:anim calcmode="lin" valueType="num">
                                      <p:cBhvr>
                                        <p:cTn id="8" dur="500" fill="hold"/>
                                        <p:tgtEl>
                                          <p:spTgt spid="123">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23">
                                            <p:txEl>
                                              <p:pRg st="0" end="0"/>
                                            </p:txEl>
                                          </p:spTgt>
                                        </p:tgtEl>
                                        <p:attrNameLst>
                                          <p:attrName>style.visibility</p:attrName>
                                        </p:attrNameLst>
                                      </p:cBhvr>
                                      <p:to>
                                        <p:strVal val="visible"/>
                                      </p:to>
                                    </p:set>
                                    <p:anim calcmode="lin" valueType="num">
                                      <p:cBhvr>
                                        <p:cTn id="11" dur="500" fill="hold"/>
                                        <p:tgtEl>
                                          <p:spTgt spid="123">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2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123">
                                            <p:txEl>
                                              <p:pRg st="1" end="1"/>
                                            </p:txEl>
                                          </p:spTgt>
                                        </p:tgtEl>
                                        <p:attrNameLst>
                                          <p:attrName>style.visibility</p:attrName>
                                        </p:attrNameLst>
                                      </p:cBhvr>
                                      <p:to>
                                        <p:strVal val="visible"/>
                                      </p:to>
                                    </p:set>
                                    <p:anim calcmode="lin" valueType="num">
                                      <p:cBhvr>
                                        <p:cTn id="15" dur="500" fill="hold"/>
                                        <p:tgtEl>
                                          <p:spTgt spid="123">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123">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iterate>
                                    <p:tmAbs val="0"/>
                                  </p:iterate>
                                  <p:childTnLst>
                                    <p:set>
                                      <p:cBhvr>
                                        <p:cTn id="18" fill="hold"/>
                                        <p:tgtEl>
                                          <p:spTgt spid="123">
                                            <p:txEl>
                                              <p:pRg st="2" end="2"/>
                                            </p:txEl>
                                          </p:spTgt>
                                        </p:tgtEl>
                                        <p:attrNameLst>
                                          <p:attrName>style.visibility</p:attrName>
                                        </p:attrNameLst>
                                      </p:cBhvr>
                                      <p:to>
                                        <p:strVal val="visible"/>
                                      </p:to>
                                    </p:set>
                                    <p:anim calcmode="lin" valueType="num">
                                      <p:cBhvr>
                                        <p:cTn id="19" dur="500" fill="hold"/>
                                        <p:tgtEl>
                                          <p:spTgt spid="123">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12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1" nodeType="withEffect">
                                  <p:stCondLst>
                                    <p:cond delay="0"/>
                                  </p:stCondLst>
                                  <p:iterate>
                                    <p:tmAbs val="0"/>
                                  </p:iterate>
                                  <p:childTnLst>
                                    <p:set>
                                      <p:cBhvr>
                                        <p:cTn id="22" fill="hold"/>
                                        <p:tgtEl>
                                          <p:spTgt spid="123">
                                            <p:txEl>
                                              <p:pRg st="3" end="3"/>
                                            </p:txEl>
                                          </p:spTgt>
                                        </p:tgtEl>
                                        <p:attrNameLst>
                                          <p:attrName>style.visibility</p:attrName>
                                        </p:attrNameLst>
                                      </p:cBhvr>
                                      <p:to>
                                        <p:strVal val="visible"/>
                                      </p:to>
                                    </p:set>
                                    <p:anim calcmode="lin" valueType="num">
                                      <p:cBhvr>
                                        <p:cTn id="23" dur="500" fill="hold"/>
                                        <p:tgtEl>
                                          <p:spTgt spid="123">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12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1"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p>
            <a:r>
              <a:t>Introduction</a:t>
            </a:r>
          </a:p>
        </p:txBody>
      </p:sp>
      <p:sp>
        <p:nvSpPr>
          <p:cNvPr id="127" name="Shape 127"/>
          <p:cNvSpPr>
            <a:spLocks noGrp="1"/>
          </p:cNvSpPr>
          <p:nvPr>
            <p:ph type="body" idx="1"/>
          </p:nvPr>
        </p:nvSpPr>
        <p:spPr>
          <a:xfrm>
            <a:off x="457200" y="1600200"/>
            <a:ext cx="8229600" cy="4525963"/>
          </a:xfrm>
          <a:prstGeom prst="rect">
            <a:avLst/>
          </a:prstGeom>
        </p:spPr>
        <p:txBody>
          <a:bodyPr>
            <a:normAutofit lnSpcReduction="10000"/>
          </a:bodyPr>
          <a:lstStyle/>
          <a:p>
            <a:pPr marL="743772" indent="-743772" defTabSz="896111">
              <a:defRPr sz="3136"/>
            </a:pPr>
            <a:r>
              <a:t>In 1831, the capital in Raleigh burned down, destroying nearly all of the contents</a:t>
            </a:r>
          </a:p>
          <a:p>
            <a:pPr marL="743772" indent="-743772" defTabSz="896111">
              <a:defRPr sz="3136"/>
            </a:pPr>
            <a:r>
              <a:t>Fayetteville was considered again to be the capital, then most of Fayetteville burned down as well</a:t>
            </a:r>
          </a:p>
          <a:p>
            <a:pPr marL="743772" indent="-743772" defTabSz="896111">
              <a:defRPr sz="3136"/>
            </a:pPr>
            <a:r>
              <a:t>The state laid a cornerstone for a new Capitol in Raleigh in 1833</a:t>
            </a:r>
          </a:p>
          <a:p>
            <a:pPr marL="1191828" lvl="1" indent="-743772" defTabSz="896111">
              <a:buChar char="➢"/>
              <a:defRPr sz="3136"/>
            </a:pPr>
            <a:r>
              <a:t>The granite building with its copper dome is still the North Carolina State Capitol today</a:t>
            </a:r>
          </a:p>
        </p:txBody>
      </p:sp>
      <p:sp>
        <p:nvSpPr>
          <p:cNvPr id="128" name="Shape 128"/>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17</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27">
                                            <p:bg/>
                                          </p:spTgt>
                                        </p:tgtEl>
                                        <p:attrNameLst>
                                          <p:attrName>style.visibility</p:attrName>
                                        </p:attrNameLst>
                                      </p:cBhvr>
                                      <p:to>
                                        <p:strVal val="visible"/>
                                      </p:to>
                                    </p:set>
                                    <p:anim calcmode="lin" valueType="num">
                                      <p:cBhvr>
                                        <p:cTn id="7" dur="500" fill="hold"/>
                                        <p:tgtEl>
                                          <p:spTgt spid="127">
                                            <p:bg/>
                                          </p:spTgt>
                                        </p:tgtEl>
                                        <p:attrNameLst>
                                          <p:attrName>ppt_x</p:attrName>
                                        </p:attrNameLst>
                                      </p:cBhvr>
                                      <p:tavLst>
                                        <p:tav tm="0">
                                          <p:val>
                                            <p:strVal val="0-#ppt_w/2"/>
                                          </p:val>
                                        </p:tav>
                                        <p:tav tm="100000">
                                          <p:val>
                                            <p:strVal val="#ppt_x"/>
                                          </p:val>
                                        </p:tav>
                                      </p:tavLst>
                                    </p:anim>
                                    <p:anim calcmode="lin" valueType="num">
                                      <p:cBhvr>
                                        <p:cTn id="8" dur="500" fill="hold"/>
                                        <p:tgtEl>
                                          <p:spTgt spid="12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27">
                                            <p:txEl>
                                              <p:pRg st="0" end="0"/>
                                            </p:txEl>
                                          </p:spTgt>
                                        </p:tgtEl>
                                        <p:attrNameLst>
                                          <p:attrName>style.visibility</p:attrName>
                                        </p:attrNameLst>
                                      </p:cBhvr>
                                      <p:to>
                                        <p:strVal val="visible"/>
                                      </p:to>
                                    </p:set>
                                    <p:anim calcmode="lin" valueType="num">
                                      <p:cBhvr>
                                        <p:cTn id="11" dur="500" fill="hold"/>
                                        <p:tgtEl>
                                          <p:spTgt spid="12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2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27">
                                            <p:txEl>
                                              <p:pRg st="1" end="1"/>
                                            </p:txEl>
                                          </p:spTgt>
                                        </p:tgtEl>
                                        <p:attrNameLst>
                                          <p:attrName>style.visibility</p:attrName>
                                        </p:attrNameLst>
                                      </p:cBhvr>
                                      <p:to>
                                        <p:strVal val="visible"/>
                                      </p:to>
                                    </p:set>
                                    <p:anim calcmode="lin" valueType="num">
                                      <p:cBhvr>
                                        <p:cTn id="16" dur="500" fill="hold"/>
                                        <p:tgtEl>
                                          <p:spTgt spid="12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2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127">
                                            <p:txEl>
                                              <p:pRg st="2" end="2"/>
                                            </p:txEl>
                                          </p:spTgt>
                                        </p:tgtEl>
                                        <p:attrNameLst>
                                          <p:attrName>style.visibility</p:attrName>
                                        </p:attrNameLst>
                                      </p:cBhvr>
                                      <p:to>
                                        <p:strVal val="visible"/>
                                      </p:to>
                                    </p:set>
                                    <p:anim calcmode="lin" valueType="num">
                                      <p:cBhvr>
                                        <p:cTn id="21" dur="500" fill="hold"/>
                                        <p:tgtEl>
                                          <p:spTgt spid="12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27">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1" nodeType="withEffect">
                                  <p:stCondLst>
                                    <p:cond delay="0"/>
                                  </p:stCondLst>
                                  <p:iterate>
                                    <p:tmAbs val="0"/>
                                  </p:iterate>
                                  <p:childTnLst>
                                    <p:set>
                                      <p:cBhvr>
                                        <p:cTn id="24" fill="hold"/>
                                        <p:tgtEl>
                                          <p:spTgt spid="127">
                                            <p:txEl>
                                              <p:pRg st="3" end="3"/>
                                            </p:txEl>
                                          </p:spTgt>
                                        </p:tgtEl>
                                        <p:attrNameLst>
                                          <p:attrName>style.visibility</p:attrName>
                                        </p:attrNameLst>
                                      </p:cBhvr>
                                      <p:to>
                                        <p:strVal val="visible"/>
                                      </p:to>
                                    </p:set>
                                    <p:anim calcmode="lin" valueType="num">
                                      <p:cBhvr>
                                        <p:cTn id="25" dur="500" fill="hold"/>
                                        <p:tgtEl>
                                          <p:spTgt spid="12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1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1" build="p"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xfrm>
            <a:off x="457200" y="-19404"/>
            <a:ext cx="8229600" cy="1143001"/>
          </a:xfrm>
          <a:prstGeom prst="rect">
            <a:avLst/>
          </a:prstGeom>
        </p:spPr>
        <p:txBody>
          <a:bodyPr/>
          <a:lstStyle/>
          <a:p>
            <a:r>
              <a:t>East versus West</a:t>
            </a:r>
          </a:p>
        </p:txBody>
      </p:sp>
      <p:sp>
        <p:nvSpPr>
          <p:cNvPr id="131" name="Shape 131"/>
          <p:cNvSpPr>
            <a:spLocks noGrp="1"/>
          </p:cNvSpPr>
          <p:nvPr>
            <p:ph type="body" idx="1"/>
          </p:nvPr>
        </p:nvSpPr>
        <p:spPr>
          <a:xfrm>
            <a:off x="304800" y="990600"/>
            <a:ext cx="8763000" cy="5486400"/>
          </a:xfrm>
          <a:prstGeom prst="rect">
            <a:avLst/>
          </a:prstGeom>
        </p:spPr>
        <p:txBody>
          <a:bodyPr/>
          <a:lstStyle/>
          <a:p>
            <a:pPr marL="617219" indent="-617219" defTabSz="740663">
              <a:lnSpc>
                <a:spcPct val="100000"/>
              </a:lnSpc>
              <a:spcBef>
                <a:spcPts val="0"/>
              </a:spcBef>
              <a:defRPr sz="3159"/>
            </a:pPr>
            <a:r>
              <a:t>Citizens were leaving because of lack of opportunity and disgust with the state’s leadership</a:t>
            </a:r>
          </a:p>
          <a:p>
            <a:pPr marL="617219" indent="-617219" defTabSz="740663">
              <a:lnSpc>
                <a:spcPct val="100000"/>
              </a:lnSpc>
              <a:spcBef>
                <a:spcPts val="0"/>
              </a:spcBef>
              <a:defRPr sz="3159"/>
            </a:pPr>
            <a:r>
              <a:t>The east continued to hold power even after 1830 census showed that the east had fewer people than the west, but more representatives in the legislature</a:t>
            </a:r>
          </a:p>
          <a:p>
            <a:pPr marL="987552" lvl="1" indent="-617219" defTabSz="740663">
              <a:lnSpc>
                <a:spcPct val="100000"/>
              </a:lnSpc>
              <a:spcBef>
                <a:spcPts val="0"/>
              </a:spcBef>
              <a:buChar char="➢"/>
              <a:defRPr sz="3159"/>
            </a:pPr>
            <a:r>
              <a:t>Sectionalism still mattered more than the state to many leaders in North Carolina</a:t>
            </a:r>
          </a:p>
          <a:p>
            <a:pPr marL="617219" indent="-617219" defTabSz="740663">
              <a:lnSpc>
                <a:spcPct val="100000"/>
              </a:lnSpc>
              <a:spcBef>
                <a:spcPts val="0"/>
              </a:spcBef>
              <a:defRPr sz="3159"/>
            </a:pPr>
            <a:r>
              <a:t>The west rebelled after attempts to get the legislature to call for constitutional change</a:t>
            </a:r>
          </a:p>
        </p:txBody>
      </p:sp>
      <p:sp>
        <p:nvSpPr>
          <p:cNvPr id="132" name="Shape 132"/>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18</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31">
                                            <p:bg/>
                                          </p:spTgt>
                                        </p:tgtEl>
                                        <p:attrNameLst>
                                          <p:attrName>style.visibility</p:attrName>
                                        </p:attrNameLst>
                                      </p:cBhvr>
                                      <p:to>
                                        <p:strVal val="visible"/>
                                      </p:to>
                                    </p:set>
                                    <p:anim calcmode="lin" valueType="num">
                                      <p:cBhvr>
                                        <p:cTn id="7" dur="500" fill="hold"/>
                                        <p:tgtEl>
                                          <p:spTgt spid="131">
                                            <p:bg/>
                                          </p:spTgt>
                                        </p:tgtEl>
                                        <p:attrNameLst>
                                          <p:attrName>ppt_x</p:attrName>
                                        </p:attrNameLst>
                                      </p:cBhvr>
                                      <p:tavLst>
                                        <p:tav tm="0">
                                          <p:val>
                                            <p:strVal val="0-#ppt_w/2"/>
                                          </p:val>
                                        </p:tav>
                                        <p:tav tm="100000">
                                          <p:val>
                                            <p:strVal val="#ppt_x"/>
                                          </p:val>
                                        </p:tav>
                                      </p:tavLst>
                                    </p:anim>
                                    <p:anim calcmode="lin" valueType="num">
                                      <p:cBhvr>
                                        <p:cTn id="8" dur="500" fill="hold"/>
                                        <p:tgtEl>
                                          <p:spTgt spid="131">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31">
                                            <p:txEl>
                                              <p:pRg st="0" end="0"/>
                                            </p:txEl>
                                          </p:spTgt>
                                        </p:tgtEl>
                                        <p:attrNameLst>
                                          <p:attrName>style.visibility</p:attrName>
                                        </p:attrNameLst>
                                      </p:cBhvr>
                                      <p:to>
                                        <p:strVal val="visible"/>
                                      </p:to>
                                    </p:set>
                                    <p:anim calcmode="lin" valueType="num">
                                      <p:cBhvr>
                                        <p:cTn id="11" dur="500" fill="hold"/>
                                        <p:tgtEl>
                                          <p:spTgt spid="131">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3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31">
                                            <p:txEl>
                                              <p:pRg st="1" end="1"/>
                                            </p:txEl>
                                          </p:spTgt>
                                        </p:tgtEl>
                                        <p:attrNameLst>
                                          <p:attrName>style.visibility</p:attrName>
                                        </p:attrNameLst>
                                      </p:cBhvr>
                                      <p:to>
                                        <p:strVal val="visible"/>
                                      </p:to>
                                    </p:set>
                                    <p:anim calcmode="lin" valueType="num">
                                      <p:cBhvr>
                                        <p:cTn id="16" dur="500" fill="hold"/>
                                        <p:tgtEl>
                                          <p:spTgt spid="131">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31">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grpId="1" nodeType="withEffect">
                                  <p:stCondLst>
                                    <p:cond delay="0"/>
                                  </p:stCondLst>
                                  <p:iterate>
                                    <p:tmAbs val="0"/>
                                  </p:iterate>
                                  <p:childTnLst>
                                    <p:set>
                                      <p:cBhvr>
                                        <p:cTn id="19" fill="hold"/>
                                        <p:tgtEl>
                                          <p:spTgt spid="131">
                                            <p:txEl>
                                              <p:pRg st="2" end="2"/>
                                            </p:txEl>
                                          </p:spTgt>
                                        </p:tgtEl>
                                        <p:attrNameLst>
                                          <p:attrName>style.visibility</p:attrName>
                                        </p:attrNameLst>
                                      </p:cBhvr>
                                      <p:to>
                                        <p:strVal val="visible"/>
                                      </p:to>
                                    </p:set>
                                    <p:anim calcmode="lin" valueType="num">
                                      <p:cBhvr>
                                        <p:cTn id="20" dur="500" fill="hold"/>
                                        <p:tgtEl>
                                          <p:spTgt spid="131">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131">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1" nodeType="afterEffect">
                                  <p:stCondLst>
                                    <p:cond delay="0"/>
                                  </p:stCondLst>
                                  <p:iterate>
                                    <p:tmAbs val="0"/>
                                  </p:iterate>
                                  <p:childTnLst>
                                    <p:set>
                                      <p:cBhvr>
                                        <p:cTn id="24" fill="hold"/>
                                        <p:tgtEl>
                                          <p:spTgt spid="131">
                                            <p:txEl>
                                              <p:pRg st="3" end="3"/>
                                            </p:txEl>
                                          </p:spTgt>
                                        </p:tgtEl>
                                        <p:attrNameLst>
                                          <p:attrName>style.visibility</p:attrName>
                                        </p:attrNameLst>
                                      </p:cBhvr>
                                      <p:to>
                                        <p:strVal val="visible"/>
                                      </p:to>
                                    </p:set>
                                    <p:anim calcmode="lin" valueType="num">
                                      <p:cBhvr>
                                        <p:cTn id="25" dur="500" fill="hold"/>
                                        <p:tgtEl>
                                          <p:spTgt spid="131">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1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1" build="p"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The Constitutional Convention of 1835</a:t>
            </a:r>
          </a:p>
        </p:txBody>
      </p:sp>
      <p:sp>
        <p:nvSpPr>
          <p:cNvPr id="135" name="Shape 135"/>
          <p:cNvSpPr>
            <a:spLocks noGrp="1"/>
          </p:cNvSpPr>
          <p:nvPr>
            <p:ph type="body" idx="1"/>
          </p:nvPr>
        </p:nvSpPr>
        <p:spPr>
          <a:xfrm>
            <a:off x="457200" y="1600200"/>
            <a:ext cx="8229600" cy="4745356"/>
          </a:xfrm>
          <a:prstGeom prst="rect">
            <a:avLst/>
          </a:prstGeom>
        </p:spPr>
        <p:txBody>
          <a:bodyPr/>
          <a:lstStyle/>
          <a:p>
            <a:pPr marL="485729" indent="-485729" defTabSz="585215">
              <a:spcBef>
                <a:spcPts val="400"/>
              </a:spcBef>
              <a:defRPr sz="2048"/>
            </a:pPr>
            <a:r>
              <a:t>In 1835, almost every voter in the west voted for a constitutional convention, and almost every voter in the east voted against, but the west had more people, and the convention was held</a:t>
            </a:r>
          </a:p>
          <a:p>
            <a:pPr marL="485729" indent="-485729" defTabSz="585215">
              <a:spcBef>
                <a:spcPts val="400"/>
              </a:spcBef>
              <a:defRPr sz="2048"/>
            </a:pPr>
            <a:r>
              <a:t>Their greatest need was to make representation fair across the state</a:t>
            </a:r>
          </a:p>
          <a:p>
            <a:pPr marL="778337" lvl="1" indent="-485729" defTabSz="585215">
              <a:spcBef>
                <a:spcPts val="400"/>
              </a:spcBef>
              <a:buChar char="➢"/>
              <a:defRPr sz="2048"/>
            </a:pPr>
            <a:r>
              <a:t>Each county would still have at least one representative in the House, but more populous counties would have multiple</a:t>
            </a:r>
          </a:p>
          <a:p>
            <a:pPr marL="778337" lvl="1" indent="-485729" defTabSz="585215">
              <a:spcBef>
                <a:spcPts val="400"/>
              </a:spcBef>
              <a:buChar char="➢"/>
              <a:defRPr sz="2048"/>
            </a:pPr>
            <a:r>
              <a:t>The state Senate would be apportioned by wealth, the wealthier a county was, the more Senators it got</a:t>
            </a:r>
          </a:p>
          <a:p>
            <a:pPr marL="485729" indent="-485729" defTabSz="585215">
              <a:spcBef>
                <a:spcPts val="400"/>
              </a:spcBef>
              <a:defRPr sz="2048"/>
            </a:pPr>
            <a:r>
              <a:t>This created a balance of power between the two sections of the state for the first time</a:t>
            </a:r>
          </a:p>
          <a:p>
            <a:pPr marL="485729" indent="-485729" defTabSz="585215">
              <a:spcBef>
                <a:spcPts val="400"/>
              </a:spcBef>
              <a:defRPr sz="2048"/>
            </a:pPr>
            <a:r>
              <a:t>The governor was now elected by the people rather than the legislature for a 2-year term</a:t>
            </a:r>
          </a:p>
          <a:p>
            <a:pPr marL="485729" indent="-485729" defTabSz="585215">
              <a:spcBef>
                <a:spcPts val="400"/>
              </a:spcBef>
              <a:defRPr sz="2048"/>
            </a:pPr>
            <a:r>
              <a:t>Now, black men and Native Americans were no longer granted suffrage, the right to vote</a:t>
            </a:r>
          </a:p>
          <a:p>
            <a:pPr marL="485729" indent="-485729" defTabSz="585215">
              <a:spcBef>
                <a:spcPts val="400"/>
              </a:spcBef>
              <a:defRPr sz="2048"/>
            </a:pPr>
            <a:r>
              <a:t>With the election of 1836, North Carolina was governed in a new way</a:t>
            </a:r>
          </a:p>
        </p:txBody>
      </p:sp>
      <p:sp>
        <p:nvSpPr>
          <p:cNvPr id="136" name="Shape 13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19</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4" name="Shape 64"/>
          <p:cNvSpPr/>
          <p:nvPr/>
        </p:nvSpPr>
        <p:spPr>
          <a:xfrm>
            <a:off x="609600" y="4205416"/>
            <a:ext cx="6934200" cy="1651001"/>
          </a:xfrm>
          <a:prstGeom prst="rect">
            <a:avLst/>
          </a:prstGeom>
          <a:solidFill>
            <a:srgbClr val="10253F">
              <a:alpha val="81961"/>
            </a:srgbClr>
          </a:solidFill>
          <a:ln w="12700">
            <a:miter lim="400000"/>
          </a:ln>
          <a:effectLst>
            <a:outerShdw blurRad="152400" dist="250190" dir="8460000" rotWithShape="0">
              <a:srgbClr val="000000">
                <a:alpha val="28000"/>
              </a:srgbClr>
            </a:outerShdw>
          </a:effectLst>
        </p:spPr>
        <p:txBody>
          <a:bodyPr lIns="45719" rIns="45719" anchor="ctr"/>
          <a:lstStyle/>
          <a:p>
            <a:pPr algn="ctr">
              <a:defRPr>
                <a:solidFill>
                  <a:srgbClr val="FFFFFF"/>
                </a:solidFill>
              </a:defRPr>
            </a:pPr>
            <a:endParaRPr/>
          </a:p>
        </p:txBody>
      </p:sp>
      <p:sp>
        <p:nvSpPr>
          <p:cNvPr id="65" name="Shape 65"/>
          <p:cNvSpPr/>
          <p:nvPr/>
        </p:nvSpPr>
        <p:spPr>
          <a:xfrm>
            <a:off x="647700" y="4254946"/>
            <a:ext cx="6858000" cy="1551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b="1">
                <a:solidFill>
                  <a:srgbClr val="FFFFFF"/>
                </a:solidFill>
                <a:effectLst>
                  <a:outerShdw blurRad="38100" dist="38100" dir="2700000" rotWithShape="0">
                    <a:srgbClr val="000000">
                      <a:alpha val="43137"/>
                    </a:srgbClr>
                  </a:outerShdw>
                </a:effectLst>
              </a:defRPr>
            </a:pPr>
            <a:r>
              <a:t>Section 1: </a:t>
            </a:r>
            <a:r>
              <a:rPr u="sng">
                <a:solidFill>
                  <a:srgbClr val="FF0000"/>
                </a:solidFill>
                <a:uFill>
                  <a:solidFill>
                    <a:srgbClr val="FF0000"/>
                  </a:solidFill>
                </a:uFill>
                <a:hlinkClick r:id="rId3" action="ppaction://hlinksldjump"/>
              </a:rPr>
              <a:t>The State That Moved Like a Turtle</a:t>
            </a:r>
            <a:endParaRPr>
              <a:solidFill>
                <a:srgbClr val="DCE6F2"/>
              </a:solidFill>
            </a:endParaRPr>
          </a:p>
          <a:p>
            <a:pPr>
              <a:defRPr sz="2000" b="1">
                <a:solidFill>
                  <a:srgbClr val="FFFFFF"/>
                </a:solidFill>
                <a:effectLst>
                  <a:outerShdw blurRad="38100" dist="38100" dir="2700000" rotWithShape="0">
                    <a:srgbClr val="000000">
                      <a:alpha val="43137"/>
                    </a:srgbClr>
                  </a:outerShdw>
                </a:effectLst>
              </a:defRPr>
            </a:pPr>
            <a:r>
              <a:t>Section 2:</a:t>
            </a:r>
            <a:r>
              <a:rPr>
                <a:solidFill>
                  <a:srgbClr val="DCE6F2"/>
                </a:solidFill>
              </a:rPr>
              <a:t> </a:t>
            </a:r>
            <a:r>
              <a:rPr u="sng">
                <a:solidFill>
                  <a:srgbClr val="FF0000"/>
                </a:solidFill>
                <a:uFill>
                  <a:solidFill>
                    <a:srgbClr val="FF0000"/>
                  </a:solidFill>
                </a:uFill>
                <a:hlinkClick r:id="rId4" action="ppaction://hlinksldjump"/>
              </a:rPr>
              <a:t>The Rip Van Winkle State</a:t>
            </a:r>
            <a:endParaRPr>
              <a:solidFill>
                <a:srgbClr val="DCE6F2"/>
              </a:solidFill>
            </a:endParaRPr>
          </a:p>
          <a:p>
            <a:pPr>
              <a:defRPr sz="2000" b="1">
                <a:solidFill>
                  <a:srgbClr val="FFFFFF"/>
                </a:solidFill>
                <a:effectLst>
                  <a:outerShdw blurRad="38100" dist="38100" dir="2700000" rotWithShape="0">
                    <a:srgbClr val="000000">
                      <a:alpha val="43137"/>
                    </a:srgbClr>
                  </a:outerShdw>
                </a:effectLst>
              </a:defRPr>
            </a:pPr>
            <a:r>
              <a:t>Section 3:</a:t>
            </a:r>
            <a:r>
              <a:rPr>
                <a:solidFill>
                  <a:srgbClr val="F8D506"/>
                </a:solidFill>
              </a:rPr>
              <a:t> </a:t>
            </a:r>
            <a:r>
              <a:rPr u="sng">
                <a:solidFill>
                  <a:srgbClr val="FF0000"/>
                </a:solidFill>
                <a:uFill>
                  <a:solidFill>
                    <a:srgbClr val="FF0000"/>
                  </a:solidFill>
                </a:uFill>
                <a:hlinkClick r:id="rId5" action="ppaction://hlinksldjump"/>
              </a:rPr>
              <a:t>North Carolina Awakens</a:t>
            </a:r>
          </a:p>
          <a:p>
            <a:pPr>
              <a:defRPr sz="2000" b="1">
                <a:solidFill>
                  <a:srgbClr val="FFFFFF"/>
                </a:solidFill>
                <a:effectLst>
                  <a:outerShdw blurRad="38100" dist="38100" dir="2700000" rotWithShape="0">
                    <a:srgbClr val="000000">
                      <a:alpha val="43137"/>
                    </a:srgbClr>
                  </a:outerShdw>
                </a:effectLst>
              </a:defRPr>
            </a:pPr>
            <a:r>
              <a:t>Section 4: </a:t>
            </a:r>
            <a:r>
              <a:rPr u="sng">
                <a:solidFill>
                  <a:srgbClr val="FF0000"/>
                </a:solidFill>
                <a:uFill>
                  <a:solidFill>
                    <a:srgbClr val="FF0000"/>
                  </a:solidFill>
                </a:uFill>
                <a:hlinkClick r:id="rId6" action="ppaction://hlinksldjump"/>
              </a:rPr>
              <a:t>Whigs Support Development</a:t>
            </a:r>
          </a:p>
          <a:p>
            <a:pPr>
              <a:defRPr sz="2000" b="1">
                <a:solidFill>
                  <a:srgbClr val="FFFFFF"/>
                </a:solidFill>
                <a:effectLst>
                  <a:outerShdw blurRad="38100" dist="38100" dir="2700000" rotWithShape="0">
                    <a:srgbClr val="000000">
                      <a:alpha val="43137"/>
                    </a:srgbClr>
                  </a:outerShdw>
                </a:effectLst>
              </a:defRPr>
            </a:pPr>
            <a:r>
              <a:t>Section 5: </a:t>
            </a:r>
            <a:r>
              <a:rPr u="sng">
                <a:solidFill>
                  <a:srgbClr val="FF0000"/>
                </a:solidFill>
                <a:uFill>
                  <a:solidFill>
                    <a:srgbClr val="FF0000"/>
                  </a:solidFill>
                </a:uFill>
                <a:hlinkClick r:id="rId7" action="ppaction://hlinksldjump"/>
              </a:rPr>
              <a:t>Racial Issues in the Time of Reform</a:t>
            </a:r>
          </a:p>
        </p:txBody>
      </p:sp>
      <p:sp>
        <p:nvSpPr>
          <p:cNvPr id="66" name="Shape 66"/>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0-#ppt_w/2"/>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2" nodeType="afterEffect">
                                  <p:stCondLst>
                                    <p:cond delay="0"/>
                                  </p:stCondLst>
                                  <p:iterate>
                                    <p:tmAbs val="0"/>
                                  </p:iterate>
                                  <p:childTnLst>
                                    <p:set>
                                      <p:cBhvr>
                                        <p:cTn id="11" fill="hold"/>
                                        <p:tgtEl>
                                          <p:spTgt spid="65"/>
                                        </p:tgtEl>
                                        <p:attrNameLst>
                                          <p:attrName>style.visibility</p:attrName>
                                        </p:attrNameLst>
                                      </p:cBhvr>
                                      <p:to>
                                        <p:strVal val="visible"/>
                                      </p:to>
                                    </p:set>
                                    <p:anim calcmode="lin" valueType="num">
                                      <p:cBhvr>
                                        <p:cTn id="12" dur="500" fill="hold"/>
                                        <p:tgtEl>
                                          <p:spTgt spid="65"/>
                                        </p:tgtEl>
                                        <p:attrNameLst>
                                          <p:attrName>ppt_x</p:attrName>
                                        </p:attrNameLst>
                                      </p:cBhvr>
                                      <p:tavLst>
                                        <p:tav tm="0">
                                          <p:val>
                                            <p:strVal val="0-#ppt_w/2"/>
                                          </p:val>
                                        </p:tav>
                                        <p:tav tm="100000">
                                          <p:val>
                                            <p:strVal val="#ppt_x"/>
                                          </p:val>
                                        </p:tav>
                                      </p:tavLst>
                                    </p:anim>
                                    <p:anim calcmode="lin" valueType="num">
                                      <p:cBhvr>
                                        <p:cTn id="13"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1" animBg="1" advAuto="0"/>
      <p:bldP spid="65"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lstStyle/>
          <a:p>
            <a:r>
              <a:t>Reform and the Nation</a:t>
            </a:r>
          </a:p>
        </p:txBody>
      </p:sp>
      <p:sp>
        <p:nvSpPr>
          <p:cNvPr id="139" name="Shape 139"/>
          <p:cNvSpPr>
            <a:spLocks noGrp="1"/>
          </p:cNvSpPr>
          <p:nvPr>
            <p:ph type="body" idx="1"/>
          </p:nvPr>
        </p:nvSpPr>
        <p:spPr>
          <a:prstGeom prst="rect">
            <a:avLst/>
          </a:prstGeom>
        </p:spPr>
        <p:txBody>
          <a:bodyPr>
            <a:normAutofit lnSpcReduction="10000"/>
          </a:bodyPr>
          <a:lstStyle/>
          <a:p>
            <a:pPr marL="584393" indent="-584393" defTabSz="704087">
              <a:spcBef>
                <a:spcPts val="500"/>
              </a:spcBef>
              <a:defRPr sz="2464"/>
            </a:pPr>
            <a:r>
              <a:t>North Carolina’s reforms were part of a broader national movement to change how the government worked</a:t>
            </a:r>
          </a:p>
          <a:p>
            <a:pPr marL="584393" indent="-584393" defTabSz="704087">
              <a:spcBef>
                <a:spcPts val="500"/>
              </a:spcBef>
              <a:defRPr sz="2464"/>
            </a:pPr>
            <a:r>
              <a:t>Andrew Jackson built up the Democratic Party during his terms as president from 1829-1837</a:t>
            </a:r>
          </a:p>
          <a:p>
            <a:pPr marL="936436" lvl="1" indent="-584392" defTabSz="704087">
              <a:spcBef>
                <a:spcPts val="500"/>
              </a:spcBef>
              <a:buChar char="➢"/>
              <a:defRPr sz="2464"/>
            </a:pPr>
            <a:r>
              <a:t>Those who disliked him and his assertiveness formed the Whig Party to oppose him</a:t>
            </a:r>
          </a:p>
          <a:p>
            <a:pPr marL="584393" indent="-584393" defTabSz="704087">
              <a:spcBef>
                <a:spcPts val="500"/>
              </a:spcBef>
              <a:defRPr sz="2464"/>
            </a:pPr>
            <a:r>
              <a:t>Andrew Jackson made it easier to buy federal land and worked to lower federal tax rates and established banks with federal money in the western states</a:t>
            </a:r>
          </a:p>
          <a:p>
            <a:pPr marL="584393" indent="-584393" defTabSz="704087">
              <a:spcBef>
                <a:spcPts val="500"/>
              </a:spcBef>
              <a:defRPr sz="2464"/>
            </a:pPr>
            <a:r>
              <a:t>Jackson believed that the states, not the nation, should decide where there should be banks, so he vetoed the Bank of the United States</a:t>
            </a:r>
          </a:p>
        </p:txBody>
      </p:sp>
      <p:sp>
        <p:nvSpPr>
          <p:cNvPr id="140" name="Shape 14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20</a:t>
            </a:fld>
            <a:endParaRPr/>
          </a:p>
        </p:txBody>
      </p:sp>
      <p:sp>
        <p:nvSpPr>
          <p:cNvPr id="141" name="Shape 141"/>
          <p:cNvSpPr/>
          <p:nvPr/>
        </p:nvSpPr>
        <p:spPr>
          <a:xfrm>
            <a:off x="6755862" y="6056629"/>
            <a:ext cx="2210877"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u="sng">
                <a:solidFill>
                  <a:srgbClr val="FF0000"/>
                </a:solidFill>
                <a:uFill>
                  <a:solidFill>
                    <a:srgbClr val="FF0000"/>
                  </a:solidFill>
                </a:uFill>
                <a:hlinkClick r:id="rId2" action="ppaction://hlinksldjump"/>
              </a:defRPr>
            </a:lvl1pPr>
          </a:lstStyle>
          <a:p>
            <a:pPr>
              <a:defRPr u="none">
                <a:solidFill>
                  <a:srgbClr val="000000"/>
                </a:solidFill>
                <a:uFillTx/>
              </a:defRPr>
            </a:pPr>
            <a:r>
              <a:rPr u="sng">
                <a:solidFill>
                  <a:srgbClr val="FF0000"/>
                </a:solidFill>
                <a:uFill>
                  <a:solidFill>
                    <a:srgbClr val="FF0000"/>
                  </a:solidFill>
                </a:uFill>
                <a:hlinkClick r:id="rId2" action="ppaction://hlinksldjump"/>
              </a:rPr>
              <a:t>Return to Main Menu</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Section 4: Whigs Support Development</a:t>
            </a:r>
          </a:p>
        </p:txBody>
      </p:sp>
      <p:sp>
        <p:nvSpPr>
          <p:cNvPr id="144" name="Shape 144"/>
          <p:cNvSpPr>
            <a:spLocks noGrp="1"/>
          </p:cNvSpPr>
          <p:nvPr>
            <p:ph type="body" idx="1"/>
          </p:nvPr>
        </p:nvSpPr>
        <p:spPr>
          <a:prstGeom prst="rect">
            <a:avLst/>
          </a:prstGeom>
        </p:spPr>
        <p:txBody>
          <a:bodyPr/>
          <a:lstStyle>
            <a:lvl2pPr marL="1216151" indent="-758951">
              <a:buChar char="➢"/>
            </a:lvl2pPr>
          </a:lstStyle>
          <a:p>
            <a:r>
              <a:t>Essential Question:</a:t>
            </a:r>
          </a:p>
          <a:p>
            <a:pPr lvl="1"/>
            <a:r>
              <a:t>What improvements were brought to North Carolina under Whig leadership and how did those improvements change the state?</a:t>
            </a:r>
          </a:p>
        </p:txBody>
      </p:sp>
      <p:sp>
        <p:nvSpPr>
          <p:cNvPr id="145" name="Shape 14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21</a:t>
            </a:fld>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Section 4: Whigs Support Development </a:t>
            </a:r>
          </a:p>
        </p:txBody>
      </p:sp>
      <p:sp>
        <p:nvSpPr>
          <p:cNvPr id="148" name="Shape 148"/>
          <p:cNvSpPr>
            <a:spLocks noGrp="1"/>
          </p:cNvSpPr>
          <p:nvPr>
            <p:ph type="body" idx="1"/>
          </p:nvPr>
        </p:nvSpPr>
        <p:spPr>
          <a:prstGeom prst="rect">
            <a:avLst/>
          </a:prstGeom>
        </p:spPr>
        <p:txBody>
          <a:bodyPr/>
          <a:lstStyle/>
          <a:p>
            <a:r>
              <a:t>What terms do I need to know?</a:t>
            </a:r>
          </a:p>
          <a:p>
            <a:pPr marL="1216151" lvl="1" indent="-758951">
              <a:buChar char="➢"/>
            </a:pPr>
            <a:r>
              <a:t>curriculum</a:t>
            </a:r>
          </a:p>
          <a:p>
            <a:pPr marL="1216151" lvl="1" indent="-758951">
              <a:buChar char="➢"/>
            </a:pPr>
            <a:r>
              <a:t>literate</a:t>
            </a:r>
          </a:p>
          <a:p>
            <a:pPr marL="1216151" lvl="1" indent="-758951">
              <a:buChar char="➢"/>
            </a:pPr>
            <a:r>
              <a:t>plank road</a:t>
            </a:r>
          </a:p>
        </p:txBody>
      </p:sp>
      <p:sp>
        <p:nvSpPr>
          <p:cNvPr id="149" name="Shape 14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22</a:t>
            </a:fld>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prstGeom prst="rect">
            <a:avLst/>
          </a:prstGeom>
        </p:spPr>
        <p:txBody>
          <a:bodyPr/>
          <a:lstStyle/>
          <a:p>
            <a:r>
              <a:t>Introduction</a:t>
            </a:r>
          </a:p>
        </p:txBody>
      </p:sp>
      <p:sp>
        <p:nvSpPr>
          <p:cNvPr id="152" name="Shape 152"/>
          <p:cNvSpPr>
            <a:spLocks noGrp="1"/>
          </p:cNvSpPr>
          <p:nvPr>
            <p:ph type="body" idx="1"/>
          </p:nvPr>
        </p:nvSpPr>
        <p:spPr>
          <a:prstGeom prst="rect">
            <a:avLst/>
          </a:prstGeom>
        </p:spPr>
        <p:txBody>
          <a:bodyPr/>
          <a:lstStyle/>
          <a:p>
            <a:r>
              <a:t>Whigs wanted to use government money to build up the state and soon formed a party out of Murphey’s supporters and controlled the state in the 1830s and 1840s</a:t>
            </a:r>
          </a:p>
          <a:p>
            <a:r>
              <a:t>The first Whig leader was John Motley Morehead, who pushed both parts of Murphey’s plan: public education and internal improvements</a:t>
            </a:r>
          </a:p>
        </p:txBody>
      </p:sp>
      <p:sp>
        <p:nvSpPr>
          <p:cNvPr id="153" name="Shape 15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23</a:t>
            </a:fld>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Improvements in Education and Literacy</a:t>
            </a:r>
          </a:p>
        </p:txBody>
      </p:sp>
      <p:sp>
        <p:nvSpPr>
          <p:cNvPr id="156" name="Shape 156"/>
          <p:cNvSpPr>
            <a:spLocks noGrp="1"/>
          </p:cNvSpPr>
          <p:nvPr>
            <p:ph type="body" idx="1"/>
          </p:nvPr>
        </p:nvSpPr>
        <p:spPr>
          <a:prstGeom prst="rect">
            <a:avLst/>
          </a:prstGeom>
        </p:spPr>
        <p:txBody>
          <a:bodyPr/>
          <a:lstStyle/>
          <a:p>
            <a:pPr marL="523676" indent="-523676" defTabSz="630936">
              <a:spcBef>
                <a:spcPts val="500"/>
              </a:spcBef>
              <a:defRPr sz="2208"/>
            </a:pPr>
            <a:r>
              <a:t>In 1839, the Whigs created the state’s first public school system and the first school opened in Rockingham County in 1840</a:t>
            </a:r>
          </a:p>
          <a:p>
            <a:pPr marL="523676" indent="-523676" defTabSz="630936">
              <a:spcBef>
                <a:spcPts val="500"/>
              </a:spcBef>
              <a:defRPr sz="2208"/>
            </a:pPr>
            <a:r>
              <a:t>By the 1850s, every county had common schools and the state had developed a school system</a:t>
            </a:r>
          </a:p>
          <a:p>
            <a:pPr marL="523676" indent="-523676" defTabSz="630936">
              <a:spcBef>
                <a:spcPts val="500"/>
              </a:spcBef>
              <a:defRPr sz="2208"/>
            </a:pPr>
            <a:r>
              <a:t>In 1852, Calvin H. Wiley became the first superintendent of public instruction and introduce standards for teachers and published a magazine to help teachers improve their skills</a:t>
            </a:r>
          </a:p>
          <a:p>
            <a:pPr marL="839144" lvl="1" indent="-523676" defTabSz="630936">
              <a:spcBef>
                <a:spcPts val="500"/>
              </a:spcBef>
              <a:buChar char="➢"/>
              <a:defRPr sz="2208"/>
            </a:pPr>
            <a:r>
              <a:t>North Carolina had the most extensive school system of the South during the Antebellum era</a:t>
            </a:r>
          </a:p>
          <a:p>
            <a:pPr marL="523676" indent="-523676" defTabSz="630936">
              <a:spcBef>
                <a:spcPts val="500"/>
              </a:spcBef>
              <a:defRPr sz="2208"/>
            </a:pPr>
            <a:r>
              <a:t>The University in Chapel Hill also grew and expanded its curriculum (courses offered) to include law and agricultural chemistry</a:t>
            </a:r>
          </a:p>
          <a:p>
            <a:pPr marL="523676" indent="-523676" defTabSz="630936">
              <a:spcBef>
                <a:spcPts val="500"/>
              </a:spcBef>
              <a:defRPr sz="2208"/>
            </a:pPr>
            <a:r>
              <a:t>By the 1850s, more North Carolinians were literate (able to read and write) than ever before</a:t>
            </a:r>
          </a:p>
        </p:txBody>
      </p:sp>
      <p:sp>
        <p:nvSpPr>
          <p:cNvPr id="157" name="Shape 15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24</a:t>
            </a:fld>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prstGeom prst="rect">
            <a:avLst/>
          </a:prstGeom>
        </p:spPr>
        <p:txBody>
          <a:bodyPr/>
          <a:lstStyle/>
          <a:p>
            <a:r>
              <a:t>The Coming of the Railroads</a:t>
            </a:r>
          </a:p>
        </p:txBody>
      </p:sp>
      <p:sp>
        <p:nvSpPr>
          <p:cNvPr id="160" name="Shape 160"/>
          <p:cNvSpPr>
            <a:spLocks noGrp="1"/>
          </p:cNvSpPr>
          <p:nvPr>
            <p:ph type="body" idx="1"/>
          </p:nvPr>
        </p:nvSpPr>
        <p:spPr>
          <a:prstGeom prst="rect">
            <a:avLst/>
          </a:prstGeom>
        </p:spPr>
        <p:txBody>
          <a:bodyPr>
            <a:normAutofit lnSpcReduction="10000"/>
          </a:bodyPr>
          <a:lstStyle/>
          <a:p>
            <a:pPr marL="538855" indent="-538855" defTabSz="649223">
              <a:spcBef>
                <a:spcPts val="500"/>
              </a:spcBef>
              <a:defRPr sz="2272"/>
            </a:pPr>
            <a:r>
              <a:t>In the 1830s, the invention of railroads became of the most important things to happen to the state, as railroads could be built almost anywhere</a:t>
            </a:r>
          </a:p>
          <a:p>
            <a:pPr marL="538855" indent="-538855" defTabSz="649223">
              <a:spcBef>
                <a:spcPts val="500"/>
              </a:spcBef>
              <a:defRPr sz="2272"/>
            </a:pPr>
            <a:r>
              <a:t>Both Whigs and Democrats voted to use public money to invest in railroads</a:t>
            </a:r>
          </a:p>
          <a:p>
            <a:pPr marL="538855" indent="-538855" defTabSz="649223">
              <a:spcBef>
                <a:spcPts val="500"/>
              </a:spcBef>
              <a:defRPr sz="2272"/>
            </a:pPr>
            <a:r>
              <a:t>The first railroads in North Carolina were the longest railroads in the world at the time</a:t>
            </a:r>
          </a:p>
          <a:p>
            <a:pPr marL="538855" indent="-538855" defTabSz="649223">
              <a:spcBef>
                <a:spcPts val="500"/>
              </a:spcBef>
              <a:defRPr sz="2272"/>
            </a:pPr>
            <a:r>
              <a:t>Railroads impacted the farmers of the state, with some planters tripling the amount of cotton they grew and tobacco farms multiplying</a:t>
            </a:r>
          </a:p>
          <a:p>
            <a:pPr marL="538855" indent="-538855" defTabSz="649223">
              <a:spcBef>
                <a:spcPts val="500"/>
              </a:spcBef>
              <a:defRPr sz="2272"/>
            </a:pPr>
            <a:r>
              <a:t>Railroads impacted the development of towns, which grew up around railroad stops</a:t>
            </a:r>
          </a:p>
          <a:p>
            <a:pPr marL="538855" indent="-538855" defTabSz="649223">
              <a:spcBef>
                <a:spcPts val="500"/>
              </a:spcBef>
              <a:defRPr sz="2272"/>
            </a:pPr>
            <a:r>
              <a:t>Fayettevillle built plank roads, made out of planks laid like a deck across the roadbed to help farmers keep their wagons above the mud and ruts </a:t>
            </a:r>
          </a:p>
        </p:txBody>
      </p:sp>
      <p:sp>
        <p:nvSpPr>
          <p:cNvPr id="161" name="Shape 16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25</a:t>
            </a:fld>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prstGeom prst="rect">
            <a:avLst/>
          </a:prstGeom>
        </p:spPr>
        <p:txBody>
          <a:bodyPr/>
          <a:lstStyle/>
          <a:p>
            <a:r>
              <a:t>Social Improvements</a:t>
            </a:r>
          </a:p>
        </p:txBody>
      </p:sp>
      <p:sp>
        <p:nvSpPr>
          <p:cNvPr id="164" name="Shape 164"/>
          <p:cNvSpPr>
            <a:spLocks noGrp="1"/>
          </p:cNvSpPr>
          <p:nvPr>
            <p:ph type="body" idx="1"/>
          </p:nvPr>
        </p:nvSpPr>
        <p:spPr>
          <a:prstGeom prst="rect">
            <a:avLst/>
          </a:prstGeom>
        </p:spPr>
        <p:txBody>
          <a:bodyPr>
            <a:normAutofit lnSpcReduction="10000"/>
          </a:bodyPr>
          <a:lstStyle/>
          <a:p>
            <a:pPr marL="614751" indent="-614751" defTabSz="740663">
              <a:spcBef>
                <a:spcPts val="600"/>
              </a:spcBef>
              <a:defRPr sz="2592"/>
            </a:pPr>
            <a:r>
              <a:t>The spirit of development across North Carolina impacted most residents</a:t>
            </a:r>
          </a:p>
          <a:p>
            <a:pPr marL="614751" indent="-614751" defTabSz="740663">
              <a:spcBef>
                <a:spcPts val="600"/>
              </a:spcBef>
              <a:defRPr sz="2592"/>
            </a:pPr>
            <a:r>
              <a:t>Governor Morehead had the legislature set up a school for the deaf and blind</a:t>
            </a:r>
          </a:p>
          <a:p>
            <a:pPr marL="614751" indent="-614751" defTabSz="740663">
              <a:spcBef>
                <a:spcPts val="600"/>
              </a:spcBef>
              <a:defRPr sz="2592"/>
            </a:pPr>
            <a:r>
              <a:t>In 1894, the state established the Hospital for the Insane in west Raleigh</a:t>
            </a:r>
          </a:p>
          <a:p>
            <a:pPr marL="614751" indent="-614751" defTabSz="740663">
              <a:spcBef>
                <a:spcPts val="600"/>
              </a:spcBef>
              <a:defRPr sz="2592"/>
            </a:pPr>
            <a:r>
              <a:t>The Whig legislature encouraged the chartering of private academies and colleges, which were primarily established by Christian denominations</a:t>
            </a:r>
          </a:p>
          <a:p>
            <a:pPr marL="614751" indent="-614751" defTabSz="740663">
              <a:spcBef>
                <a:spcPts val="600"/>
              </a:spcBef>
              <a:defRPr sz="2592"/>
            </a:pPr>
            <a:r>
              <a:t>As the railroads brought prosperity, support for educating women grew </a:t>
            </a:r>
          </a:p>
          <a:p>
            <a:pPr marL="985083" lvl="1" indent="-614751" defTabSz="740663">
              <a:spcBef>
                <a:spcPts val="600"/>
              </a:spcBef>
              <a:buChar char="➢"/>
              <a:defRPr sz="2592"/>
            </a:pPr>
            <a:r>
              <a:t>The Moravians had already established Salem Female Academy in 1802</a:t>
            </a:r>
          </a:p>
        </p:txBody>
      </p:sp>
      <p:sp>
        <p:nvSpPr>
          <p:cNvPr id="165" name="Shape 16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26</a:t>
            </a:fld>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prstGeom prst="rect">
            <a:avLst/>
          </a:prstGeom>
        </p:spPr>
        <p:txBody>
          <a:bodyPr/>
          <a:lstStyle/>
          <a:p>
            <a:r>
              <a:t>Industrial Beginnings</a:t>
            </a:r>
          </a:p>
        </p:txBody>
      </p:sp>
      <p:sp>
        <p:nvSpPr>
          <p:cNvPr id="168" name="Shape 168"/>
          <p:cNvSpPr>
            <a:spLocks noGrp="1"/>
          </p:cNvSpPr>
          <p:nvPr>
            <p:ph type="body" idx="1"/>
          </p:nvPr>
        </p:nvSpPr>
        <p:spPr>
          <a:xfrm>
            <a:off x="457200" y="1600200"/>
            <a:ext cx="8229600" cy="4694239"/>
          </a:xfrm>
          <a:prstGeom prst="rect">
            <a:avLst/>
          </a:prstGeom>
        </p:spPr>
        <p:txBody>
          <a:bodyPr/>
          <a:lstStyle/>
          <a:p>
            <a:pPr marL="591982" indent="-591982" defTabSz="713231">
              <a:spcBef>
                <a:spcPts val="500"/>
              </a:spcBef>
              <a:defRPr sz="2496"/>
            </a:pPr>
            <a:r>
              <a:t>The Whigs chartered cotton mills, setting the stage for the later growth of that industry in North Carolina</a:t>
            </a:r>
          </a:p>
          <a:p>
            <a:pPr marL="591982" indent="-591982" defTabSz="713231">
              <a:spcBef>
                <a:spcPts val="500"/>
              </a:spcBef>
              <a:defRPr sz="2496"/>
            </a:pPr>
            <a:r>
              <a:t>A dozen more factories were built in the 1840s, most along the Cape Fear River</a:t>
            </a:r>
          </a:p>
          <a:p>
            <a:pPr marL="591982" indent="-591982" defTabSz="713231">
              <a:spcBef>
                <a:spcPts val="500"/>
              </a:spcBef>
              <a:defRPr sz="2496"/>
            </a:pPr>
            <a:r>
              <a:t>Edwin M. Holt ran the Alamance Factory near the site of the battlefield, producing the first dyed cloth in the state in 1852 called “Alamance Plaid”</a:t>
            </a:r>
          </a:p>
          <a:p>
            <a:pPr marL="591982" indent="-591982" defTabSz="713231">
              <a:spcBef>
                <a:spcPts val="500"/>
              </a:spcBef>
              <a:defRPr sz="2496"/>
            </a:pPr>
            <a:r>
              <a:t>The telegraph was first installed in the state in 1848, and between 1835 and 1850, the number of newspapers published in the state more than doubled</a:t>
            </a:r>
          </a:p>
          <a:p>
            <a:pPr marL="591982" indent="-591982" defTabSz="713231">
              <a:spcBef>
                <a:spcPts val="500"/>
              </a:spcBef>
              <a:defRPr sz="2496"/>
            </a:pPr>
            <a:r>
              <a:t>The number of people living in towns also doubled during this period</a:t>
            </a:r>
          </a:p>
        </p:txBody>
      </p:sp>
      <p:sp>
        <p:nvSpPr>
          <p:cNvPr id="169" name="Shape 16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27</a:t>
            </a:fld>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title"/>
          </p:nvPr>
        </p:nvSpPr>
        <p:spPr>
          <a:prstGeom prst="rect">
            <a:avLst/>
          </a:prstGeom>
        </p:spPr>
        <p:txBody>
          <a:bodyPr/>
          <a:lstStyle/>
          <a:p>
            <a:r>
              <a:t>Mining</a:t>
            </a:r>
          </a:p>
        </p:txBody>
      </p:sp>
      <p:sp>
        <p:nvSpPr>
          <p:cNvPr id="172" name="Shape 172"/>
          <p:cNvSpPr>
            <a:spLocks noGrp="1"/>
          </p:cNvSpPr>
          <p:nvPr>
            <p:ph type="body" idx="1"/>
          </p:nvPr>
        </p:nvSpPr>
        <p:spPr>
          <a:xfrm>
            <a:off x="457200" y="1600200"/>
            <a:ext cx="8229600" cy="4745356"/>
          </a:xfrm>
          <a:prstGeom prst="rect">
            <a:avLst/>
          </a:prstGeom>
        </p:spPr>
        <p:txBody>
          <a:bodyPr>
            <a:normAutofit lnSpcReduction="10000"/>
          </a:bodyPr>
          <a:lstStyle/>
          <a:p>
            <a:pPr marL="614751" indent="-614751" defTabSz="740663">
              <a:spcBef>
                <a:spcPts val="600"/>
              </a:spcBef>
              <a:defRPr sz="2592"/>
            </a:pPr>
            <a:r>
              <a:t>North Carolina had been known as a gold-producing state since the John Reed family opened the nation’s first significant gold mine in the early 1800s</a:t>
            </a:r>
          </a:p>
          <a:p>
            <a:pPr marL="614751" indent="-614751" defTabSz="740663">
              <a:spcBef>
                <a:spcPts val="600"/>
              </a:spcBef>
              <a:defRPr sz="2592"/>
            </a:pPr>
            <a:r>
              <a:t>So much gold was found in the central part of the state that the federal government set up a branch of the United States Mint there in 1837</a:t>
            </a:r>
          </a:p>
          <a:p>
            <a:pPr marL="614751" indent="-614751" defTabSz="740663">
              <a:spcBef>
                <a:spcPts val="600"/>
              </a:spcBef>
              <a:defRPr sz="2592"/>
            </a:pPr>
            <a:r>
              <a:t>The most famous mine site was Gold Hill, started in 1842 at the edge of the Uwharries, with more than 3,000 people working the mine in shifts</a:t>
            </a:r>
          </a:p>
          <a:p>
            <a:pPr marL="614751" indent="-614751" defTabSz="740663">
              <a:spcBef>
                <a:spcPts val="600"/>
              </a:spcBef>
              <a:defRPr sz="2592"/>
            </a:pPr>
            <a:r>
              <a:t>North Carolinians also mined iron ore</a:t>
            </a:r>
          </a:p>
          <a:p>
            <a:pPr marL="614751" indent="-614751" defTabSz="740663">
              <a:spcBef>
                <a:spcPts val="600"/>
              </a:spcBef>
              <a:defRPr sz="2592"/>
            </a:pPr>
            <a:r>
              <a:t>North Carolina’s first coal mine opened in 1855 at Cumnock in Lee County and operated through the Civil War</a:t>
            </a:r>
          </a:p>
        </p:txBody>
      </p:sp>
      <p:sp>
        <p:nvSpPr>
          <p:cNvPr id="173" name="Shape 17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28</a:t>
            </a:fld>
            <a:endParaRPr/>
          </a:p>
        </p:txBody>
      </p:sp>
      <p:sp>
        <p:nvSpPr>
          <p:cNvPr id="174" name="Shape 174"/>
          <p:cNvSpPr/>
          <p:nvPr/>
        </p:nvSpPr>
        <p:spPr>
          <a:xfrm>
            <a:off x="6755862" y="6056629"/>
            <a:ext cx="2210877"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u="sng">
                <a:solidFill>
                  <a:srgbClr val="FF0000"/>
                </a:solidFill>
                <a:uFill>
                  <a:solidFill>
                    <a:srgbClr val="FF0000"/>
                  </a:solidFill>
                </a:uFill>
                <a:hlinkClick r:id="rId2" action="ppaction://hlinksldjump"/>
              </a:defRPr>
            </a:lvl1pPr>
          </a:lstStyle>
          <a:p>
            <a:pPr>
              <a:defRPr u="none">
                <a:solidFill>
                  <a:srgbClr val="000000"/>
                </a:solidFill>
                <a:uFillTx/>
              </a:defRPr>
            </a:pPr>
            <a:r>
              <a:rPr u="sng">
                <a:solidFill>
                  <a:srgbClr val="FF0000"/>
                </a:solidFill>
                <a:uFill>
                  <a:solidFill>
                    <a:srgbClr val="FF0000"/>
                  </a:solidFill>
                </a:uFill>
                <a:hlinkClick r:id="rId2" action="ppaction://hlinksldjump"/>
              </a:rPr>
              <a:t>Return to Main Menu</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Section 5: Racial Issues in the Time of Reform</a:t>
            </a:r>
          </a:p>
        </p:txBody>
      </p:sp>
      <p:sp>
        <p:nvSpPr>
          <p:cNvPr id="177" name="Shape 177"/>
          <p:cNvSpPr>
            <a:spLocks noGrp="1"/>
          </p:cNvSpPr>
          <p:nvPr>
            <p:ph type="body" idx="1"/>
          </p:nvPr>
        </p:nvSpPr>
        <p:spPr>
          <a:prstGeom prst="rect">
            <a:avLst/>
          </a:prstGeom>
        </p:spPr>
        <p:txBody>
          <a:bodyPr/>
          <a:lstStyle>
            <a:lvl2pPr marL="1216151" indent="-758951">
              <a:buChar char="➢"/>
            </a:lvl2pPr>
          </a:lstStyle>
          <a:p>
            <a:r>
              <a:t>Essential Question:</a:t>
            </a:r>
          </a:p>
          <a:p>
            <a:pPr lvl="1"/>
            <a:r>
              <a:t>How were racial issues in North Carolina impacted by the policy of Indian removal and the Trail of Tears?</a:t>
            </a:r>
          </a:p>
        </p:txBody>
      </p:sp>
      <p:sp>
        <p:nvSpPr>
          <p:cNvPr id="178" name="Shape 17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29</a:t>
            </a:fld>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Section 1: The State That Moved Like a Turtle</a:t>
            </a:r>
          </a:p>
        </p:txBody>
      </p:sp>
      <p:sp>
        <p:nvSpPr>
          <p:cNvPr id="69" name="Shape 69"/>
          <p:cNvSpPr>
            <a:spLocks noGrp="1"/>
          </p:cNvSpPr>
          <p:nvPr>
            <p:ph type="body" idx="1"/>
          </p:nvPr>
        </p:nvSpPr>
        <p:spPr>
          <a:xfrm>
            <a:off x="457200" y="1600200"/>
            <a:ext cx="8229600" cy="4525963"/>
          </a:xfrm>
          <a:prstGeom prst="rect">
            <a:avLst/>
          </a:prstGeom>
        </p:spPr>
        <p:txBody>
          <a:bodyPr/>
          <a:lstStyle/>
          <a:p>
            <a:pPr marL="342900" lvl="1" indent="-342900">
              <a:lnSpc>
                <a:spcPct val="100000"/>
              </a:lnSpc>
              <a:buChar char="➢"/>
            </a:pPr>
            <a:r>
              <a:t>Essential Question:</a:t>
            </a:r>
            <a:endParaRPr sz="2800"/>
          </a:p>
          <a:p>
            <a:pPr marL="742950" lvl="2" indent="-342900">
              <a:lnSpc>
                <a:spcPct val="100000"/>
              </a:lnSpc>
              <a:spcBef>
                <a:spcPts val="600"/>
              </a:spcBef>
              <a:buFont typeface="Arial"/>
              <a:buChar char="•"/>
              <a:defRPr sz="2800"/>
            </a:pPr>
            <a:r>
              <a:t>What were North Carolina’s beliefs in states’ rights and how did those beliefs cause their turn to Jeffersonian ideals?</a:t>
            </a:r>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Section 5: Racial Issues in the Time of Reform </a:t>
            </a:r>
          </a:p>
        </p:txBody>
      </p:sp>
      <p:sp>
        <p:nvSpPr>
          <p:cNvPr id="181" name="Shape 181"/>
          <p:cNvSpPr>
            <a:spLocks noGrp="1"/>
          </p:cNvSpPr>
          <p:nvPr>
            <p:ph type="body" idx="1"/>
          </p:nvPr>
        </p:nvSpPr>
        <p:spPr>
          <a:prstGeom prst="rect">
            <a:avLst/>
          </a:prstGeom>
        </p:spPr>
        <p:txBody>
          <a:bodyPr/>
          <a:lstStyle/>
          <a:p>
            <a:pPr marL="690646" indent="-690646" defTabSz="832104">
              <a:spcBef>
                <a:spcPts val="600"/>
              </a:spcBef>
              <a:defRPr sz="2912"/>
            </a:pPr>
            <a:r>
              <a:t>What terms do I need to know?</a:t>
            </a:r>
          </a:p>
          <a:p>
            <a:pPr marL="1106698" lvl="1" indent="-690646" defTabSz="832104">
              <a:spcBef>
                <a:spcPts val="600"/>
              </a:spcBef>
              <a:buChar char="➢"/>
              <a:defRPr sz="2912"/>
            </a:pPr>
            <a:r>
              <a:t>Trail of Tears</a:t>
            </a:r>
          </a:p>
          <a:p>
            <a:pPr marL="1106698" lvl="1" indent="-690646" defTabSz="832104">
              <a:spcBef>
                <a:spcPts val="600"/>
              </a:spcBef>
              <a:buChar char="➢"/>
              <a:defRPr sz="2912"/>
            </a:pPr>
            <a:r>
              <a:t>plantation</a:t>
            </a:r>
          </a:p>
          <a:p>
            <a:pPr marL="1106698" lvl="1" indent="-690646" defTabSz="832104">
              <a:spcBef>
                <a:spcPts val="600"/>
              </a:spcBef>
              <a:buChar char="➢"/>
              <a:defRPr sz="2912"/>
            </a:pPr>
            <a:r>
              <a:t>staple crop</a:t>
            </a:r>
          </a:p>
          <a:p>
            <a:pPr marL="1106698" lvl="1" indent="-690646" defTabSz="832104">
              <a:spcBef>
                <a:spcPts val="600"/>
              </a:spcBef>
              <a:buChar char="➢"/>
              <a:defRPr sz="2912"/>
            </a:pPr>
            <a:r>
              <a:t>yeoman farmer</a:t>
            </a:r>
          </a:p>
          <a:p>
            <a:pPr marL="1106698" lvl="1" indent="-690646" defTabSz="832104">
              <a:spcBef>
                <a:spcPts val="600"/>
              </a:spcBef>
              <a:buChar char="➢"/>
              <a:defRPr sz="2912"/>
            </a:pPr>
            <a:r>
              <a:t>artisan</a:t>
            </a:r>
          </a:p>
          <a:p>
            <a:pPr marL="1106698" lvl="1" indent="-690646" defTabSz="832104">
              <a:spcBef>
                <a:spcPts val="600"/>
              </a:spcBef>
              <a:buChar char="➢"/>
              <a:defRPr sz="2912"/>
            </a:pPr>
            <a:r>
              <a:t>emancipation</a:t>
            </a:r>
          </a:p>
          <a:p>
            <a:pPr marL="1106698" lvl="1" indent="-690646" defTabSz="832104">
              <a:spcBef>
                <a:spcPts val="600"/>
              </a:spcBef>
              <a:buChar char="➢"/>
              <a:defRPr sz="2912"/>
            </a:pPr>
            <a:r>
              <a:t>slave code</a:t>
            </a:r>
          </a:p>
          <a:p>
            <a:pPr marL="1106698" lvl="1" indent="-690646" defTabSz="832104">
              <a:spcBef>
                <a:spcPts val="600"/>
              </a:spcBef>
              <a:buChar char="➢"/>
              <a:defRPr sz="2912"/>
            </a:pPr>
            <a:r>
              <a:t>quarters</a:t>
            </a:r>
          </a:p>
          <a:p>
            <a:pPr marL="1106698" lvl="1" indent="-690646" defTabSz="832104">
              <a:spcBef>
                <a:spcPts val="600"/>
              </a:spcBef>
              <a:buChar char="➢"/>
              <a:defRPr sz="2912"/>
            </a:pPr>
            <a:r>
              <a:t>free black</a:t>
            </a:r>
          </a:p>
        </p:txBody>
      </p:sp>
      <p:sp>
        <p:nvSpPr>
          <p:cNvPr id="182" name="Shape 18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30</a:t>
            </a:fld>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prstGeom prst="rect">
            <a:avLst/>
          </a:prstGeom>
        </p:spPr>
        <p:txBody>
          <a:bodyPr/>
          <a:lstStyle/>
          <a:p>
            <a:r>
              <a:t>Introduction</a:t>
            </a:r>
          </a:p>
        </p:txBody>
      </p:sp>
      <p:sp>
        <p:nvSpPr>
          <p:cNvPr id="185" name="Shape 185"/>
          <p:cNvSpPr>
            <a:spLocks noGrp="1"/>
          </p:cNvSpPr>
          <p:nvPr>
            <p:ph type="body" idx="1"/>
          </p:nvPr>
        </p:nvSpPr>
        <p:spPr>
          <a:prstGeom prst="rect">
            <a:avLst/>
          </a:prstGeom>
        </p:spPr>
        <p:txBody>
          <a:bodyPr/>
          <a:lstStyle/>
          <a:p>
            <a:r>
              <a:t>During the Antebellum era, the rights of minority groups were restricted by the actions of the white majority in North Carolina</a:t>
            </a:r>
          </a:p>
          <a:p>
            <a:r>
              <a:t>New laws made it easier to control the lives of slaves and put restrictions on privileges of free people of color</a:t>
            </a:r>
          </a:p>
          <a:p>
            <a:r>
              <a:t>Native Americans were evicted from their homes by the efforts of whites</a:t>
            </a:r>
          </a:p>
        </p:txBody>
      </p:sp>
      <p:sp>
        <p:nvSpPr>
          <p:cNvPr id="186" name="Shape 18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31</a:t>
            </a:fld>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prstGeom prst="rect">
            <a:avLst/>
          </a:prstGeom>
        </p:spPr>
        <p:txBody>
          <a:bodyPr/>
          <a:lstStyle/>
          <a:p>
            <a:r>
              <a:t>The Cherokee in the Southeast</a:t>
            </a:r>
          </a:p>
        </p:txBody>
      </p:sp>
      <p:sp>
        <p:nvSpPr>
          <p:cNvPr id="189" name="Shape 189"/>
          <p:cNvSpPr>
            <a:spLocks noGrp="1"/>
          </p:cNvSpPr>
          <p:nvPr>
            <p:ph type="body" idx="1"/>
          </p:nvPr>
        </p:nvSpPr>
        <p:spPr>
          <a:prstGeom prst="rect">
            <a:avLst/>
          </a:prstGeom>
        </p:spPr>
        <p:txBody>
          <a:bodyPr/>
          <a:lstStyle/>
          <a:p>
            <a:pPr marL="690646" indent="-690646" defTabSz="832104">
              <a:spcBef>
                <a:spcPts val="600"/>
              </a:spcBef>
              <a:defRPr sz="2912"/>
            </a:pPr>
            <a:r>
              <a:t>In the early 1800s, North Carolina included part of the Cherokee Nation, considered to be most civilized of the Five Civilized Tribes</a:t>
            </a:r>
          </a:p>
          <a:p>
            <a:pPr marL="690646" indent="-690646" defTabSz="832104">
              <a:spcBef>
                <a:spcPts val="600"/>
              </a:spcBef>
              <a:defRPr sz="2912"/>
            </a:pPr>
            <a:r>
              <a:t>Most of the Cherokee lived in Georgia, but about 4,000 still lived in North Carolina and remained the largest Native American group in the state</a:t>
            </a:r>
          </a:p>
          <a:p>
            <a:pPr marL="690646" indent="-690646" defTabSz="832104">
              <a:spcBef>
                <a:spcPts val="600"/>
              </a:spcBef>
              <a:defRPr sz="2912"/>
            </a:pPr>
            <a:r>
              <a:t>They lived in the deepest parts of the mountains and kept many of the old traditions of hunting, gathering, and village life, and considered themselves citizens of North Carolina</a:t>
            </a:r>
          </a:p>
        </p:txBody>
      </p:sp>
      <p:sp>
        <p:nvSpPr>
          <p:cNvPr id="190" name="Shape 19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32</a:t>
            </a:fld>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Cherokee Removal and the Trail of Tears</a:t>
            </a:r>
          </a:p>
        </p:txBody>
      </p:sp>
      <p:sp>
        <p:nvSpPr>
          <p:cNvPr id="193" name="Shape 193"/>
          <p:cNvSpPr>
            <a:spLocks noGrp="1"/>
          </p:cNvSpPr>
          <p:nvPr>
            <p:ph type="body" idx="1"/>
          </p:nvPr>
        </p:nvSpPr>
        <p:spPr>
          <a:prstGeom prst="rect">
            <a:avLst/>
          </a:prstGeom>
        </p:spPr>
        <p:txBody>
          <a:bodyPr/>
          <a:lstStyle/>
          <a:p>
            <a:pPr marL="531266" indent="-531266" defTabSz="640079">
              <a:spcBef>
                <a:spcPts val="500"/>
              </a:spcBef>
              <a:defRPr sz="2240"/>
            </a:pPr>
            <a:r>
              <a:t>In the 1820s, southern whites began to harass the Cherokee and other Native Americans to give up their land</a:t>
            </a:r>
          </a:p>
          <a:p>
            <a:pPr marL="531266" indent="-531266" defTabSz="640079">
              <a:spcBef>
                <a:spcPts val="500"/>
              </a:spcBef>
              <a:defRPr sz="2240"/>
            </a:pPr>
            <a:r>
              <a:t>In the 1830s, President Andrew Jackson convinced Cherokee to sign a treaty calling for their removal to the west, but many were able to elude the soldiers coming to round them up </a:t>
            </a:r>
          </a:p>
          <a:p>
            <a:pPr marL="531266" indent="-531266" defTabSz="640079">
              <a:spcBef>
                <a:spcPts val="500"/>
              </a:spcBef>
              <a:defRPr sz="2240"/>
            </a:pPr>
            <a:r>
              <a:t>During 1838 and 1839, more than 15,000 Cherokee were forced to moved to Indian Territory (later Oklahoma) in a brutal journey later called the Trail of Tears</a:t>
            </a:r>
          </a:p>
          <a:p>
            <a:pPr marL="531266" indent="-531266" defTabSz="640079">
              <a:spcBef>
                <a:spcPts val="500"/>
              </a:spcBef>
              <a:defRPr sz="2240"/>
            </a:pPr>
            <a:r>
              <a:t>About 1,000 Cherokee were allowed to remain in North Carolina with the help of a white man adopted into the Cherokee nation, who held the land in his name since the Cherokee couldn’t own land</a:t>
            </a:r>
          </a:p>
          <a:p>
            <a:pPr marL="851306" lvl="1" indent="-531266" defTabSz="640079">
              <a:spcBef>
                <a:spcPts val="500"/>
              </a:spcBef>
              <a:buChar char="➢"/>
              <a:defRPr sz="2240"/>
            </a:pPr>
            <a:r>
              <a:t>This became the basis for the establishment of the Eastern Cherokee nation later in the 1800s</a:t>
            </a:r>
          </a:p>
        </p:txBody>
      </p:sp>
      <p:sp>
        <p:nvSpPr>
          <p:cNvPr id="194" name="Shape 19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33</a:t>
            </a:fld>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prstGeom prst="rect">
            <a:avLst/>
          </a:prstGeom>
        </p:spPr>
        <p:txBody>
          <a:bodyPr/>
          <a:lstStyle/>
          <a:p>
            <a:r>
              <a:t>Masters and Slaves</a:t>
            </a:r>
          </a:p>
        </p:txBody>
      </p:sp>
      <p:sp>
        <p:nvSpPr>
          <p:cNvPr id="197" name="Shape 197"/>
          <p:cNvSpPr>
            <a:spLocks noGrp="1"/>
          </p:cNvSpPr>
          <p:nvPr>
            <p:ph type="body" idx="1"/>
          </p:nvPr>
        </p:nvSpPr>
        <p:spPr>
          <a:prstGeom prst="rect">
            <a:avLst/>
          </a:prstGeom>
        </p:spPr>
        <p:txBody>
          <a:bodyPr/>
          <a:lstStyle/>
          <a:p>
            <a:pPr marL="538855" indent="-538855" defTabSz="649223">
              <a:spcBef>
                <a:spcPts val="500"/>
              </a:spcBef>
              <a:defRPr sz="2272"/>
            </a:pPr>
            <a:r>
              <a:t>Slavery was not quite as dominant in North Carolina as other states in the South, about 1/4 families owned slaves</a:t>
            </a:r>
          </a:p>
          <a:p>
            <a:pPr marL="538855" indent="-538855" defTabSz="649223">
              <a:spcBef>
                <a:spcPts val="500"/>
              </a:spcBef>
              <a:defRPr sz="2272"/>
            </a:pPr>
            <a:r>
              <a:t>The greatest concentration of slaves was long the Tidewater and Coastal Plain, which had some of the best soil in the state and was close enough to ports to sell crops</a:t>
            </a:r>
          </a:p>
          <a:p>
            <a:pPr marL="538855" indent="-538855" defTabSz="649223">
              <a:spcBef>
                <a:spcPts val="500"/>
              </a:spcBef>
              <a:defRPr sz="2272"/>
            </a:pPr>
            <a:r>
              <a:t>A significant number of slaves lived on plantations (farms large enough to produce both food for subsistence and large amount of surplus staple crops to earn money)</a:t>
            </a:r>
          </a:p>
          <a:p>
            <a:pPr marL="863467" lvl="1" indent="-538855" defTabSz="649223">
              <a:spcBef>
                <a:spcPts val="500"/>
              </a:spcBef>
              <a:buChar char="➢"/>
              <a:defRPr sz="2272"/>
            </a:pPr>
            <a:r>
              <a:t>Staple crops were primarily tobacco and cotton, but sometimes included grains</a:t>
            </a:r>
          </a:p>
          <a:p>
            <a:pPr marL="538855" indent="-538855" defTabSz="649223">
              <a:spcBef>
                <a:spcPts val="500"/>
              </a:spcBef>
              <a:defRPr sz="2272"/>
            </a:pPr>
            <a:r>
              <a:t>Plantations used slave labor to clear and cultivate huge areas of land and to graze livestock, taught some slaves to be skilled craftspeople (artisans), and used large groups of slaves to cultivate and harvest fields</a:t>
            </a:r>
          </a:p>
        </p:txBody>
      </p:sp>
      <p:sp>
        <p:nvSpPr>
          <p:cNvPr id="198" name="Shape 19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34</a:t>
            </a:fld>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prstGeom prst="rect">
            <a:avLst/>
          </a:prstGeom>
        </p:spPr>
        <p:txBody>
          <a:bodyPr/>
          <a:lstStyle>
            <a:lvl1pPr defTabSz="777240">
              <a:defRPr sz="3740">
                <a:effectLst>
                  <a:outerShdw blurRad="32385" dist="32385" dir="2700000" rotWithShape="0">
                    <a:srgbClr val="000000">
                      <a:alpha val="43137"/>
                    </a:srgbClr>
                  </a:outerShdw>
                </a:effectLst>
              </a:defRPr>
            </a:lvl1pPr>
          </a:lstStyle>
          <a:p>
            <a:r>
              <a:t>The Conditions of African Americans</a:t>
            </a:r>
          </a:p>
        </p:txBody>
      </p:sp>
      <p:sp>
        <p:nvSpPr>
          <p:cNvPr id="201" name="Shape 201"/>
          <p:cNvSpPr>
            <a:spLocks noGrp="1"/>
          </p:cNvSpPr>
          <p:nvPr>
            <p:ph type="body" idx="1"/>
          </p:nvPr>
        </p:nvSpPr>
        <p:spPr>
          <a:prstGeom prst="rect">
            <a:avLst/>
          </a:prstGeom>
        </p:spPr>
        <p:txBody>
          <a:bodyPr/>
          <a:lstStyle/>
          <a:p>
            <a:pPr marL="500908" indent="-500908" defTabSz="603504">
              <a:spcBef>
                <a:spcPts val="500"/>
              </a:spcBef>
              <a:defRPr sz="2112"/>
            </a:pPr>
            <a:r>
              <a:t>Two conditions made a person a slave: he or she had to be at least partially African American, and his or her mother had to have been a slave</a:t>
            </a:r>
          </a:p>
          <a:p>
            <a:pPr marL="500908" indent="-500908" defTabSz="603504">
              <a:spcBef>
                <a:spcPts val="500"/>
              </a:spcBef>
              <a:defRPr sz="2112"/>
            </a:pPr>
            <a:r>
              <a:t>Without an act of emancipation (a master legally freeing a slave) a slave was a slave for life</a:t>
            </a:r>
          </a:p>
          <a:p>
            <a:pPr marL="500908" indent="-500908" defTabSz="603504">
              <a:spcBef>
                <a:spcPts val="500"/>
              </a:spcBef>
              <a:defRPr sz="2112"/>
            </a:pPr>
            <a:r>
              <a:t>The slave code defined the social, economic, and physical place of slave in North Carolina</a:t>
            </a:r>
          </a:p>
          <a:p>
            <a:pPr marL="802660" lvl="1" indent="-500908" defTabSz="603504">
              <a:spcBef>
                <a:spcPts val="500"/>
              </a:spcBef>
              <a:buChar char="➢"/>
              <a:defRPr sz="2112"/>
            </a:pPr>
            <a:r>
              <a:t>They lacked freedom of movement, were denied most forms of advancement (such as reading or writing) and could not legally marry</a:t>
            </a:r>
          </a:p>
          <a:p>
            <a:pPr marL="500908" indent="-500908" defTabSz="603504">
              <a:spcBef>
                <a:spcPts val="500"/>
              </a:spcBef>
              <a:defRPr sz="2112"/>
            </a:pPr>
            <a:r>
              <a:t>Slaves generally lived in slave quarters, where their housing was located, and their living conditions depended on the attitude of the master</a:t>
            </a:r>
          </a:p>
          <a:p>
            <a:pPr marL="500908" indent="-500908" defTabSz="603504">
              <a:spcBef>
                <a:spcPts val="500"/>
              </a:spcBef>
              <a:defRPr sz="2112"/>
            </a:pPr>
            <a:r>
              <a:t>All slaves faced the horrors of the possibilities of being beaten or sold, or having their family members sold and sent away</a:t>
            </a:r>
          </a:p>
        </p:txBody>
      </p:sp>
      <p:sp>
        <p:nvSpPr>
          <p:cNvPr id="202" name="Shape 20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35</a:t>
            </a:fld>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p:nvPr>
        </p:nvSpPr>
        <p:spPr>
          <a:prstGeom prst="rect">
            <a:avLst/>
          </a:prstGeom>
        </p:spPr>
        <p:txBody>
          <a:bodyPr/>
          <a:lstStyle/>
          <a:p>
            <a:r>
              <a:t>Free People of Color</a:t>
            </a:r>
          </a:p>
        </p:txBody>
      </p:sp>
      <p:sp>
        <p:nvSpPr>
          <p:cNvPr id="205" name="Shape 205"/>
          <p:cNvSpPr>
            <a:spLocks noGrp="1"/>
          </p:cNvSpPr>
          <p:nvPr>
            <p:ph type="body" idx="1"/>
          </p:nvPr>
        </p:nvSpPr>
        <p:spPr>
          <a:prstGeom prst="rect">
            <a:avLst/>
          </a:prstGeom>
        </p:spPr>
        <p:txBody>
          <a:bodyPr>
            <a:normAutofit lnSpcReduction="10000"/>
          </a:bodyPr>
          <a:lstStyle/>
          <a:p>
            <a:pPr marL="743772" indent="-743772" defTabSz="896111">
              <a:defRPr sz="3136"/>
            </a:pPr>
            <a:r>
              <a:t>A few blacks in North Carolina were free but suffered from prejudice and poor treatment</a:t>
            </a:r>
          </a:p>
          <a:p>
            <a:pPr marL="1191828" lvl="1" indent="-743772" defTabSz="896111">
              <a:buChar char="➢"/>
              <a:defRPr sz="3136"/>
            </a:pPr>
            <a:r>
              <a:t>In Fayetteville, free blacks wore a label on their sleeve identifying them</a:t>
            </a:r>
          </a:p>
          <a:p>
            <a:pPr marL="743772" indent="-743772" defTabSz="896111">
              <a:defRPr sz="3136"/>
            </a:pPr>
            <a:r>
              <a:t>Ralf Freeman, a freed slave, became one of the most notable preachers in the Uwharries during the 1820s</a:t>
            </a:r>
          </a:p>
          <a:p>
            <a:pPr marL="743772" indent="-743772" defTabSz="896111">
              <a:defRPr sz="3136"/>
            </a:pPr>
            <a:r>
              <a:t>Almost 200 free blacks owned slaves, in many cases their own relatives bought to keep them from being owned by whites</a:t>
            </a:r>
          </a:p>
        </p:txBody>
      </p:sp>
      <p:sp>
        <p:nvSpPr>
          <p:cNvPr id="206" name="Shape 20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36</a:t>
            </a:fld>
            <a:endParaRPr/>
          </a:p>
        </p:txBody>
      </p:sp>
      <p:sp>
        <p:nvSpPr>
          <p:cNvPr id="207" name="Shape 207"/>
          <p:cNvSpPr/>
          <p:nvPr/>
        </p:nvSpPr>
        <p:spPr>
          <a:xfrm>
            <a:off x="6755862" y="6056629"/>
            <a:ext cx="2210877"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u="sng">
                <a:solidFill>
                  <a:srgbClr val="FF0000"/>
                </a:solidFill>
                <a:uFill>
                  <a:solidFill>
                    <a:srgbClr val="FF0000"/>
                  </a:solidFill>
                </a:uFill>
                <a:hlinkClick r:id="rId2" action="ppaction://hlinksldjump"/>
              </a:defRPr>
            </a:lvl1pPr>
          </a:lstStyle>
          <a:p>
            <a:pPr>
              <a:defRPr u="none">
                <a:solidFill>
                  <a:srgbClr val="000000"/>
                </a:solidFill>
                <a:uFillTx/>
              </a:defRPr>
            </a:pPr>
            <a:r>
              <a:rPr u="sng">
                <a:solidFill>
                  <a:srgbClr val="FF0000"/>
                </a:solidFill>
                <a:uFill>
                  <a:solidFill>
                    <a:srgbClr val="FF0000"/>
                  </a:solidFill>
                </a:uFill>
                <a:hlinkClick r:id="rId2" action="ppaction://hlinksldjump"/>
              </a:rPr>
              <a:t>Return to Main Menu</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9" name="Shape 209"/>
          <p:cNvSpPr/>
          <p:nvPr/>
        </p:nvSpPr>
        <p:spPr>
          <a:xfrm>
            <a:off x="5867400" y="6488667"/>
            <a:ext cx="2210877"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u="sng">
                <a:solidFill>
                  <a:srgbClr val="FF0000"/>
                </a:solidFill>
                <a:uFill>
                  <a:solidFill>
                    <a:srgbClr val="FF0000"/>
                  </a:solidFill>
                </a:uFill>
                <a:hlinkClick r:id="rId3" action="ppaction://hlinksldjump"/>
              </a:defRPr>
            </a:lvl1pPr>
          </a:lstStyle>
          <a:p>
            <a:pPr>
              <a:defRPr u="none">
                <a:solidFill>
                  <a:srgbClr val="000000"/>
                </a:solidFill>
                <a:uFillTx/>
              </a:defRPr>
            </a:pPr>
            <a:r>
              <a:rPr u="sng">
                <a:solidFill>
                  <a:srgbClr val="FF0000"/>
                </a:solidFill>
                <a:uFill>
                  <a:solidFill>
                    <a:srgbClr val="FF0000"/>
                  </a:solidFill>
                </a:uFill>
                <a:hlinkClick r:id="rId3" action="ppaction://hlinksldjump"/>
              </a:rPr>
              <a:t>Return to Main Menu</a:t>
            </a:r>
          </a:p>
        </p:txBody>
      </p:sp>
      <p:sp>
        <p:nvSpPr>
          <p:cNvPr id="210" name="Shape 210"/>
          <p:cNvSpPr>
            <a:spLocks noGrp="1"/>
          </p:cNvSpPr>
          <p:nvPr>
            <p:ph type="sldNum" sz="quarter" idx="2"/>
          </p:nvPr>
        </p:nvSpPr>
        <p:spPr>
          <a:xfrm>
            <a:off x="84505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37</a:t>
            </a:fld>
            <a:endParaRPr/>
          </a:p>
        </p:txBody>
      </p:sp>
      <p:sp>
        <p:nvSpPr>
          <p:cNvPr id="211" name="Shape 211"/>
          <p:cNvSpPr/>
          <p:nvPr/>
        </p:nvSpPr>
        <p:spPr>
          <a:xfrm>
            <a:off x="609600" y="2514600"/>
            <a:ext cx="7924800" cy="891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FFFF"/>
                </a:solidFill>
              </a:defRPr>
            </a:pPr>
            <a:r>
              <a:t>Image Credits</a:t>
            </a:r>
          </a:p>
          <a:p>
            <a:pPr>
              <a:defRPr sz="1200">
                <a:solidFill>
                  <a:srgbClr val="FFFFFF"/>
                </a:solidFill>
              </a:defRPr>
            </a:pPr>
            <a:endParaRPr/>
          </a:p>
          <a:p>
            <a:pPr>
              <a:defRPr sz="1200">
                <a:solidFill>
                  <a:srgbClr val="FFFFFF"/>
                </a:solidFill>
              </a:defRPr>
            </a:pPr>
            <a:r>
              <a:t>Title Slide: Public Doman, Wikimedia Commons; Contents slide: Reginald Lankford, Clairmont Press; End Slide: Reginald Lankford, Clairmont Press; </a:t>
            </a:r>
          </a:p>
        </p:txBody>
      </p:sp>
      <p:sp>
        <p:nvSpPr>
          <p:cNvPr id="212" name="Shape 212"/>
          <p:cNvSpPr/>
          <p:nvPr/>
        </p:nvSpPr>
        <p:spPr>
          <a:xfrm>
            <a:off x="7086600" y="6172200"/>
            <a:ext cx="2057400" cy="218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800" i="1">
                <a:solidFill>
                  <a:srgbClr val="808080"/>
                </a:solidFill>
                <a:effectLst>
                  <a:outerShdw blurRad="38100" dist="38100" dir="2700000" rotWithShape="0">
                    <a:srgbClr val="000000">
                      <a:alpha val="43137"/>
                    </a:srgbClr>
                  </a:outerShdw>
                </a:effectLst>
              </a:defRPr>
            </a:lvl1pPr>
          </a:lstStyle>
          <a:p>
            <a:r>
              <a:t>Shown here: Kitty Hawk Bay, NC</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11"/>
                                        </p:tgtEl>
                                        <p:attrNameLst>
                                          <p:attrName>style.visibility</p:attrName>
                                        </p:attrNameLst>
                                      </p:cBhvr>
                                      <p:to>
                                        <p:strVal val="visible"/>
                                      </p:to>
                                    </p:set>
                                    <p:animEffect transition="in" filter="dissolve">
                                      <p:cBhvr>
                                        <p:cTn id="7" dur="500"/>
                                        <p:tgtEl>
                                          <p:spTgt spid="211"/>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212"/>
                                        </p:tgtEl>
                                        <p:attrNameLst>
                                          <p:attrName>style.visibility</p:attrName>
                                        </p:attrNameLst>
                                      </p:cBhvr>
                                      <p:to>
                                        <p:strVal val="visible"/>
                                      </p:to>
                                    </p:set>
                                    <p:animEffect transition="in" filter="dissolve">
                                      <p:cBhvr>
                                        <p:cTn id="11"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1" animBg="1" advAuto="0"/>
      <p:bldP spid="212"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457200" y="0"/>
            <a:ext cx="8229600" cy="1143000"/>
          </a:xfrm>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Section 1: The State That Moved Like a Turtle</a:t>
            </a:r>
          </a:p>
        </p:txBody>
      </p:sp>
      <p:sp>
        <p:nvSpPr>
          <p:cNvPr id="73" name="Shape 73"/>
          <p:cNvSpPr>
            <a:spLocks noGrp="1"/>
          </p:cNvSpPr>
          <p:nvPr>
            <p:ph type="body" idx="1"/>
          </p:nvPr>
        </p:nvSpPr>
        <p:spPr>
          <a:xfrm>
            <a:off x="457200" y="1600200"/>
            <a:ext cx="8229600" cy="4525963"/>
          </a:xfrm>
          <a:prstGeom prst="rect">
            <a:avLst/>
          </a:prstGeom>
        </p:spPr>
        <p:txBody>
          <a:bodyPr/>
          <a:lstStyle/>
          <a:p>
            <a:r>
              <a:t>What terms do I need to know? </a:t>
            </a:r>
          </a:p>
          <a:p>
            <a:pPr marL="742950" lvl="1" indent="-285750">
              <a:lnSpc>
                <a:spcPct val="100000"/>
              </a:lnSpc>
              <a:spcBef>
                <a:spcPts val="600"/>
              </a:spcBef>
              <a:buFont typeface="Arial"/>
              <a:defRPr sz="2800"/>
            </a:pPr>
            <a:r>
              <a:t> states’ rights</a:t>
            </a:r>
          </a:p>
          <a:p>
            <a:pPr marL="742950" lvl="1" indent="-285750">
              <a:lnSpc>
                <a:spcPct val="100000"/>
              </a:lnSpc>
              <a:spcBef>
                <a:spcPts val="600"/>
              </a:spcBef>
              <a:buFont typeface="Arial"/>
              <a:defRPr sz="2800"/>
            </a:pPr>
            <a:r>
              <a:t>republican simplicity</a:t>
            </a:r>
          </a:p>
          <a:p>
            <a:pPr marL="742950" lvl="1" indent="-285750">
              <a:lnSpc>
                <a:spcPct val="100000"/>
              </a:lnSpc>
              <a:spcBef>
                <a:spcPts val="600"/>
              </a:spcBef>
              <a:buFont typeface="Arial"/>
              <a:defRPr sz="2800"/>
            </a:pPr>
            <a:r>
              <a:t>War of 1812</a:t>
            </a:r>
          </a:p>
        </p:txBody>
      </p:sp>
      <p:sp>
        <p:nvSpPr>
          <p:cNvPr id="74" name="Shape 74"/>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3">
                                            <p:bg/>
                                          </p:spTgt>
                                        </p:tgtEl>
                                        <p:attrNameLst>
                                          <p:attrName>style.visibility</p:attrName>
                                        </p:attrNameLst>
                                      </p:cBhvr>
                                      <p:to>
                                        <p:strVal val="visible"/>
                                      </p:to>
                                    </p:set>
                                    <p:anim calcmode="lin" valueType="num">
                                      <p:cBhvr>
                                        <p:cTn id="7" dur="500" fill="hold"/>
                                        <p:tgtEl>
                                          <p:spTgt spid="73">
                                            <p:bg/>
                                          </p:spTgt>
                                        </p:tgtEl>
                                        <p:attrNameLst>
                                          <p:attrName>ppt_x</p:attrName>
                                        </p:attrNameLst>
                                      </p:cBhvr>
                                      <p:tavLst>
                                        <p:tav tm="0">
                                          <p:val>
                                            <p:strVal val="0-#ppt_w/2"/>
                                          </p:val>
                                        </p:tav>
                                        <p:tav tm="100000">
                                          <p:val>
                                            <p:strVal val="#ppt_x"/>
                                          </p:val>
                                        </p:tav>
                                      </p:tavLst>
                                    </p:anim>
                                    <p:anim calcmode="lin" valueType="num">
                                      <p:cBhvr>
                                        <p:cTn id="8" dur="500" fill="hold"/>
                                        <p:tgtEl>
                                          <p:spTgt spid="73">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3">
                                            <p:txEl>
                                              <p:pRg st="0" end="0"/>
                                            </p:txEl>
                                          </p:spTgt>
                                        </p:tgtEl>
                                        <p:attrNameLst>
                                          <p:attrName>style.visibility</p:attrName>
                                        </p:attrNameLst>
                                      </p:cBhvr>
                                      <p:to>
                                        <p:strVal val="visible"/>
                                      </p:to>
                                    </p:set>
                                    <p:anim calcmode="lin" valueType="num">
                                      <p:cBhvr>
                                        <p:cTn id="11" dur="500" fill="hold"/>
                                        <p:tgtEl>
                                          <p:spTgt spid="73">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73">
                                            <p:txEl>
                                              <p:pRg st="1" end="1"/>
                                            </p:txEl>
                                          </p:spTgt>
                                        </p:tgtEl>
                                        <p:attrNameLst>
                                          <p:attrName>style.visibility</p:attrName>
                                        </p:attrNameLst>
                                      </p:cBhvr>
                                      <p:to>
                                        <p:strVal val="visible"/>
                                      </p:to>
                                    </p:set>
                                    <p:anim calcmode="lin" valueType="num">
                                      <p:cBhvr>
                                        <p:cTn id="15" dur="500" fill="hold"/>
                                        <p:tgtEl>
                                          <p:spTgt spid="73">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3">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iterate>
                                    <p:tmAbs val="0"/>
                                  </p:iterate>
                                  <p:childTnLst>
                                    <p:set>
                                      <p:cBhvr>
                                        <p:cTn id="18" fill="hold"/>
                                        <p:tgtEl>
                                          <p:spTgt spid="73">
                                            <p:txEl>
                                              <p:pRg st="2" end="2"/>
                                            </p:txEl>
                                          </p:spTgt>
                                        </p:tgtEl>
                                        <p:attrNameLst>
                                          <p:attrName>style.visibility</p:attrName>
                                        </p:attrNameLst>
                                      </p:cBhvr>
                                      <p:to>
                                        <p:strVal val="visible"/>
                                      </p:to>
                                    </p:set>
                                    <p:anim calcmode="lin" valueType="num">
                                      <p:cBhvr>
                                        <p:cTn id="19" dur="500" fill="hold"/>
                                        <p:tgtEl>
                                          <p:spTgt spid="73">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1" nodeType="withEffect">
                                  <p:stCondLst>
                                    <p:cond delay="0"/>
                                  </p:stCondLst>
                                  <p:iterate>
                                    <p:tmAbs val="0"/>
                                  </p:iterate>
                                  <p:childTnLst>
                                    <p:set>
                                      <p:cBhvr>
                                        <p:cTn id="22" fill="hold"/>
                                        <p:tgtEl>
                                          <p:spTgt spid="73">
                                            <p:txEl>
                                              <p:pRg st="3" end="3"/>
                                            </p:txEl>
                                          </p:spTgt>
                                        </p:tgtEl>
                                        <p:attrNameLst>
                                          <p:attrName>style.visibility</p:attrName>
                                        </p:attrNameLst>
                                      </p:cBhvr>
                                      <p:to>
                                        <p:strVal val="visible"/>
                                      </p:to>
                                    </p:set>
                                    <p:anim calcmode="lin" valueType="num">
                                      <p:cBhvr>
                                        <p:cTn id="23" dur="500" fill="hold"/>
                                        <p:tgtEl>
                                          <p:spTgt spid="73">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7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1" build="p"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prstGeom prst="rect">
            <a:avLst/>
          </a:prstGeom>
        </p:spPr>
        <p:txBody>
          <a:bodyPr/>
          <a:lstStyle/>
          <a:p>
            <a:r>
              <a:t>Introduction</a:t>
            </a:r>
          </a:p>
        </p:txBody>
      </p:sp>
      <p:sp>
        <p:nvSpPr>
          <p:cNvPr id="77" name="Shape 77"/>
          <p:cNvSpPr>
            <a:spLocks noGrp="1"/>
          </p:cNvSpPr>
          <p:nvPr>
            <p:ph type="body" idx="1"/>
          </p:nvPr>
        </p:nvSpPr>
        <p:spPr>
          <a:xfrm>
            <a:off x="457200" y="1600200"/>
            <a:ext cx="8229600" cy="4525963"/>
          </a:xfrm>
          <a:prstGeom prst="rect">
            <a:avLst/>
          </a:prstGeom>
        </p:spPr>
        <p:txBody>
          <a:bodyPr/>
          <a:lstStyle/>
          <a:p>
            <a:r>
              <a:t>North Carolina had been a backwater colony before the Revolution and little changed after the Constitution was written</a:t>
            </a:r>
          </a:p>
          <a:p>
            <a:r>
              <a:t>North Carolina’s tradition of distrusting political power was the common governing approach of the nation after 1800, and North Carolina began to contribute significantly to national leadership</a:t>
            </a:r>
          </a:p>
        </p:txBody>
      </p:sp>
      <p:sp>
        <p:nvSpPr>
          <p:cNvPr id="78" name="Shape 78"/>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1" build="p"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a:lstStyle/>
          <a:p>
            <a:r>
              <a:t>North Carolina and Federalism</a:t>
            </a:r>
          </a:p>
        </p:txBody>
      </p:sp>
      <p:sp>
        <p:nvSpPr>
          <p:cNvPr id="81" name="Shape 81"/>
          <p:cNvSpPr>
            <a:spLocks noGrp="1"/>
          </p:cNvSpPr>
          <p:nvPr>
            <p:ph type="body" idx="1"/>
          </p:nvPr>
        </p:nvSpPr>
        <p:spPr>
          <a:xfrm>
            <a:off x="457200" y="1600200"/>
            <a:ext cx="8229600" cy="4525963"/>
          </a:xfrm>
          <a:prstGeom prst="rect">
            <a:avLst/>
          </a:prstGeom>
        </p:spPr>
        <p:txBody>
          <a:bodyPr/>
          <a:lstStyle/>
          <a:p>
            <a:pPr marL="538855" indent="-538855" defTabSz="649223">
              <a:spcBef>
                <a:spcPts val="500"/>
              </a:spcBef>
              <a:defRPr sz="2272"/>
            </a:pPr>
            <a:r>
              <a:t>North Carolina refused to take an oath of allegiance to the federal government in 1790 because Congress had passed a law that disputes between states would be settled in federal court, not state courts</a:t>
            </a:r>
          </a:p>
          <a:p>
            <a:pPr marL="538855" indent="-538855" defTabSz="649223">
              <a:spcBef>
                <a:spcPts val="500"/>
              </a:spcBef>
              <a:defRPr sz="2272"/>
            </a:pPr>
            <a:r>
              <a:t>The Tenth Amendment granted to states all power not delegated to the the federal government in the Constitution</a:t>
            </a:r>
          </a:p>
          <a:p>
            <a:pPr marL="863467" lvl="1" indent="-538855" defTabSz="649223">
              <a:spcBef>
                <a:spcPts val="500"/>
              </a:spcBef>
              <a:buChar char="➢"/>
              <a:defRPr sz="2272"/>
            </a:pPr>
            <a:r>
              <a:t>North Carolina believed in states’ rights, that states should assert independence when the federal government was doing something wrong</a:t>
            </a:r>
          </a:p>
          <a:p>
            <a:pPr marL="538855" indent="-538855" defTabSz="649223">
              <a:spcBef>
                <a:spcPts val="500"/>
              </a:spcBef>
              <a:defRPr sz="2272"/>
            </a:pPr>
            <a:r>
              <a:t>The Eleventh Amendment restrained the Supreme Court from taking cases brought by a citizen of one state against another</a:t>
            </a:r>
          </a:p>
          <a:p>
            <a:pPr marL="538855" indent="-538855" defTabSz="649223">
              <a:spcBef>
                <a:spcPts val="500"/>
              </a:spcBef>
              <a:defRPr sz="2272"/>
            </a:pPr>
            <a:r>
              <a:t>In the 1794 election, North Carolinians voted for the Antifederalists, led by Thomas Jefferson</a:t>
            </a:r>
          </a:p>
        </p:txBody>
      </p:sp>
      <p:sp>
        <p:nvSpPr>
          <p:cNvPr id="82" name="Shape 82"/>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6</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81">
                                            <p:bg/>
                                          </p:spTgt>
                                        </p:tgtEl>
                                        <p:attrNameLst>
                                          <p:attrName>style.visibility</p:attrName>
                                        </p:attrNameLst>
                                      </p:cBhvr>
                                      <p:to>
                                        <p:strVal val="visible"/>
                                      </p:to>
                                    </p:set>
                                    <p:anim calcmode="lin" valueType="num">
                                      <p:cBhvr>
                                        <p:cTn id="7" dur="500" fill="hold"/>
                                        <p:tgtEl>
                                          <p:spTgt spid="81">
                                            <p:bg/>
                                          </p:spTgt>
                                        </p:tgtEl>
                                        <p:attrNameLst>
                                          <p:attrName>ppt_x</p:attrName>
                                        </p:attrNameLst>
                                      </p:cBhvr>
                                      <p:tavLst>
                                        <p:tav tm="0">
                                          <p:val>
                                            <p:strVal val="0-#ppt_w/2"/>
                                          </p:val>
                                        </p:tav>
                                        <p:tav tm="100000">
                                          <p:val>
                                            <p:strVal val="#ppt_x"/>
                                          </p:val>
                                        </p:tav>
                                      </p:tavLst>
                                    </p:anim>
                                    <p:anim calcmode="lin" valueType="num">
                                      <p:cBhvr>
                                        <p:cTn id="8" dur="500" fill="hold"/>
                                        <p:tgtEl>
                                          <p:spTgt spid="81">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81">
                                            <p:txEl>
                                              <p:pRg st="0" end="0"/>
                                            </p:txEl>
                                          </p:spTgt>
                                        </p:tgtEl>
                                        <p:attrNameLst>
                                          <p:attrName>style.visibility</p:attrName>
                                        </p:attrNameLst>
                                      </p:cBhvr>
                                      <p:to>
                                        <p:strVal val="visible"/>
                                      </p:to>
                                    </p:set>
                                    <p:anim calcmode="lin" valueType="num">
                                      <p:cBhvr>
                                        <p:cTn id="11" dur="500" fill="hold"/>
                                        <p:tgtEl>
                                          <p:spTgt spid="81">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8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81">
                                            <p:txEl>
                                              <p:pRg st="1" end="1"/>
                                            </p:txEl>
                                          </p:spTgt>
                                        </p:tgtEl>
                                        <p:attrNameLst>
                                          <p:attrName>style.visibility</p:attrName>
                                        </p:attrNameLst>
                                      </p:cBhvr>
                                      <p:to>
                                        <p:strVal val="visible"/>
                                      </p:to>
                                    </p:set>
                                    <p:anim calcmode="lin" valueType="num">
                                      <p:cBhvr>
                                        <p:cTn id="16" dur="500" fill="hold"/>
                                        <p:tgtEl>
                                          <p:spTgt spid="81">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81">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grpId="1" nodeType="withEffect">
                                  <p:stCondLst>
                                    <p:cond delay="0"/>
                                  </p:stCondLst>
                                  <p:iterate>
                                    <p:tmAbs val="0"/>
                                  </p:iterate>
                                  <p:childTnLst>
                                    <p:set>
                                      <p:cBhvr>
                                        <p:cTn id="19" fill="hold"/>
                                        <p:tgtEl>
                                          <p:spTgt spid="81">
                                            <p:txEl>
                                              <p:pRg st="2" end="2"/>
                                            </p:txEl>
                                          </p:spTgt>
                                        </p:tgtEl>
                                        <p:attrNameLst>
                                          <p:attrName>style.visibility</p:attrName>
                                        </p:attrNameLst>
                                      </p:cBhvr>
                                      <p:to>
                                        <p:strVal val="visible"/>
                                      </p:to>
                                    </p:set>
                                    <p:anim calcmode="lin" valueType="num">
                                      <p:cBhvr>
                                        <p:cTn id="20" dur="500" fill="hold"/>
                                        <p:tgtEl>
                                          <p:spTgt spid="81">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81">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1" nodeType="afterEffect">
                                  <p:stCondLst>
                                    <p:cond delay="0"/>
                                  </p:stCondLst>
                                  <p:iterate>
                                    <p:tmAbs val="0"/>
                                  </p:iterate>
                                  <p:childTnLst>
                                    <p:set>
                                      <p:cBhvr>
                                        <p:cTn id="24" fill="hold"/>
                                        <p:tgtEl>
                                          <p:spTgt spid="81">
                                            <p:txEl>
                                              <p:pRg st="3" end="3"/>
                                            </p:txEl>
                                          </p:spTgt>
                                        </p:tgtEl>
                                        <p:attrNameLst>
                                          <p:attrName>style.visibility</p:attrName>
                                        </p:attrNameLst>
                                      </p:cBhvr>
                                      <p:to>
                                        <p:strVal val="visible"/>
                                      </p:to>
                                    </p:set>
                                    <p:anim calcmode="lin" valueType="num">
                                      <p:cBhvr>
                                        <p:cTn id="25" dur="500" fill="hold"/>
                                        <p:tgtEl>
                                          <p:spTgt spid="81">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81">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1" nodeType="afterEffect">
                                  <p:stCondLst>
                                    <p:cond delay="0"/>
                                  </p:stCondLst>
                                  <p:iterate>
                                    <p:tmAbs val="0"/>
                                  </p:iterate>
                                  <p:childTnLst>
                                    <p:set>
                                      <p:cBhvr>
                                        <p:cTn id="29" fill="hold"/>
                                        <p:tgtEl>
                                          <p:spTgt spid="81">
                                            <p:txEl>
                                              <p:pRg st="4" end="4"/>
                                            </p:txEl>
                                          </p:spTgt>
                                        </p:tgtEl>
                                        <p:attrNameLst>
                                          <p:attrName>style.visibility</p:attrName>
                                        </p:attrNameLst>
                                      </p:cBhvr>
                                      <p:to>
                                        <p:strVal val="visible"/>
                                      </p:to>
                                    </p:set>
                                    <p:anim calcmode="lin" valueType="num">
                                      <p:cBhvr>
                                        <p:cTn id="30" dur="500" fill="hold"/>
                                        <p:tgtEl>
                                          <p:spTgt spid="81">
                                            <p:txEl>
                                              <p:pRg st="4" end="4"/>
                                            </p:txEl>
                                          </p:spTgt>
                                        </p:tgtEl>
                                        <p:attrNameLst>
                                          <p:attrName>ppt_x</p:attrName>
                                        </p:attrNameLst>
                                      </p:cBhvr>
                                      <p:tavLst>
                                        <p:tav tm="0">
                                          <p:val>
                                            <p:strVal val="0-#ppt_w/2"/>
                                          </p:val>
                                        </p:tav>
                                        <p:tav tm="100000">
                                          <p:val>
                                            <p:strVal val="#ppt_x"/>
                                          </p:val>
                                        </p:tav>
                                      </p:tavLst>
                                    </p:anim>
                                    <p:anim calcmode="lin" valueType="num">
                                      <p:cBhvr>
                                        <p:cTn id="31" dur="500" fill="hold"/>
                                        <p:tgtEl>
                                          <p:spTgt spid="8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North Carolinians Become Jeffersonians</a:t>
            </a:r>
          </a:p>
        </p:txBody>
      </p:sp>
      <p:sp>
        <p:nvSpPr>
          <p:cNvPr id="85" name="Shape 85"/>
          <p:cNvSpPr>
            <a:spLocks noGrp="1"/>
          </p:cNvSpPr>
          <p:nvPr>
            <p:ph type="body" idx="1"/>
          </p:nvPr>
        </p:nvSpPr>
        <p:spPr>
          <a:prstGeom prst="rect">
            <a:avLst/>
          </a:prstGeom>
        </p:spPr>
        <p:txBody>
          <a:bodyPr>
            <a:normAutofit lnSpcReduction="10000"/>
          </a:bodyPr>
          <a:lstStyle/>
          <a:p>
            <a:pPr marL="607161" indent="-607161" defTabSz="731520">
              <a:spcBef>
                <a:spcPts val="600"/>
              </a:spcBef>
              <a:defRPr sz="2560"/>
            </a:pPr>
            <a:r>
              <a:t>Americans who distrusted the Federalists rallied to Thomas Jefferson</a:t>
            </a:r>
          </a:p>
          <a:p>
            <a:pPr marL="607161" indent="-607161" defTabSz="731520">
              <a:spcBef>
                <a:spcPts val="600"/>
              </a:spcBef>
              <a:defRPr sz="2560"/>
            </a:pPr>
            <a:r>
              <a:t>Antifederalists soon controlled state government in North Carolina, most importantly Nathaniel Macon, a Congressman</a:t>
            </a:r>
          </a:p>
          <a:p>
            <a:pPr marL="607161" indent="-607161" defTabSz="731520">
              <a:spcBef>
                <a:spcPts val="600"/>
              </a:spcBef>
              <a:defRPr sz="2560"/>
            </a:pPr>
            <a:r>
              <a:t>Macon was leading spokesman for republican simplicity, the idea that citizens in a republic should live as independently and simply as possible</a:t>
            </a:r>
          </a:p>
          <a:p>
            <a:pPr marL="972921" lvl="1" indent="-607161" defTabSz="731520">
              <a:spcBef>
                <a:spcPts val="600"/>
              </a:spcBef>
              <a:buChar char="➢"/>
              <a:defRPr sz="2560"/>
            </a:pPr>
            <a:r>
              <a:t>Wanted Americans to be self-sustaining farmers</a:t>
            </a:r>
          </a:p>
          <a:p>
            <a:pPr marL="607161" indent="-607161" defTabSz="731520">
              <a:spcBef>
                <a:spcPts val="600"/>
              </a:spcBef>
              <a:defRPr sz="2560"/>
            </a:pPr>
            <a:r>
              <a:t>The government should stay out of the way, except to provide defense and other matters for the nation’s survival</a:t>
            </a:r>
          </a:p>
          <a:p>
            <a:pPr marL="972921" lvl="1" indent="-607161" defTabSz="731520">
              <a:spcBef>
                <a:spcPts val="600"/>
              </a:spcBef>
              <a:buChar char="➢"/>
              <a:defRPr sz="2560"/>
            </a:pPr>
            <a:r>
              <a:t>The best government was the local government</a:t>
            </a:r>
          </a:p>
        </p:txBody>
      </p:sp>
      <p:sp>
        <p:nvSpPr>
          <p:cNvPr id="86" name="Shape 86"/>
          <p:cNvSpPr>
            <a:spLocks noGrp="1"/>
          </p:cNvSpPr>
          <p:nvPr>
            <p:ph type="sldNum" sz="quarter" idx="2"/>
          </p:nvPr>
        </p:nvSpPr>
        <p:spPr>
          <a:xfrm>
            <a:off x="8630880" y="6528117"/>
            <a:ext cx="20832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prstGeom prst="rect">
            <a:avLst/>
          </a:prstGeom>
        </p:spPr>
        <p:txBody>
          <a:bodyPr/>
          <a:lstStyle>
            <a:lvl1pPr defTabSz="832104">
              <a:defRPr sz="4004">
                <a:effectLst>
                  <a:outerShdw blurRad="34671" dist="34671" dir="2700000" rotWithShape="0">
                    <a:srgbClr val="000000">
                      <a:alpha val="43137"/>
                    </a:srgbClr>
                  </a:outerShdw>
                </a:effectLst>
              </a:defRPr>
            </a:lvl1pPr>
          </a:lstStyle>
          <a:p>
            <a:r>
              <a:t>North Carolina in the War of 1812</a:t>
            </a:r>
          </a:p>
        </p:txBody>
      </p:sp>
      <p:sp>
        <p:nvSpPr>
          <p:cNvPr id="89" name="Shape 89"/>
          <p:cNvSpPr>
            <a:spLocks noGrp="1"/>
          </p:cNvSpPr>
          <p:nvPr>
            <p:ph type="body" idx="1"/>
          </p:nvPr>
        </p:nvSpPr>
        <p:spPr>
          <a:prstGeom prst="rect">
            <a:avLst/>
          </a:prstGeom>
        </p:spPr>
        <p:txBody>
          <a:bodyPr>
            <a:normAutofit lnSpcReduction="10000"/>
          </a:bodyPr>
          <a:lstStyle/>
          <a:p>
            <a:pPr marL="584393" indent="-584393" defTabSz="704087">
              <a:spcBef>
                <a:spcPts val="500"/>
              </a:spcBef>
              <a:defRPr sz="2464"/>
            </a:pPr>
            <a:r>
              <a:t>The War of 1812 was fought between the Americans and the British to ensure Americans’ rights to settle in the West and be safe from British interference on the sea</a:t>
            </a:r>
          </a:p>
          <a:p>
            <a:pPr marL="936436" lvl="1" indent="-584392" defTabSz="704087">
              <a:spcBef>
                <a:spcPts val="500"/>
              </a:spcBef>
              <a:buChar char="➢"/>
              <a:defRPr sz="2464"/>
            </a:pPr>
            <a:r>
              <a:t>The War of 1812 had a very small impact on North Carolina itself, but many served in the American army</a:t>
            </a:r>
          </a:p>
          <a:p>
            <a:pPr marL="584393" indent="-584393" defTabSz="704087">
              <a:spcBef>
                <a:spcPts val="500"/>
              </a:spcBef>
              <a:defRPr sz="2464"/>
            </a:pPr>
            <a:r>
              <a:t>Two former residents became national heroes:</a:t>
            </a:r>
          </a:p>
          <a:p>
            <a:pPr marL="936436" lvl="1" indent="-584392" defTabSz="704087">
              <a:spcBef>
                <a:spcPts val="500"/>
              </a:spcBef>
              <a:buChar char="➢"/>
              <a:defRPr sz="2464"/>
            </a:pPr>
            <a:r>
              <a:t>First Lady Dolley Madison refused to leave the Executive Mansion to protect the important documents there, and when she left she took an important portrait of George Washington. </a:t>
            </a:r>
          </a:p>
          <a:p>
            <a:pPr marL="936436" lvl="1" indent="-584392" defTabSz="704087">
              <a:spcBef>
                <a:spcPts val="500"/>
              </a:spcBef>
              <a:buChar char="➢"/>
              <a:defRPr sz="2464"/>
            </a:pPr>
            <a:r>
              <a:t>Andrew Jackson became the leading military figure of the war</a:t>
            </a:r>
          </a:p>
        </p:txBody>
      </p:sp>
      <p:sp>
        <p:nvSpPr>
          <p:cNvPr id="90" name="Shape 90"/>
          <p:cNvSpPr>
            <a:spLocks noGrp="1"/>
          </p:cNvSpPr>
          <p:nvPr>
            <p:ph type="sldNum" sz="quarter" idx="2"/>
          </p:nvPr>
        </p:nvSpPr>
        <p:spPr>
          <a:xfrm>
            <a:off x="8630880" y="6528117"/>
            <a:ext cx="20832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8</a:t>
            </a:fld>
            <a:endParaRPr/>
          </a:p>
        </p:txBody>
      </p:sp>
      <p:sp>
        <p:nvSpPr>
          <p:cNvPr id="91" name="Shape 91"/>
          <p:cNvSpPr/>
          <p:nvPr/>
        </p:nvSpPr>
        <p:spPr>
          <a:xfrm>
            <a:off x="6880983" y="6054725"/>
            <a:ext cx="2210877"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u="sng">
                <a:solidFill>
                  <a:srgbClr val="FF0000"/>
                </a:solidFill>
                <a:uFill>
                  <a:solidFill>
                    <a:srgbClr val="FF0000"/>
                  </a:solidFill>
                </a:uFill>
                <a:hlinkClick r:id="rId2" action="ppaction://hlinksldjump"/>
              </a:defRPr>
            </a:lvl1pPr>
          </a:lstStyle>
          <a:p>
            <a:pPr>
              <a:defRPr u="none">
                <a:solidFill>
                  <a:srgbClr val="000000"/>
                </a:solidFill>
                <a:uFillTx/>
              </a:defRPr>
            </a:pPr>
            <a:r>
              <a:rPr u="sng">
                <a:solidFill>
                  <a:srgbClr val="FF0000"/>
                </a:solidFill>
                <a:uFill>
                  <a:solidFill>
                    <a:srgbClr val="FF0000"/>
                  </a:solidFill>
                </a:uFill>
                <a:hlinkClick r:id="rId2" action="ppaction://hlinksldjump"/>
              </a:rPr>
              <a:t>Return to Main Menu</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p:nvPr>
        </p:nvSpPr>
        <p:spPr>
          <a:xfrm>
            <a:off x="457200" y="0"/>
            <a:ext cx="8229600" cy="1143000"/>
          </a:xfrm>
          <a:prstGeom prst="rect">
            <a:avLst/>
          </a:prstGeom>
        </p:spPr>
        <p:txBody>
          <a:bodyPr>
            <a:normAutofit fontScale="90000"/>
          </a:bodyPr>
          <a:lstStyle>
            <a:lvl1pPr defTabSz="896111">
              <a:defRPr sz="3822">
                <a:effectLst>
                  <a:outerShdw blurRad="37338" dist="37338" dir="2700000" rotWithShape="0">
                    <a:srgbClr val="000000">
                      <a:alpha val="43137"/>
                    </a:srgbClr>
                  </a:outerShdw>
                </a:effectLst>
              </a:defRPr>
            </a:lvl1pPr>
          </a:lstStyle>
          <a:p>
            <a:r>
              <a:t>Section 2: The Rip Van Winkle State</a:t>
            </a:r>
          </a:p>
        </p:txBody>
      </p:sp>
      <p:sp>
        <p:nvSpPr>
          <p:cNvPr id="94" name="Shape 94"/>
          <p:cNvSpPr>
            <a:spLocks noGrp="1"/>
          </p:cNvSpPr>
          <p:nvPr>
            <p:ph type="body" idx="1"/>
          </p:nvPr>
        </p:nvSpPr>
        <p:spPr>
          <a:xfrm>
            <a:off x="457200" y="1600200"/>
            <a:ext cx="8229600" cy="4525963"/>
          </a:xfrm>
          <a:prstGeom prst="rect">
            <a:avLst/>
          </a:prstGeom>
        </p:spPr>
        <p:txBody>
          <a:bodyPr/>
          <a:lstStyle>
            <a:lvl2pPr marL="742950" indent="-285750">
              <a:lnSpc>
                <a:spcPct val="100000"/>
              </a:lnSpc>
              <a:spcBef>
                <a:spcPts val="600"/>
              </a:spcBef>
              <a:buFont typeface="Arial"/>
              <a:defRPr sz="2800"/>
            </a:lvl2pPr>
          </a:lstStyle>
          <a:p>
            <a:r>
              <a:t>Essential Question:</a:t>
            </a:r>
          </a:p>
          <a:p>
            <a:pPr lvl="1"/>
            <a:r>
              <a:t>What factors became obstacles preventing the improvement of transportation and education in North Carolina? </a:t>
            </a:r>
          </a:p>
        </p:txBody>
      </p:sp>
      <p:sp>
        <p:nvSpPr>
          <p:cNvPr id="95" name="Shape 95"/>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9</a:t>
            </a:fld>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94">
                                            <p:bg/>
                                          </p:spTgt>
                                        </p:tgtEl>
                                        <p:attrNameLst>
                                          <p:attrName>style.visibility</p:attrName>
                                        </p:attrNameLst>
                                      </p:cBhvr>
                                      <p:to>
                                        <p:strVal val="visible"/>
                                      </p:to>
                                    </p:set>
                                    <p:anim calcmode="lin" valueType="num">
                                      <p:cBhvr>
                                        <p:cTn id="7" dur="500" fill="hold"/>
                                        <p:tgtEl>
                                          <p:spTgt spid="94">
                                            <p:bg/>
                                          </p:spTgt>
                                        </p:tgtEl>
                                        <p:attrNameLst>
                                          <p:attrName>ppt_x</p:attrName>
                                        </p:attrNameLst>
                                      </p:cBhvr>
                                      <p:tavLst>
                                        <p:tav tm="0">
                                          <p:val>
                                            <p:strVal val="0-#ppt_w/2"/>
                                          </p:val>
                                        </p:tav>
                                        <p:tav tm="100000">
                                          <p:val>
                                            <p:strVal val="#ppt_x"/>
                                          </p:val>
                                        </p:tav>
                                      </p:tavLst>
                                    </p:anim>
                                    <p:anim calcmode="lin" valueType="num">
                                      <p:cBhvr>
                                        <p:cTn id="8" dur="500" fill="hold"/>
                                        <p:tgtEl>
                                          <p:spTgt spid="94">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94">
                                            <p:txEl>
                                              <p:pRg st="0" end="0"/>
                                            </p:txEl>
                                          </p:spTgt>
                                        </p:tgtEl>
                                        <p:attrNameLst>
                                          <p:attrName>style.visibility</p:attrName>
                                        </p:attrNameLst>
                                      </p:cBhvr>
                                      <p:to>
                                        <p:strVal val="visible"/>
                                      </p:to>
                                    </p:set>
                                    <p:anim calcmode="lin" valueType="num">
                                      <p:cBhvr>
                                        <p:cTn id="11" dur="500" fill="hold"/>
                                        <p:tgtEl>
                                          <p:spTgt spid="94">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9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94">
                                            <p:txEl>
                                              <p:pRg st="1" end="1"/>
                                            </p:txEl>
                                          </p:spTgt>
                                        </p:tgtEl>
                                        <p:attrNameLst>
                                          <p:attrName>style.visibility</p:attrName>
                                        </p:attrNameLst>
                                      </p:cBhvr>
                                      <p:to>
                                        <p:strVal val="visible"/>
                                      </p:to>
                                    </p:set>
                                    <p:anim calcmode="lin" valueType="num">
                                      <p:cBhvr>
                                        <p:cTn id="15" dur="500" fill="hold"/>
                                        <p:tgtEl>
                                          <p:spTgt spid="94">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9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1" build="p" animBg="1" advAuto="0"/>
    </p:bldLst>
  </p:timing>
</p:sld>
</file>

<file path=ppt/theme/theme1.xml><?xml version="1.0" encoding="utf-8"?>
<a:theme xmlns:a="http://schemas.openxmlformats.org/drawingml/2006/main" name="Office Theme">
  <a:themeElements>
    <a:clrScheme name="Office Theme">
      <a:dk1>
        <a:srgbClr val="000000"/>
      </a:dk1>
      <a:lt1>
        <a:srgbClr val="4F81BD">
          <a:alpha val="31000"/>
        </a:srgbClr>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2772</Words>
  <Application>Microsoft Macintosh PowerPoint</Application>
  <PresentationFormat>On-screen Show (4:3)</PresentationFormat>
  <Paragraphs>240</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Trebuchet MS</vt:lpstr>
      <vt:lpstr>Wingdings</vt:lpstr>
      <vt:lpstr>Office Theme</vt:lpstr>
      <vt:lpstr>PowerPoint Presentation</vt:lpstr>
      <vt:lpstr>PowerPoint Presentation</vt:lpstr>
      <vt:lpstr>Section 1: The State That Moved Like a Turtle</vt:lpstr>
      <vt:lpstr>Section 1: The State That Moved Like a Turtle</vt:lpstr>
      <vt:lpstr>Introduction</vt:lpstr>
      <vt:lpstr>North Carolina and Federalism</vt:lpstr>
      <vt:lpstr>North Carolinians Become Jeffersonians</vt:lpstr>
      <vt:lpstr>North Carolina in the War of 1812</vt:lpstr>
      <vt:lpstr>Section 2: The Rip Van Winkle State</vt:lpstr>
      <vt:lpstr>Section 2: The Rip Van Winkle State</vt:lpstr>
      <vt:lpstr>Introduction</vt:lpstr>
      <vt:lpstr>Subsistence Farming</vt:lpstr>
      <vt:lpstr>The State Struggles</vt:lpstr>
      <vt:lpstr>Murphey’s Proposals</vt:lpstr>
      <vt:lpstr>Section 3: North Carolina Awakens</vt:lpstr>
      <vt:lpstr>Section 3: North Carolina Awakens</vt:lpstr>
      <vt:lpstr>Introduction</vt:lpstr>
      <vt:lpstr>East versus West</vt:lpstr>
      <vt:lpstr>The Constitutional Convention of 1835</vt:lpstr>
      <vt:lpstr>Reform and the Nation</vt:lpstr>
      <vt:lpstr>Section 4: Whigs Support Development</vt:lpstr>
      <vt:lpstr>Section 4: Whigs Support Development </vt:lpstr>
      <vt:lpstr>Introduction</vt:lpstr>
      <vt:lpstr>Improvements in Education and Literacy</vt:lpstr>
      <vt:lpstr>The Coming of the Railroads</vt:lpstr>
      <vt:lpstr>Social Improvements</vt:lpstr>
      <vt:lpstr>Industrial Beginnings</vt:lpstr>
      <vt:lpstr>Mining</vt:lpstr>
      <vt:lpstr>Section 5: Racial Issues in the Time of Reform</vt:lpstr>
      <vt:lpstr>Section 5: Racial Issues in the Time of Reform </vt:lpstr>
      <vt:lpstr>Introduction</vt:lpstr>
      <vt:lpstr>The Cherokee in the Southeast</vt:lpstr>
      <vt:lpstr>Cherokee Removal and the Trail of Tears</vt:lpstr>
      <vt:lpstr>Masters and Slaves</vt:lpstr>
      <vt:lpstr>The Conditions of African Americans</vt:lpstr>
      <vt:lpstr>Free People of Color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Emmett Mullins</cp:lastModifiedBy>
  <cp:revision>2</cp:revision>
  <dcterms:modified xsi:type="dcterms:W3CDTF">2016-10-17T09:58:55Z</dcterms:modified>
</cp:coreProperties>
</file>