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2"/>
    <p:restoredTop sz="82887"/>
  </p:normalViewPr>
  <p:slideViewPr>
    <p:cSldViewPr snapToGrid="0">
      <p:cViewPr varScale="1">
        <p:scale>
          <a:sx n="87" d="100"/>
          <a:sy n="87" d="100"/>
        </p:scale>
        <p:origin x="2008" y="4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mmettmullins/Desktop/Smart%20Skills%20Work/London%20Climograp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emmettmullins/Desktop/Smart%20Skills%20Work/Savannah%20London%20Climograph.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emmettmullins/Desktop/Smart%20Skills%20Work/Savannah%20London%20Climo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mmettmullins/Desktop/Smart%20Skills%20Work/London%20Climo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emmettmullins/Desktop/Smart%20Skills%20Work/Savannah%20London%20Climo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emmettmullins/Desktop/Smart%20Skills%20Work/London%20Climogra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emmettmullins/Desktop/Smart%20Skills%20Work/Savannah%20London%20Climograp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emmettmullins/Desktop/Smart%20Skills%20Work/London%20Climo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emmettmullins/Desktop/Smart%20Skills%20Work/Savannah%20London%20Climograp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emmettmullins/Desktop/Smart%20Skills%20Work/London%20Climograph.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London, England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42.1</c:v>
                </c:pt>
                <c:pt idx="1">
                  <c:v>42.4</c:v>
                </c:pt>
                <c:pt idx="2">
                  <c:v>46.2</c:v>
                </c:pt>
                <c:pt idx="3">
                  <c:v>50.9</c:v>
                </c:pt>
                <c:pt idx="4">
                  <c:v>56.7</c:v>
                </c:pt>
                <c:pt idx="5">
                  <c:v>62.2</c:v>
                </c:pt>
                <c:pt idx="6">
                  <c:v>66.2</c:v>
                </c:pt>
                <c:pt idx="7">
                  <c:v>65.7</c:v>
                </c:pt>
                <c:pt idx="8">
                  <c:v>60.6</c:v>
                </c:pt>
                <c:pt idx="9">
                  <c:v>54.1</c:v>
                </c:pt>
                <c:pt idx="10">
                  <c:v>47.1</c:v>
                </c:pt>
                <c:pt idx="11">
                  <c:v>42.6</c:v>
                </c:pt>
              </c:numCache>
            </c:numRef>
          </c:val>
          <c:extLst>
            <c:ext xmlns:c16="http://schemas.microsoft.com/office/drawing/2014/chart" uri="{C3380CC4-5D6E-409C-BE32-E72D297353CC}">
              <c16:uniqueId val="{00000000-7875-2C4E-B623-04CFB8A6354D}"/>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2.31</c:v>
                </c:pt>
                <c:pt idx="1">
                  <c:v>1.77</c:v>
                </c:pt>
                <c:pt idx="2">
                  <c:v>1.53</c:v>
                </c:pt>
                <c:pt idx="3">
                  <c:v>1.67</c:v>
                </c:pt>
                <c:pt idx="4">
                  <c:v>1.81</c:v>
                </c:pt>
                <c:pt idx="5">
                  <c:v>1.86</c:v>
                </c:pt>
                <c:pt idx="6">
                  <c:v>1.8</c:v>
                </c:pt>
                <c:pt idx="7">
                  <c:v>2.08</c:v>
                </c:pt>
                <c:pt idx="8">
                  <c:v>1.95</c:v>
                </c:pt>
                <c:pt idx="9">
                  <c:v>2.56</c:v>
                </c:pt>
                <c:pt idx="10">
                  <c:v>2.62</c:v>
                </c:pt>
                <c:pt idx="11">
                  <c:v>2.25</c:v>
                </c:pt>
              </c:numCache>
            </c:numRef>
          </c:val>
          <c:smooth val="0"/>
          <c:extLst>
            <c:ext xmlns:c16="http://schemas.microsoft.com/office/drawing/2014/chart" uri="{C3380CC4-5D6E-409C-BE32-E72D297353CC}">
              <c16:uniqueId val="{00000001-7875-2C4E-B623-04CFB8A6354D}"/>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max val="9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Savannah, Georgia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50.7</c:v>
                </c:pt>
                <c:pt idx="1">
                  <c:v>54</c:v>
                </c:pt>
                <c:pt idx="2">
                  <c:v>60</c:v>
                </c:pt>
                <c:pt idx="3">
                  <c:v>66.7</c:v>
                </c:pt>
                <c:pt idx="4">
                  <c:v>74.099999999999994</c:v>
                </c:pt>
                <c:pt idx="5">
                  <c:v>80.099999999999994</c:v>
                </c:pt>
                <c:pt idx="6">
                  <c:v>83</c:v>
                </c:pt>
                <c:pt idx="7">
                  <c:v>82.1</c:v>
                </c:pt>
                <c:pt idx="8">
                  <c:v>77.7</c:v>
                </c:pt>
                <c:pt idx="9">
                  <c:v>68.8</c:v>
                </c:pt>
                <c:pt idx="10">
                  <c:v>59.1</c:v>
                </c:pt>
                <c:pt idx="11">
                  <c:v>53.2</c:v>
                </c:pt>
              </c:numCache>
            </c:numRef>
          </c:val>
          <c:extLst>
            <c:ext xmlns:c16="http://schemas.microsoft.com/office/drawing/2014/chart" uri="{C3380CC4-5D6E-409C-BE32-E72D297353CC}">
              <c16:uniqueId val="{00000000-356A-E947-9287-1FD020CAF0CD}"/>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3.28</c:v>
                </c:pt>
                <c:pt idx="1">
                  <c:v>2.8</c:v>
                </c:pt>
                <c:pt idx="2">
                  <c:v>3.5</c:v>
                </c:pt>
                <c:pt idx="3">
                  <c:v>3.39</c:v>
                </c:pt>
                <c:pt idx="4">
                  <c:v>3.62</c:v>
                </c:pt>
                <c:pt idx="5">
                  <c:v>6.65</c:v>
                </c:pt>
                <c:pt idx="6">
                  <c:v>5.75</c:v>
                </c:pt>
                <c:pt idx="7">
                  <c:v>5.46</c:v>
                </c:pt>
                <c:pt idx="8">
                  <c:v>4.3499999999999996</c:v>
                </c:pt>
                <c:pt idx="9">
                  <c:v>3.72</c:v>
                </c:pt>
                <c:pt idx="10">
                  <c:v>2.39</c:v>
                </c:pt>
                <c:pt idx="11">
                  <c:v>3.21</c:v>
                </c:pt>
              </c:numCache>
            </c:numRef>
          </c:val>
          <c:smooth val="0"/>
          <c:extLst>
            <c:ext xmlns:c16="http://schemas.microsoft.com/office/drawing/2014/chart" uri="{C3380CC4-5D6E-409C-BE32-E72D297353CC}">
              <c16:uniqueId val="{00000001-356A-E947-9287-1FD020CAF0CD}"/>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Savannah, Georgia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50.7</c:v>
                </c:pt>
                <c:pt idx="1">
                  <c:v>54</c:v>
                </c:pt>
                <c:pt idx="2">
                  <c:v>60</c:v>
                </c:pt>
                <c:pt idx="3">
                  <c:v>66.7</c:v>
                </c:pt>
                <c:pt idx="4">
                  <c:v>74.099999999999994</c:v>
                </c:pt>
                <c:pt idx="5">
                  <c:v>80.099999999999994</c:v>
                </c:pt>
                <c:pt idx="6">
                  <c:v>83</c:v>
                </c:pt>
                <c:pt idx="7">
                  <c:v>82.1</c:v>
                </c:pt>
                <c:pt idx="8">
                  <c:v>77.7</c:v>
                </c:pt>
                <c:pt idx="9">
                  <c:v>68.8</c:v>
                </c:pt>
                <c:pt idx="10">
                  <c:v>59.1</c:v>
                </c:pt>
                <c:pt idx="11">
                  <c:v>53.2</c:v>
                </c:pt>
              </c:numCache>
            </c:numRef>
          </c:val>
          <c:extLst>
            <c:ext xmlns:c16="http://schemas.microsoft.com/office/drawing/2014/chart" uri="{C3380CC4-5D6E-409C-BE32-E72D297353CC}">
              <c16:uniqueId val="{00000000-A5BC-0545-B3BF-B7D61B11A6DA}"/>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3.28</c:v>
                </c:pt>
                <c:pt idx="1">
                  <c:v>2.8</c:v>
                </c:pt>
                <c:pt idx="2">
                  <c:v>3.5</c:v>
                </c:pt>
                <c:pt idx="3">
                  <c:v>3.39</c:v>
                </c:pt>
                <c:pt idx="4">
                  <c:v>3.62</c:v>
                </c:pt>
                <c:pt idx="5">
                  <c:v>6.65</c:v>
                </c:pt>
                <c:pt idx="6">
                  <c:v>5.75</c:v>
                </c:pt>
                <c:pt idx="7">
                  <c:v>5.46</c:v>
                </c:pt>
                <c:pt idx="8">
                  <c:v>4.3499999999999996</c:v>
                </c:pt>
                <c:pt idx="9">
                  <c:v>3.72</c:v>
                </c:pt>
                <c:pt idx="10">
                  <c:v>2.39</c:v>
                </c:pt>
                <c:pt idx="11">
                  <c:v>3.21</c:v>
                </c:pt>
              </c:numCache>
            </c:numRef>
          </c:val>
          <c:smooth val="0"/>
          <c:extLst>
            <c:ext xmlns:c16="http://schemas.microsoft.com/office/drawing/2014/chart" uri="{C3380CC4-5D6E-409C-BE32-E72D297353CC}">
              <c16:uniqueId val="{00000001-A5BC-0545-B3BF-B7D61B11A6DA}"/>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London, England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42.1</c:v>
                </c:pt>
                <c:pt idx="1">
                  <c:v>42.4</c:v>
                </c:pt>
                <c:pt idx="2">
                  <c:v>46.2</c:v>
                </c:pt>
                <c:pt idx="3">
                  <c:v>50.9</c:v>
                </c:pt>
                <c:pt idx="4">
                  <c:v>56.7</c:v>
                </c:pt>
                <c:pt idx="5">
                  <c:v>62.2</c:v>
                </c:pt>
                <c:pt idx="6">
                  <c:v>66.2</c:v>
                </c:pt>
                <c:pt idx="7">
                  <c:v>65.7</c:v>
                </c:pt>
                <c:pt idx="8">
                  <c:v>60.6</c:v>
                </c:pt>
                <c:pt idx="9">
                  <c:v>54.1</c:v>
                </c:pt>
                <c:pt idx="10">
                  <c:v>47.1</c:v>
                </c:pt>
                <c:pt idx="11">
                  <c:v>42.6</c:v>
                </c:pt>
              </c:numCache>
            </c:numRef>
          </c:val>
          <c:extLst>
            <c:ext xmlns:c16="http://schemas.microsoft.com/office/drawing/2014/chart" uri="{C3380CC4-5D6E-409C-BE32-E72D297353CC}">
              <c16:uniqueId val="{00000000-020F-8B45-A134-8FC086CC8169}"/>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2.31</c:v>
                </c:pt>
                <c:pt idx="1">
                  <c:v>1.77</c:v>
                </c:pt>
                <c:pt idx="2">
                  <c:v>1.53</c:v>
                </c:pt>
                <c:pt idx="3">
                  <c:v>1.67</c:v>
                </c:pt>
                <c:pt idx="4">
                  <c:v>1.81</c:v>
                </c:pt>
                <c:pt idx="5">
                  <c:v>1.86</c:v>
                </c:pt>
                <c:pt idx="6">
                  <c:v>1.8</c:v>
                </c:pt>
                <c:pt idx="7">
                  <c:v>2.08</c:v>
                </c:pt>
                <c:pt idx="8">
                  <c:v>1.95</c:v>
                </c:pt>
                <c:pt idx="9">
                  <c:v>2.56</c:v>
                </c:pt>
                <c:pt idx="10">
                  <c:v>2.62</c:v>
                </c:pt>
                <c:pt idx="11">
                  <c:v>2.25</c:v>
                </c:pt>
              </c:numCache>
            </c:numRef>
          </c:val>
          <c:smooth val="0"/>
          <c:extLst>
            <c:ext xmlns:c16="http://schemas.microsoft.com/office/drawing/2014/chart" uri="{C3380CC4-5D6E-409C-BE32-E72D297353CC}">
              <c16:uniqueId val="{00000001-020F-8B45-A134-8FC086CC8169}"/>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max val="9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Savannah, Georgia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50.7</c:v>
                </c:pt>
                <c:pt idx="1">
                  <c:v>54</c:v>
                </c:pt>
                <c:pt idx="2">
                  <c:v>60</c:v>
                </c:pt>
                <c:pt idx="3">
                  <c:v>66.7</c:v>
                </c:pt>
                <c:pt idx="4">
                  <c:v>74.099999999999994</c:v>
                </c:pt>
                <c:pt idx="5">
                  <c:v>80.099999999999994</c:v>
                </c:pt>
                <c:pt idx="6">
                  <c:v>83</c:v>
                </c:pt>
                <c:pt idx="7">
                  <c:v>82.1</c:v>
                </c:pt>
                <c:pt idx="8">
                  <c:v>77.7</c:v>
                </c:pt>
                <c:pt idx="9">
                  <c:v>68.8</c:v>
                </c:pt>
                <c:pt idx="10">
                  <c:v>59.1</c:v>
                </c:pt>
                <c:pt idx="11">
                  <c:v>53.2</c:v>
                </c:pt>
              </c:numCache>
            </c:numRef>
          </c:val>
          <c:extLst>
            <c:ext xmlns:c16="http://schemas.microsoft.com/office/drawing/2014/chart" uri="{C3380CC4-5D6E-409C-BE32-E72D297353CC}">
              <c16:uniqueId val="{00000000-B189-1B44-990E-153FEF2D1C69}"/>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3.28</c:v>
                </c:pt>
                <c:pt idx="1">
                  <c:v>2.8</c:v>
                </c:pt>
                <c:pt idx="2">
                  <c:v>3.5</c:v>
                </c:pt>
                <c:pt idx="3">
                  <c:v>3.39</c:v>
                </c:pt>
                <c:pt idx="4">
                  <c:v>3.62</c:v>
                </c:pt>
                <c:pt idx="5">
                  <c:v>6.65</c:v>
                </c:pt>
                <c:pt idx="6">
                  <c:v>5.75</c:v>
                </c:pt>
                <c:pt idx="7">
                  <c:v>5.46</c:v>
                </c:pt>
                <c:pt idx="8">
                  <c:v>4.3499999999999996</c:v>
                </c:pt>
                <c:pt idx="9">
                  <c:v>3.72</c:v>
                </c:pt>
                <c:pt idx="10">
                  <c:v>2.39</c:v>
                </c:pt>
                <c:pt idx="11">
                  <c:v>3.21</c:v>
                </c:pt>
              </c:numCache>
            </c:numRef>
          </c:val>
          <c:smooth val="0"/>
          <c:extLst>
            <c:ext xmlns:c16="http://schemas.microsoft.com/office/drawing/2014/chart" uri="{C3380CC4-5D6E-409C-BE32-E72D297353CC}">
              <c16:uniqueId val="{00000001-B189-1B44-990E-153FEF2D1C69}"/>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London, England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42.1</c:v>
                </c:pt>
                <c:pt idx="1">
                  <c:v>42.4</c:v>
                </c:pt>
                <c:pt idx="2">
                  <c:v>46.2</c:v>
                </c:pt>
                <c:pt idx="3">
                  <c:v>50.9</c:v>
                </c:pt>
                <c:pt idx="4">
                  <c:v>56.7</c:v>
                </c:pt>
                <c:pt idx="5">
                  <c:v>62.2</c:v>
                </c:pt>
                <c:pt idx="6">
                  <c:v>66.2</c:v>
                </c:pt>
                <c:pt idx="7">
                  <c:v>65.7</c:v>
                </c:pt>
                <c:pt idx="8">
                  <c:v>60.6</c:v>
                </c:pt>
                <c:pt idx="9">
                  <c:v>54.1</c:v>
                </c:pt>
                <c:pt idx="10">
                  <c:v>47.1</c:v>
                </c:pt>
                <c:pt idx="11">
                  <c:v>42.6</c:v>
                </c:pt>
              </c:numCache>
            </c:numRef>
          </c:val>
          <c:extLst>
            <c:ext xmlns:c16="http://schemas.microsoft.com/office/drawing/2014/chart" uri="{C3380CC4-5D6E-409C-BE32-E72D297353CC}">
              <c16:uniqueId val="{00000000-5D7A-7442-B850-4BDC3A3A81B9}"/>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2.31</c:v>
                </c:pt>
                <c:pt idx="1">
                  <c:v>1.77</c:v>
                </c:pt>
                <c:pt idx="2">
                  <c:v>1.53</c:v>
                </c:pt>
                <c:pt idx="3">
                  <c:v>1.67</c:v>
                </c:pt>
                <c:pt idx="4">
                  <c:v>1.81</c:v>
                </c:pt>
                <c:pt idx="5">
                  <c:v>1.86</c:v>
                </c:pt>
                <c:pt idx="6">
                  <c:v>1.8</c:v>
                </c:pt>
                <c:pt idx="7">
                  <c:v>2.08</c:v>
                </c:pt>
                <c:pt idx="8">
                  <c:v>1.95</c:v>
                </c:pt>
                <c:pt idx="9">
                  <c:v>2.56</c:v>
                </c:pt>
                <c:pt idx="10">
                  <c:v>2.62</c:v>
                </c:pt>
                <c:pt idx="11">
                  <c:v>2.25</c:v>
                </c:pt>
              </c:numCache>
            </c:numRef>
          </c:val>
          <c:smooth val="0"/>
          <c:extLst>
            <c:ext xmlns:c16="http://schemas.microsoft.com/office/drawing/2014/chart" uri="{C3380CC4-5D6E-409C-BE32-E72D297353CC}">
              <c16:uniqueId val="{00000001-5D7A-7442-B850-4BDC3A3A81B9}"/>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max val="9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Savannah, Georgia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50.7</c:v>
                </c:pt>
                <c:pt idx="1">
                  <c:v>54</c:v>
                </c:pt>
                <c:pt idx="2">
                  <c:v>60</c:v>
                </c:pt>
                <c:pt idx="3">
                  <c:v>66.7</c:v>
                </c:pt>
                <c:pt idx="4">
                  <c:v>74.099999999999994</c:v>
                </c:pt>
                <c:pt idx="5">
                  <c:v>80.099999999999994</c:v>
                </c:pt>
                <c:pt idx="6">
                  <c:v>83</c:v>
                </c:pt>
                <c:pt idx="7">
                  <c:v>82.1</c:v>
                </c:pt>
                <c:pt idx="8">
                  <c:v>77.7</c:v>
                </c:pt>
                <c:pt idx="9">
                  <c:v>68.8</c:v>
                </c:pt>
                <c:pt idx="10">
                  <c:v>59.1</c:v>
                </c:pt>
                <c:pt idx="11">
                  <c:v>53.2</c:v>
                </c:pt>
              </c:numCache>
            </c:numRef>
          </c:val>
          <c:extLst>
            <c:ext xmlns:c16="http://schemas.microsoft.com/office/drawing/2014/chart" uri="{C3380CC4-5D6E-409C-BE32-E72D297353CC}">
              <c16:uniqueId val="{00000000-E20E-0D4A-AC21-5CC45933BE9A}"/>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3.28</c:v>
                </c:pt>
                <c:pt idx="1">
                  <c:v>2.8</c:v>
                </c:pt>
                <c:pt idx="2">
                  <c:v>3.5</c:v>
                </c:pt>
                <c:pt idx="3">
                  <c:v>3.39</c:v>
                </c:pt>
                <c:pt idx="4">
                  <c:v>3.62</c:v>
                </c:pt>
                <c:pt idx="5">
                  <c:v>6.65</c:v>
                </c:pt>
                <c:pt idx="6">
                  <c:v>5.75</c:v>
                </c:pt>
                <c:pt idx="7">
                  <c:v>5.46</c:v>
                </c:pt>
                <c:pt idx="8">
                  <c:v>4.3499999999999996</c:v>
                </c:pt>
                <c:pt idx="9">
                  <c:v>3.72</c:v>
                </c:pt>
                <c:pt idx="10">
                  <c:v>2.39</c:v>
                </c:pt>
                <c:pt idx="11">
                  <c:v>3.21</c:v>
                </c:pt>
              </c:numCache>
            </c:numRef>
          </c:val>
          <c:smooth val="0"/>
          <c:extLst>
            <c:ext xmlns:c16="http://schemas.microsoft.com/office/drawing/2014/chart" uri="{C3380CC4-5D6E-409C-BE32-E72D297353CC}">
              <c16:uniqueId val="{00000001-E20E-0D4A-AC21-5CC45933BE9A}"/>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London, England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42.1</c:v>
                </c:pt>
                <c:pt idx="1">
                  <c:v>42.4</c:v>
                </c:pt>
                <c:pt idx="2">
                  <c:v>46.2</c:v>
                </c:pt>
                <c:pt idx="3">
                  <c:v>50.9</c:v>
                </c:pt>
                <c:pt idx="4">
                  <c:v>56.7</c:v>
                </c:pt>
                <c:pt idx="5">
                  <c:v>62.2</c:v>
                </c:pt>
                <c:pt idx="6">
                  <c:v>66.2</c:v>
                </c:pt>
                <c:pt idx="7">
                  <c:v>65.7</c:v>
                </c:pt>
                <c:pt idx="8">
                  <c:v>60.6</c:v>
                </c:pt>
                <c:pt idx="9">
                  <c:v>54.1</c:v>
                </c:pt>
                <c:pt idx="10">
                  <c:v>47.1</c:v>
                </c:pt>
                <c:pt idx="11">
                  <c:v>42.6</c:v>
                </c:pt>
              </c:numCache>
            </c:numRef>
          </c:val>
          <c:extLst>
            <c:ext xmlns:c16="http://schemas.microsoft.com/office/drawing/2014/chart" uri="{C3380CC4-5D6E-409C-BE32-E72D297353CC}">
              <c16:uniqueId val="{00000000-B2B3-5E4A-8852-5FA6C800289F}"/>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2.31</c:v>
                </c:pt>
                <c:pt idx="1">
                  <c:v>1.77</c:v>
                </c:pt>
                <c:pt idx="2">
                  <c:v>1.53</c:v>
                </c:pt>
                <c:pt idx="3">
                  <c:v>1.67</c:v>
                </c:pt>
                <c:pt idx="4">
                  <c:v>1.81</c:v>
                </c:pt>
                <c:pt idx="5">
                  <c:v>1.86</c:v>
                </c:pt>
                <c:pt idx="6">
                  <c:v>1.8</c:v>
                </c:pt>
                <c:pt idx="7">
                  <c:v>2.08</c:v>
                </c:pt>
                <c:pt idx="8">
                  <c:v>1.95</c:v>
                </c:pt>
                <c:pt idx="9">
                  <c:v>2.56</c:v>
                </c:pt>
                <c:pt idx="10">
                  <c:v>2.62</c:v>
                </c:pt>
                <c:pt idx="11">
                  <c:v>2.25</c:v>
                </c:pt>
              </c:numCache>
            </c:numRef>
          </c:val>
          <c:smooth val="0"/>
          <c:extLst>
            <c:ext xmlns:c16="http://schemas.microsoft.com/office/drawing/2014/chart" uri="{C3380CC4-5D6E-409C-BE32-E72D297353CC}">
              <c16:uniqueId val="{00000001-B2B3-5E4A-8852-5FA6C800289F}"/>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max val="9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Savannah, Georgia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50.7</c:v>
                </c:pt>
                <c:pt idx="1">
                  <c:v>54</c:v>
                </c:pt>
                <c:pt idx="2">
                  <c:v>60</c:v>
                </c:pt>
                <c:pt idx="3">
                  <c:v>66.7</c:v>
                </c:pt>
                <c:pt idx="4">
                  <c:v>74.099999999999994</c:v>
                </c:pt>
                <c:pt idx="5">
                  <c:v>80.099999999999994</c:v>
                </c:pt>
                <c:pt idx="6">
                  <c:v>83</c:v>
                </c:pt>
                <c:pt idx="7">
                  <c:v>82.1</c:v>
                </c:pt>
                <c:pt idx="8">
                  <c:v>77.7</c:v>
                </c:pt>
                <c:pt idx="9">
                  <c:v>68.8</c:v>
                </c:pt>
                <c:pt idx="10">
                  <c:v>59.1</c:v>
                </c:pt>
                <c:pt idx="11">
                  <c:v>53.2</c:v>
                </c:pt>
              </c:numCache>
            </c:numRef>
          </c:val>
          <c:extLst>
            <c:ext xmlns:c16="http://schemas.microsoft.com/office/drawing/2014/chart" uri="{C3380CC4-5D6E-409C-BE32-E72D297353CC}">
              <c16:uniqueId val="{00000000-C750-E941-91A9-7F1892F59E9A}"/>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3.28</c:v>
                </c:pt>
                <c:pt idx="1">
                  <c:v>2.8</c:v>
                </c:pt>
                <c:pt idx="2">
                  <c:v>3.5</c:v>
                </c:pt>
                <c:pt idx="3">
                  <c:v>3.39</c:v>
                </c:pt>
                <c:pt idx="4">
                  <c:v>3.62</c:v>
                </c:pt>
                <c:pt idx="5">
                  <c:v>6.65</c:v>
                </c:pt>
                <c:pt idx="6">
                  <c:v>5.75</c:v>
                </c:pt>
                <c:pt idx="7">
                  <c:v>5.46</c:v>
                </c:pt>
                <c:pt idx="8">
                  <c:v>4.3499999999999996</c:v>
                </c:pt>
                <c:pt idx="9">
                  <c:v>3.72</c:v>
                </c:pt>
                <c:pt idx="10">
                  <c:v>2.39</c:v>
                </c:pt>
                <c:pt idx="11">
                  <c:v>3.21</c:v>
                </c:pt>
              </c:numCache>
            </c:numRef>
          </c:val>
          <c:smooth val="0"/>
          <c:extLst>
            <c:ext xmlns:c16="http://schemas.microsoft.com/office/drawing/2014/chart" uri="{C3380CC4-5D6E-409C-BE32-E72D297353CC}">
              <c16:uniqueId val="{00000001-C750-E941-91A9-7F1892F59E9A}"/>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Climograph for London, England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Average Temperature (°F)</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42.1</c:v>
                </c:pt>
                <c:pt idx="1">
                  <c:v>42.4</c:v>
                </c:pt>
                <c:pt idx="2">
                  <c:v>46.2</c:v>
                </c:pt>
                <c:pt idx="3">
                  <c:v>50.9</c:v>
                </c:pt>
                <c:pt idx="4">
                  <c:v>56.7</c:v>
                </c:pt>
                <c:pt idx="5">
                  <c:v>62.2</c:v>
                </c:pt>
                <c:pt idx="6">
                  <c:v>66.2</c:v>
                </c:pt>
                <c:pt idx="7">
                  <c:v>65.7</c:v>
                </c:pt>
                <c:pt idx="8">
                  <c:v>60.6</c:v>
                </c:pt>
                <c:pt idx="9">
                  <c:v>54.1</c:v>
                </c:pt>
                <c:pt idx="10">
                  <c:v>47.1</c:v>
                </c:pt>
                <c:pt idx="11">
                  <c:v>42.6</c:v>
                </c:pt>
              </c:numCache>
            </c:numRef>
          </c:val>
          <c:extLst>
            <c:ext xmlns:c16="http://schemas.microsoft.com/office/drawing/2014/chart" uri="{C3380CC4-5D6E-409C-BE32-E72D297353CC}">
              <c16:uniqueId val="{00000000-7C99-A943-824E-C3FBCDD13063}"/>
            </c:ext>
          </c:extLst>
        </c:ser>
        <c:dLbls>
          <c:showLegendKey val="0"/>
          <c:showVal val="0"/>
          <c:showCatName val="0"/>
          <c:showSerName val="0"/>
          <c:showPercent val="0"/>
          <c:showBubbleSize val="0"/>
        </c:dLbls>
        <c:gapWidth val="247"/>
        <c:overlap val="-27"/>
        <c:axId val="9877552"/>
        <c:axId val="-445836912"/>
      </c:barChart>
      <c:lineChart>
        <c:grouping val="standard"/>
        <c:varyColors val="0"/>
        <c:ser>
          <c:idx val="1"/>
          <c:order val="1"/>
          <c:tx>
            <c:strRef>
              <c:f>Sheet1!$A$3</c:f>
              <c:strCache>
                <c:ptCount val="1"/>
                <c:pt idx="0">
                  <c:v>Average Precipitation (inches)</c:v>
                </c:pt>
              </c:strCache>
            </c:strRef>
          </c:tx>
          <c:spPr>
            <a:ln w="34925" cap="rnd">
              <a:solidFill>
                <a:schemeClr val="accent1">
                  <a:shade val="76000"/>
                </a:schemeClr>
              </a:solidFill>
              <a:round/>
            </a:ln>
            <a:effectLst>
              <a:outerShdw blurRad="57150" dist="19050" dir="5400000" algn="ctr" rotWithShape="0">
                <a:srgbClr val="000000">
                  <a:alpha val="63000"/>
                </a:srgbClr>
              </a:outerShdw>
            </a:effectLst>
          </c:spPr>
          <c:marker>
            <c:symbol val="none"/>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2.31</c:v>
                </c:pt>
                <c:pt idx="1">
                  <c:v>1.77</c:v>
                </c:pt>
                <c:pt idx="2">
                  <c:v>1.53</c:v>
                </c:pt>
                <c:pt idx="3">
                  <c:v>1.67</c:v>
                </c:pt>
                <c:pt idx="4">
                  <c:v>1.81</c:v>
                </c:pt>
                <c:pt idx="5">
                  <c:v>1.86</c:v>
                </c:pt>
                <c:pt idx="6">
                  <c:v>1.8</c:v>
                </c:pt>
                <c:pt idx="7">
                  <c:v>2.08</c:v>
                </c:pt>
                <c:pt idx="8">
                  <c:v>1.95</c:v>
                </c:pt>
                <c:pt idx="9">
                  <c:v>2.56</c:v>
                </c:pt>
                <c:pt idx="10">
                  <c:v>2.62</c:v>
                </c:pt>
                <c:pt idx="11">
                  <c:v>2.25</c:v>
                </c:pt>
              </c:numCache>
            </c:numRef>
          </c:val>
          <c:smooth val="0"/>
          <c:extLst>
            <c:ext xmlns:c16="http://schemas.microsoft.com/office/drawing/2014/chart" uri="{C3380CC4-5D6E-409C-BE32-E72D297353CC}">
              <c16:uniqueId val="{00000001-7C99-A943-824E-C3FBCDD13063}"/>
            </c:ext>
          </c:extLst>
        </c:ser>
        <c:dLbls>
          <c:showLegendKey val="0"/>
          <c:showVal val="0"/>
          <c:showCatName val="0"/>
          <c:showSerName val="0"/>
          <c:showPercent val="0"/>
          <c:showBubbleSize val="0"/>
        </c:dLbls>
        <c:marker val="1"/>
        <c:smooth val="0"/>
        <c:axId val="14495312"/>
        <c:axId val="-55227168"/>
      </c:lineChart>
      <c:catAx>
        <c:axId val="14495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Months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55227168"/>
        <c:crosses val="autoZero"/>
        <c:auto val="1"/>
        <c:lblAlgn val="ctr"/>
        <c:lblOffset val="100"/>
        <c:noMultiLvlLbl val="0"/>
      </c:catAx>
      <c:valAx>
        <c:axId val="-55227168"/>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latin typeface="Gotham XNarrow Medium" pitchFamily="2" charset="0"/>
                  </a:rPr>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14495312"/>
        <c:crosses val="autoZero"/>
        <c:crossBetween val="between"/>
      </c:valAx>
      <c:valAx>
        <c:axId val="-445836912"/>
        <c:scaling>
          <c:orientation val="minMax"/>
          <c:max val="9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r>
                  <a:rPr lang="en-US" sz="1400" dirty="0">
                    <a:latin typeface="Gotham XNarrow Medium" pitchFamily="2" charset="0"/>
                  </a:rPr>
                  <a:t>Temperature (°F)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otham XNarrow Medium" pitchFamily="2" charset="0"/>
                <a:ea typeface="+mn-ea"/>
                <a:cs typeface="+mn-cs"/>
              </a:defRPr>
            </a:pPr>
            <a:endParaRPr lang="en-US"/>
          </a:p>
        </c:txPr>
        <c:crossAx val="9877552"/>
        <c:crosses val="max"/>
        <c:crossBetween val="between"/>
      </c:valAx>
      <c:catAx>
        <c:axId val="9877552"/>
        <c:scaling>
          <c:orientation val="minMax"/>
        </c:scaling>
        <c:delete val="1"/>
        <c:axPos val="b"/>
        <c:numFmt formatCode="General" sourceLinked="1"/>
        <c:majorTickMark val="none"/>
        <c:minorTickMark val="none"/>
        <c:tickLblPos val="nextTo"/>
        <c:crossAx val="-44583691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otham XNarrow Medium"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7DAB-597A-6245-AD4E-5232EF7B64E3}" type="datetimeFigureOut">
              <a:rPr lang="en-US" smtClean="0"/>
              <a:t>7/7/25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A4BA-6F3C-DE41-BD2B-44EE0949FA88}" type="slidenum">
              <a:rPr lang="en-US" smtClean="0"/>
              <a:t>‹#›</a:t>
            </a:fld>
            <a:endParaRPr lang="en-US" dirty="0"/>
          </a:p>
        </p:txBody>
      </p:sp>
    </p:spTree>
    <p:extLst>
      <p:ext uri="{BB962C8B-B14F-4D97-AF65-F5344CB8AC3E}">
        <p14:creationId xmlns:p14="http://schemas.microsoft.com/office/powerpoint/2010/main" val="1419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Smart Skills directions on the Teacher Tech Website for </a:t>
            </a:r>
            <a:r>
              <a:rPr lang="en-US" i="1" dirty="0"/>
              <a:t>Georgia Studies: Exploring and Connecting 8</a:t>
            </a:r>
            <a:r>
              <a:rPr lang="en-US" i="0" dirty="0"/>
              <a:t> for teaching suggestions. </a:t>
            </a:r>
          </a:p>
          <a:p>
            <a:endParaRPr lang="en-US" i="0" dirty="0"/>
          </a:p>
          <a:p>
            <a:r>
              <a:rPr lang="en-US" dirty="0"/>
              <a:t>Teacher notes and answers will display in this space. </a:t>
            </a:r>
          </a:p>
        </p:txBody>
      </p:sp>
      <p:sp>
        <p:nvSpPr>
          <p:cNvPr id="4" name="Slide Number Placeholder 3"/>
          <p:cNvSpPr>
            <a:spLocks noGrp="1"/>
          </p:cNvSpPr>
          <p:nvPr>
            <p:ph type="sldNum" sz="quarter" idx="5"/>
          </p:nvPr>
        </p:nvSpPr>
        <p:spPr/>
        <p:txBody>
          <a:bodyPr/>
          <a:lstStyle/>
          <a:p>
            <a:fld id="{BE24A4BA-6F3C-DE41-BD2B-44EE0949FA88}" type="slidenum">
              <a:rPr lang="en-US" smtClean="0"/>
              <a:t>1</a:t>
            </a:fld>
            <a:endParaRPr lang="en-US" dirty="0"/>
          </a:p>
        </p:txBody>
      </p:sp>
    </p:spTree>
    <p:extLst>
      <p:ext uri="{BB962C8B-B14F-4D97-AF65-F5344CB8AC3E}">
        <p14:creationId xmlns:p14="http://schemas.microsoft.com/office/powerpoint/2010/main" val="236815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will vary. Discuss observations only.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 </a:t>
            </a:r>
            <a:r>
              <a:rPr lang="en-US" sz="1200" kern="1200" dirty="0">
                <a:solidFill>
                  <a:schemeClr val="tx1"/>
                </a:solidFill>
                <a:effectLst/>
                <a:latin typeface="+mn-lt"/>
                <a:ea typeface="+mn-ea"/>
                <a:cs typeface="+mn-cs"/>
              </a:rPr>
              <a:t>This opener lets students view the graphs without a specific question to answer. A one- or two-minute silent study helps students notice details they might miss otherwise.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should notice that the graphs have identical axis labels but are for two different locations. It is important in comparisons to ensure that the scales are the same. Note, for example, that precipitation ranges from zero to seven inches; temperature ranges from zero to 90 degrees Fahrenheit for both graphs.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responses as a group, and let students physically point out their findings on the projection to ensure all students see the details being discussed.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Ensure that in the discussion, it is made clear that both cities are in the Northern Hemisphere. Some students may benefit from locating these cities on a globe.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2</a:t>
            </a:fld>
            <a:endParaRPr lang="en-US" dirty="0"/>
          </a:p>
        </p:txBody>
      </p:sp>
    </p:spTree>
    <p:extLst>
      <p:ext uri="{BB962C8B-B14F-4D97-AF65-F5344CB8AC3E}">
        <p14:creationId xmlns:p14="http://schemas.microsoft.com/office/powerpoint/2010/main" val="10669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July; 84 degrees</a:t>
            </a:r>
          </a:p>
          <a:p>
            <a:pPr marL="228600" indent="-228600">
              <a:buFont typeface="+mj-lt"/>
              <a:buAutoNum type="arabicPeriod"/>
            </a:pPr>
            <a:r>
              <a:rPr lang="en-US" dirty="0"/>
              <a:t>July: 71 degrees</a:t>
            </a:r>
          </a:p>
          <a:p>
            <a:pPr marL="228600" indent="-228600">
              <a:buFont typeface="+mj-lt"/>
              <a:buAutoNum type="arabicPeriod"/>
            </a:pPr>
            <a:r>
              <a:rPr lang="en-US" dirty="0"/>
              <a:t>January is lowest for Savannah at 49 degrees; London’s lowest temperatures are also in January with an average of about 42 degrees.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3</a:t>
            </a:fld>
            <a:endParaRPr lang="en-US" dirty="0"/>
          </a:p>
        </p:txBody>
      </p:sp>
    </p:spTree>
    <p:extLst>
      <p:ext uri="{BB962C8B-B14F-4D97-AF65-F5344CB8AC3E}">
        <p14:creationId xmlns:p14="http://schemas.microsoft.com/office/powerpoint/2010/main" val="407034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June; about 6½ inches</a:t>
            </a:r>
          </a:p>
          <a:p>
            <a:pPr marL="228600" indent="-228600">
              <a:buFont typeface="+mj-lt"/>
              <a:buAutoNum type="arabicPeriod"/>
            </a:pPr>
            <a:r>
              <a:rPr lang="en-US" dirty="0"/>
              <a:t>November; about 2½ inches  </a:t>
            </a:r>
          </a:p>
          <a:p>
            <a:pPr marL="228600" indent="-228600">
              <a:buFont typeface="+mj-lt"/>
              <a:buAutoNum type="arabicPeriod"/>
            </a:pPr>
            <a:r>
              <a:rPr lang="en-US" dirty="0"/>
              <a:t>November; about 2½ inches</a:t>
            </a:r>
          </a:p>
          <a:p>
            <a:pPr marL="228600" indent="-228600">
              <a:buFont typeface="+mj-lt"/>
              <a:buAutoNum type="arabicPeriod"/>
            </a:pPr>
            <a:endParaRPr lang="en-US" dirty="0"/>
          </a:p>
          <a:p>
            <a:pPr marL="0" indent="0">
              <a:buFont typeface="+mj-lt"/>
              <a:buNone/>
            </a:pPr>
            <a:r>
              <a:rPr lang="en-US" dirty="0"/>
              <a:t>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4</a:t>
            </a:fld>
            <a:endParaRPr lang="en-US" dirty="0"/>
          </a:p>
        </p:txBody>
      </p:sp>
    </p:spTree>
    <p:extLst>
      <p:ext uri="{BB962C8B-B14F-4D97-AF65-F5344CB8AC3E}">
        <p14:creationId xmlns:p14="http://schemas.microsoft.com/office/powerpoint/2010/main" val="252252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Answers may vary. Basic differences include Savannah’s overall higher temperatures and more precipitation. Savannah’s precipitation is more variable than London’s.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Students may consider the location of each region. Savannah is closer to the Equator. London is closer to the North Pole, etc.</a:t>
            </a:r>
            <a:r>
              <a:rPr lang="en-US" baseline="0" dirty="0"/>
              <a:t> Other factors could also affect these data, such as proximity to the ocean and altitude. </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5</a:t>
            </a:fld>
            <a:endParaRPr lang="en-US" dirty="0"/>
          </a:p>
        </p:txBody>
      </p:sp>
    </p:spTree>
    <p:extLst>
      <p:ext uri="{BB962C8B-B14F-4D97-AF65-F5344CB8AC3E}">
        <p14:creationId xmlns:p14="http://schemas.microsoft.com/office/powerpoint/2010/main" val="80824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Answers will vary. </a:t>
            </a:r>
          </a:p>
          <a:p>
            <a:pPr marL="0" indent="0">
              <a:buFont typeface="+mj-lt"/>
              <a:buNone/>
            </a:pPr>
            <a:endParaRPr lang="en-US" dirty="0"/>
          </a:p>
          <a:p>
            <a:pPr marL="0" indent="0">
              <a:buFont typeface="+mj-lt"/>
              <a:buNone/>
            </a:pPr>
            <a:r>
              <a:rPr lang="en-US" dirty="0"/>
              <a:t>TEACHER NOTE: You may want to </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6</a:t>
            </a:fld>
            <a:endParaRPr lang="en-US" dirty="0"/>
          </a:p>
        </p:txBody>
      </p:sp>
    </p:spTree>
    <p:extLst>
      <p:ext uri="{BB962C8B-B14F-4D97-AF65-F5344CB8AC3E}">
        <p14:creationId xmlns:p14="http://schemas.microsoft.com/office/powerpoint/2010/main" val="189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7</a:t>
            </a:fld>
            <a:endParaRPr lang="en-US" dirty="0"/>
          </a:p>
        </p:txBody>
      </p:sp>
    </p:spTree>
    <p:extLst>
      <p:ext uri="{BB962C8B-B14F-4D97-AF65-F5344CB8AC3E}">
        <p14:creationId xmlns:p14="http://schemas.microsoft.com/office/powerpoint/2010/main" val="272340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976C402E-B1C0-B342-B143-8B01E77D075E}" type="slidenum">
              <a:rPr lang="en-US" smtClean="0"/>
              <a:t>‹#›</a:t>
            </a:fld>
            <a:endParaRPr lang="en-US" dirty="0"/>
          </a:p>
        </p:txBody>
      </p:sp>
      <p:sp>
        <p:nvSpPr>
          <p:cNvPr id="9" name="TextBox 8">
            <a:extLst>
              <a:ext uri="{FF2B5EF4-FFF2-40B4-BE49-F238E27FC236}">
                <a16:creationId xmlns:a16="http://schemas.microsoft.com/office/drawing/2014/main" id="{8808D26F-4A15-7A3B-29F5-DF8B46497BE0}"/>
              </a:ext>
            </a:extLst>
          </p:cNvPr>
          <p:cNvSpPr txBox="1"/>
          <p:nvPr userDrawn="1"/>
        </p:nvSpPr>
        <p:spPr>
          <a:xfrm>
            <a:off x="200278" y="6488668"/>
            <a:ext cx="6097348" cy="246221"/>
          </a:xfrm>
          <a:prstGeom prst="rect">
            <a:avLst/>
          </a:prstGeom>
          <a:noFill/>
        </p:spPr>
        <p:txBody>
          <a:bodyPr wrap="square">
            <a:spAutoFit/>
          </a:bodyPr>
          <a:lstStyle/>
          <a:p>
            <a:r>
              <a:rPr lang="en-US" sz="1000" b="1" dirty="0"/>
              <a:t> </a:t>
            </a:r>
            <a:r>
              <a:rPr lang="en-US" sz="1000" b="1" dirty="0">
                <a:solidFill>
                  <a:schemeClr val="bg1"/>
                </a:solidFill>
              </a:rPr>
              <a:t>© Clairmont Press, Inc. </a:t>
            </a:r>
            <a:endParaRPr lang="en-US" sz="1000" b="1" dirty="0"/>
          </a:p>
        </p:txBody>
      </p:sp>
      <p:pic>
        <p:nvPicPr>
          <p:cNvPr id="10" name="Picture 9" descr="C3-HD-TOP.png">
            <a:extLst>
              <a:ext uri="{FF2B5EF4-FFF2-40B4-BE49-F238E27FC236}">
                <a16:creationId xmlns:a16="http://schemas.microsoft.com/office/drawing/2014/main" id="{11C57742-9DF2-7DBC-41E7-F441FB46729D}"/>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67525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CD151145-2081-4CC5-761B-2F7C1734E628}"/>
              </a:ext>
            </a:extLst>
          </p:cNvPr>
          <p:cNvPicPr>
            <a:picLocks noChangeAspect="1"/>
          </p:cNvPicPr>
          <p:nvPr userDrawn="1"/>
        </p:nvPicPr>
        <p:blipFill>
          <a:blip r:embed="rId2"/>
          <a:stretch>
            <a:fillRect/>
          </a:stretch>
        </p:blipFill>
        <p:spPr>
          <a:xfrm>
            <a:off x="228600" y="6398707"/>
            <a:ext cx="457200" cy="279400"/>
          </a:xfrm>
          <a:prstGeom prst="rect">
            <a:avLst/>
          </a:prstGeom>
        </p:spPr>
      </p:pic>
    </p:spTree>
    <p:extLst>
      <p:ext uri="{BB962C8B-B14F-4D97-AF65-F5344CB8AC3E}">
        <p14:creationId xmlns:p14="http://schemas.microsoft.com/office/powerpoint/2010/main" val="392007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28292"/>
            <a:lum/>
          </a:blip>
          <a:srcRect/>
          <a:tile tx="0" ty="0" sx="100000" sy="100000" flip="none" algn="tl"/>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D4925E68-8B8F-917D-1514-970095C5226F}"/>
              </a:ext>
            </a:extLst>
          </p:cNvPr>
          <p:cNvPicPr>
            <a:picLocks noChangeAspect="1"/>
          </p:cNvPicPr>
          <p:nvPr userDrawn="1"/>
        </p:nvPicPr>
        <p:blipFill>
          <a:blip r:embed="rId3"/>
          <a:stretch>
            <a:fillRect/>
          </a:stretch>
        </p:blipFill>
        <p:spPr>
          <a:xfrm>
            <a:off x="213511" y="6398707"/>
            <a:ext cx="457200" cy="279400"/>
          </a:xfrm>
          <a:prstGeom prst="rect">
            <a:avLst/>
          </a:prstGeom>
        </p:spPr>
      </p:pic>
      <p:pic>
        <p:nvPicPr>
          <p:cNvPr id="10" name="Picture 9" descr="C3-HD-TOP.png">
            <a:extLst>
              <a:ext uri="{FF2B5EF4-FFF2-40B4-BE49-F238E27FC236}">
                <a16:creationId xmlns:a16="http://schemas.microsoft.com/office/drawing/2014/main" id="{DC28EDF5-1F97-3449-D6AA-618187709ABD}"/>
              </a:ext>
            </a:extLst>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1025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B58A28-C61A-D040-9DF4-D6019F7DEB6C}" type="datetime1">
              <a:rPr lang="en-US" smtClean="0"/>
              <a:t>7/7/25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 Clairmont Press, Inc. </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6C402E-B1C0-B342-B143-8B01E77D075E}" type="slidenum">
              <a:rPr lang="en-US" smtClean="0"/>
              <a:t>‹#›</a:t>
            </a:fld>
            <a:endParaRPr lang="en-US" dirty="0"/>
          </a:p>
        </p:txBody>
      </p:sp>
      <p:pic>
        <p:nvPicPr>
          <p:cNvPr id="9" name="Picture 8" descr="C3-HD-TOP.png">
            <a:extLst>
              <a:ext uri="{FF2B5EF4-FFF2-40B4-BE49-F238E27FC236}">
                <a16:creationId xmlns:a16="http://schemas.microsoft.com/office/drawing/2014/main" id="{40796F64-031E-BDB4-CABF-1417EF3432AE}"/>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2267995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C864-B288-0E05-F3C9-A099EA917303}"/>
              </a:ext>
            </a:extLst>
          </p:cNvPr>
          <p:cNvSpPr>
            <a:spLocks noGrp="1" noRot="1" noMove="1" noResize="1" noEditPoints="1" noAdjustHandles="1" noChangeArrowheads="1" noChangeShapeType="1"/>
          </p:cNvSpPr>
          <p:nvPr>
            <p:ph type="ctrTitle"/>
          </p:nvPr>
        </p:nvSpPr>
        <p:spPr>
          <a:xfrm>
            <a:off x="-68826" y="-137080"/>
            <a:ext cx="5761704" cy="875489"/>
          </a:xfrm>
          <a:noFill/>
        </p:spPr>
        <p:txBody>
          <a:bodyPr>
            <a:normAutofit/>
          </a:bodyPr>
          <a:lstStyle/>
          <a:p>
            <a:r>
              <a:rPr lang="en-US" sz="4800" b="1" dirty="0">
                <a:ln w="12700">
                  <a:solidFill>
                    <a:schemeClr val="bg1"/>
                  </a:solidFill>
                </a:ln>
                <a:solidFill>
                  <a:schemeClr val="accent1">
                    <a:lumMod val="50000"/>
                  </a:schemeClr>
                </a:solidFill>
              </a:rPr>
              <a:t>Smart Skills</a:t>
            </a:r>
          </a:p>
        </p:txBody>
      </p:sp>
      <p:sp>
        <p:nvSpPr>
          <p:cNvPr id="3" name="Subtitle 2">
            <a:extLst>
              <a:ext uri="{FF2B5EF4-FFF2-40B4-BE49-F238E27FC236}">
                <a16:creationId xmlns:a16="http://schemas.microsoft.com/office/drawing/2014/main" id="{C9B5F76E-4E17-C190-779E-E0D19810A16A}"/>
              </a:ext>
            </a:extLst>
          </p:cNvPr>
          <p:cNvSpPr>
            <a:spLocks noGrp="1" noRot="1" noMove="1" noResize="1" noEditPoints="1" noAdjustHandles="1" noChangeArrowheads="1" noChangeShapeType="1"/>
          </p:cNvSpPr>
          <p:nvPr>
            <p:ph type="subTitle" idx="1"/>
          </p:nvPr>
        </p:nvSpPr>
        <p:spPr>
          <a:xfrm>
            <a:off x="-58994" y="596122"/>
            <a:ext cx="5073570" cy="1606303"/>
          </a:xfrm>
          <a:noFill/>
        </p:spPr>
        <p:txBody>
          <a:bodyPr>
            <a:normAutofit/>
          </a:bodyPr>
          <a:lstStyle/>
          <a:p>
            <a:pPr>
              <a:spcBef>
                <a:spcPts val="0"/>
              </a:spcBef>
            </a:pPr>
            <a:r>
              <a:rPr lang="en-US" sz="3200" b="1" dirty="0">
                <a:ln w="12700">
                  <a:solidFill>
                    <a:schemeClr val="bg1"/>
                  </a:solidFill>
                </a:ln>
                <a:solidFill>
                  <a:schemeClr val="accent1">
                    <a:lumMod val="50000"/>
                  </a:schemeClr>
                </a:solidFill>
              </a:rPr>
              <a:t>Week 2</a:t>
            </a:r>
          </a:p>
          <a:p>
            <a:pPr>
              <a:spcBef>
                <a:spcPts val="0"/>
              </a:spcBef>
            </a:pPr>
            <a:r>
              <a:rPr lang="en-US" sz="3200" b="1" dirty="0">
                <a:ln w="12700">
                  <a:solidFill>
                    <a:schemeClr val="bg1"/>
                  </a:solidFill>
                </a:ln>
                <a:solidFill>
                  <a:schemeClr val="accent1">
                    <a:lumMod val="50000"/>
                  </a:schemeClr>
                </a:solidFill>
              </a:rPr>
              <a:t>Charts &amp; Graphs 1:</a:t>
            </a:r>
            <a:br>
              <a:rPr lang="en-US" sz="3200" b="1" dirty="0">
                <a:ln w="12700">
                  <a:solidFill>
                    <a:schemeClr val="bg1"/>
                  </a:solidFill>
                </a:ln>
                <a:solidFill>
                  <a:schemeClr val="accent1">
                    <a:lumMod val="50000"/>
                  </a:schemeClr>
                </a:solidFill>
              </a:rPr>
            </a:br>
            <a:r>
              <a:rPr lang="en-US" sz="3200" b="1" dirty="0">
                <a:ln w="12700">
                  <a:solidFill>
                    <a:schemeClr val="bg1"/>
                  </a:solidFill>
                </a:ln>
                <a:solidFill>
                  <a:schemeClr val="accent1">
                    <a:lumMod val="50000"/>
                  </a:schemeClr>
                </a:solidFill>
              </a:rPr>
              <a:t>Climographs</a:t>
            </a:r>
          </a:p>
        </p:txBody>
      </p:sp>
      <p:pic>
        <p:nvPicPr>
          <p:cNvPr id="7" name="Picture 6" descr="Georgia Studies logo">
            <a:extLst>
              <a:ext uri="{FF2B5EF4-FFF2-40B4-BE49-F238E27FC236}">
                <a16:creationId xmlns:a16="http://schemas.microsoft.com/office/drawing/2014/main" id="{7F0F00BA-3B23-AA0B-1977-FC086BB688B0}"/>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100000" contrast="100000"/>
                    </a14:imgEffect>
                  </a14:imgLayer>
                </a14:imgProps>
              </a:ext>
            </a:extLst>
          </a:blip>
          <a:stretch>
            <a:fillRect/>
          </a:stretch>
        </p:blipFill>
        <p:spPr>
          <a:xfrm>
            <a:off x="8902586" y="5929214"/>
            <a:ext cx="3151762" cy="875489"/>
          </a:xfrm>
          <a:prstGeom prst="rect">
            <a:avLst/>
          </a:prstGeom>
        </p:spPr>
      </p:pic>
    </p:spTree>
    <p:extLst>
      <p:ext uri="{BB962C8B-B14F-4D97-AF65-F5344CB8AC3E}">
        <p14:creationId xmlns:p14="http://schemas.microsoft.com/office/powerpoint/2010/main" val="8213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7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B7E2-CF97-D03E-756C-ABFFD3B68485}"/>
              </a:ext>
            </a:extLst>
          </p:cNvPr>
          <p:cNvSpPr>
            <a:spLocks noGrp="1"/>
          </p:cNvSpPr>
          <p:nvPr>
            <p:ph type="title" idx="4294967295"/>
          </p:nvPr>
        </p:nvSpPr>
        <p:spPr>
          <a:xfrm>
            <a:off x="76200" y="139533"/>
            <a:ext cx="2316480" cy="378627"/>
          </a:xfrm>
        </p:spPr>
        <p:txBody>
          <a:bodyPr>
            <a:normAutofit fontScale="90000"/>
          </a:bodyPr>
          <a:lstStyle/>
          <a:p>
            <a:r>
              <a:rPr lang="en-US" b="1" dirty="0"/>
              <a:t>Monday</a:t>
            </a:r>
          </a:p>
        </p:txBody>
      </p:sp>
      <p:sp>
        <p:nvSpPr>
          <p:cNvPr id="10" name="Content Placeholder 2">
            <a:extLst>
              <a:ext uri="{FF2B5EF4-FFF2-40B4-BE49-F238E27FC236}">
                <a16:creationId xmlns:a16="http://schemas.microsoft.com/office/drawing/2014/main" id="{B82DF1BF-566B-FBA2-B902-12BF21B6EE42}"/>
              </a:ext>
            </a:extLst>
          </p:cNvPr>
          <p:cNvSpPr>
            <a:spLocks noGrp="1"/>
          </p:cNvSpPr>
          <p:nvPr>
            <p:ph sz="half" idx="4294967295"/>
          </p:nvPr>
        </p:nvSpPr>
        <p:spPr>
          <a:xfrm>
            <a:off x="2941398" y="5567905"/>
            <a:ext cx="7898051" cy="1153065"/>
          </a:xfrm>
        </p:spPr>
        <p:txBody>
          <a:bodyPr>
            <a:normAutofit/>
          </a:bodyPr>
          <a:lstStyle/>
          <a:p>
            <a:r>
              <a:rPr lang="en-US" b="1" dirty="0"/>
              <a:t>Study the two graphs. Make a jot list of what you notice about them.</a:t>
            </a:r>
            <a:endParaRPr lang="en-US" dirty="0"/>
          </a:p>
        </p:txBody>
      </p:sp>
      <p:sp>
        <p:nvSpPr>
          <p:cNvPr id="3" name="Footer Placeholder 2">
            <a:extLst>
              <a:ext uri="{FF2B5EF4-FFF2-40B4-BE49-F238E27FC236}">
                <a16:creationId xmlns:a16="http://schemas.microsoft.com/office/drawing/2014/main" id="{DAC1E49E-FC28-2FD9-7517-04B2DE8979A2}"/>
              </a:ext>
            </a:extLst>
          </p:cNvPr>
          <p:cNvSpPr>
            <a:spLocks noGrp="1"/>
          </p:cNvSpPr>
          <p:nvPr>
            <p:ph type="ftr" sz="quarter" idx="11"/>
          </p:nvPr>
        </p:nvSpPr>
        <p:spPr/>
        <p:txBody>
          <a:bodyPr/>
          <a:lstStyle/>
          <a:p>
            <a:r>
              <a:rPr lang="en-US" dirty="0"/>
              <a:t>© Clairmont Press, Inc. </a:t>
            </a:r>
          </a:p>
        </p:txBody>
      </p:sp>
      <p:sp>
        <p:nvSpPr>
          <p:cNvPr id="6" name="TextBox 5">
            <a:extLst>
              <a:ext uri="{FF2B5EF4-FFF2-40B4-BE49-F238E27FC236}">
                <a16:creationId xmlns:a16="http://schemas.microsoft.com/office/drawing/2014/main" id="{282C69C9-53F9-A164-8995-A68A82465888}"/>
              </a:ext>
            </a:extLst>
          </p:cNvPr>
          <p:cNvSpPr txBox="1"/>
          <p:nvPr/>
        </p:nvSpPr>
        <p:spPr>
          <a:xfrm>
            <a:off x="7559103" y="341919"/>
            <a:ext cx="39642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400" b="1" i="0" u="none" strike="noStrike" cap="none" spc="0" normalizeH="0" baseline="0" dirty="0">
                <a:ln>
                  <a:noFill/>
                </a:ln>
                <a:solidFill>
                  <a:srgbClr val="000000"/>
                </a:solidFill>
                <a:effectLst/>
                <a:uFillTx/>
                <a:ea typeface="Trebuchet MS"/>
                <a:cs typeface="Trebuchet MS"/>
                <a:sym typeface="Trebuchet MS"/>
              </a:rPr>
              <a:t>A climograph is a graphic representation of a </a:t>
            </a:r>
            <a:r>
              <a:rPr lang="en-US" sz="1400" b="1" dirty="0"/>
              <a:t>location's </a:t>
            </a:r>
            <a:r>
              <a:rPr kumimoji="0" lang="en-US" sz="1400" b="1" i="0" u="none" strike="noStrike" cap="none" spc="0" normalizeH="0" baseline="0" dirty="0">
                <a:ln>
                  <a:noFill/>
                </a:ln>
                <a:solidFill>
                  <a:srgbClr val="000000"/>
                </a:solidFill>
                <a:effectLst/>
                <a:uFillTx/>
                <a:ea typeface="Trebuchet MS"/>
                <a:cs typeface="Trebuchet MS"/>
                <a:sym typeface="Trebuchet MS"/>
              </a:rPr>
              <a:t>basic climate data. </a:t>
            </a:r>
          </a:p>
        </p:txBody>
      </p:sp>
      <p:graphicFrame>
        <p:nvGraphicFramePr>
          <p:cNvPr id="9" name="Chart 8">
            <a:extLst>
              <a:ext uri="{FF2B5EF4-FFF2-40B4-BE49-F238E27FC236}">
                <a16:creationId xmlns:a16="http://schemas.microsoft.com/office/drawing/2014/main" id="{075CCEC2-5DAC-8E73-AE6E-597F66E1908B}"/>
              </a:ext>
            </a:extLst>
          </p:cNvPr>
          <p:cNvGraphicFramePr>
            <a:graphicFrameLocks/>
          </p:cNvGraphicFramePr>
          <p:nvPr>
            <p:extLst>
              <p:ext uri="{D42A27DB-BD31-4B8C-83A1-F6EECF244321}">
                <p14:modId xmlns:p14="http://schemas.microsoft.com/office/powerpoint/2010/main" val="2893468854"/>
              </p:ext>
            </p:extLst>
          </p:nvPr>
        </p:nvGraphicFramePr>
        <p:xfrm>
          <a:off x="6890424" y="1102351"/>
          <a:ext cx="5301575" cy="4024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0E76B85-D358-94CB-9215-4D13ADCF1F14}"/>
              </a:ext>
            </a:extLst>
          </p:cNvPr>
          <p:cNvGraphicFramePr>
            <a:graphicFrameLocks/>
          </p:cNvGraphicFramePr>
          <p:nvPr>
            <p:extLst>
              <p:ext uri="{D42A27DB-BD31-4B8C-83A1-F6EECF244321}">
                <p14:modId xmlns:p14="http://schemas.microsoft.com/office/powerpoint/2010/main" val="2178142420"/>
              </p:ext>
            </p:extLst>
          </p:nvPr>
        </p:nvGraphicFramePr>
        <p:xfrm>
          <a:off x="1624519" y="1102352"/>
          <a:ext cx="5301575" cy="4024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12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B9BFAB5-C820-CFB4-92AF-12EC727591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8CC8D-5BCB-C137-2BCB-847C9D98FC85}"/>
              </a:ext>
            </a:extLst>
          </p:cNvPr>
          <p:cNvSpPr>
            <a:spLocks noGrp="1"/>
          </p:cNvSpPr>
          <p:nvPr>
            <p:ph sz="half" idx="4294967295"/>
          </p:nvPr>
        </p:nvSpPr>
        <p:spPr>
          <a:xfrm>
            <a:off x="418288" y="5189985"/>
            <a:ext cx="11634281" cy="2331720"/>
          </a:xfrm>
        </p:spPr>
        <p:txBody>
          <a:bodyPr>
            <a:normAutofit/>
          </a:bodyPr>
          <a:lstStyle/>
          <a:p>
            <a:r>
              <a:rPr lang="en-US" b="1" dirty="0"/>
              <a:t>In what month is Savannah’s highest average temperature? What is it? </a:t>
            </a:r>
          </a:p>
          <a:p>
            <a:r>
              <a:rPr lang="en-US" b="1" dirty="0"/>
              <a:t>In what month is London’s highest average temperature? What is it? </a:t>
            </a:r>
          </a:p>
          <a:p>
            <a:r>
              <a:rPr lang="en-US" b="1" dirty="0"/>
              <a:t>Answer similar questions about the lowest average temperature. </a:t>
            </a:r>
          </a:p>
          <a:p>
            <a:endParaRPr lang="en-US" b="1" dirty="0"/>
          </a:p>
        </p:txBody>
      </p:sp>
      <p:sp>
        <p:nvSpPr>
          <p:cNvPr id="6" name="Title 1">
            <a:extLst>
              <a:ext uri="{FF2B5EF4-FFF2-40B4-BE49-F238E27FC236}">
                <a16:creationId xmlns:a16="http://schemas.microsoft.com/office/drawing/2014/main" id="{F79B6C73-1AE5-2602-3DA8-BA06122FE61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TUESDAY</a:t>
            </a:r>
          </a:p>
        </p:txBody>
      </p:sp>
      <p:sp>
        <p:nvSpPr>
          <p:cNvPr id="2" name="Footer Placeholder 1">
            <a:extLst>
              <a:ext uri="{FF2B5EF4-FFF2-40B4-BE49-F238E27FC236}">
                <a16:creationId xmlns:a16="http://schemas.microsoft.com/office/drawing/2014/main" id="{8F4EFF82-E630-E480-0C64-BC5CF3F3678F}"/>
              </a:ext>
            </a:extLst>
          </p:cNvPr>
          <p:cNvSpPr>
            <a:spLocks noGrp="1"/>
          </p:cNvSpPr>
          <p:nvPr>
            <p:ph type="ftr" sz="quarter" idx="11"/>
          </p:nvPr>
        </p:nvSpPr>
        <p:spPr/>
        <p:txBody>
          <a:bodyPr/>
          <a:lstStyle/>
          <a:p>
            <a:r>
              <a:rPr lang="en-US" dirty="0"/>
              <a:t>© Clairmont Press, Inc. </a:t>
            </a:r>
          </a:p>
        </p:txBody>
      </p:sp>
      <p:sp>
        <p:nvSpPr>
          <p:cNvPr id="7" name="TextBox 6">
            <a:extLst>
              <a:ext uri="{FF2B5EF4-FFF2-40B4-BE49-F238E27FC236}">
                <a16:creationId xmlns:a16="http://schemas.microsoft.com/office/drawing/2014/main" id="{195CFA4D-78F8-48FE-01B4-DFB720B070E4}"/>
              </a:ext>
            </a:extLst>
          </p:cNvPr>
          <p:cNvSpPr txBox="1"/>
          <p:nvPr/>
        </p:nvSpPr>
        <p:spPr>
          <a:xfrm>
            <a:off x="7559103" y="341919"/>
            <a:ext cx="39642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400" b="1" i="0" u="none" strike="noStrike" cap="none" spc="0" normalizeH="0" baseline="0" dirty="0">
                <a:ln>
                  <a:noFill/>
                </a:ln>
                <a:solidFill>
                  <a:srgbClr val="000000"/>
                </a:solidFill>
                <a:effectLst/>
                <a:uFillTx/>
                <a:ea typeface="Trebuchet MS"/>
                <a:cs typeface="Trebuchet MS"/>
                <a:sym typeface="Trebuchet MS"/>
              </a:rPr>
              <a:t>A climograph is a graphic representation of a </a:t>
            </a:r>
            <a:r>
              <a:rPr lang="en-US" sz="1400" b="1" dirty="0"/>
              <a:t>location's </a:t>
            </a:r>
            <a:r>
              <a:rPr kumimoji="0" lang="en-US" sz="1400" b="1" i="0" u="none" strike="noStrike" cap="none" spc="0" normalizeH="0" baseline="0" dirty="0">
                <a:ln>
                  <a:noFill/>
                </a:ln>
                <a:solidFill>
                  <a:srgbClr val="000000"/>
                </a:solidFill>
                <a:effectLst/>
                <a:uFillTx/>
                <a:ea typeface="Trebuchet MS"/>
                <a:cs typeface="Trebuchet MS"/>
                <a:sym typeface="Trebuchet MS"/>
              </a:rPr>
              <a:t>basic climate data. </a:t>
            </a:r>
          </a:p>
        </p:txBody>
      </p:sp>
      <p:graphicFrame>
        <p:nvGraphicFramePr>
          <p:cNvPr id="8" name="Chart 7">
            <a:extLst>
              <a:ext uri="{FF2B5EF4-FFF2-40B4-BE49-F238E27FC236}">
                <a16:creationId xmlns:a16="http://schemas.microsoft.com/office/drawing/2014/main" id="{3AC4CF4C-77E9-3D19-C3E8-0E174BF3B7B0}"/>
              </a:ext>
            </a:extLst>
          </p:cNvPr>
          <p:cNvGraphicFramePr>
            <a:graphicFrameLocks/>
          </p:cNvGraphicFramePr>
          <p:nvPr>
            <p:extLst>
              <p:ext uri="{D42A27DB-BD31-4B8C-83A1-F6EECF244321}">
                <p14:modId xmlns:p14="http://schemas.microsoft.com/office/powerpoint/2010/main" val="2893468854"/>
              </p:ext>
            </p:extLst>
          </p:nvPr>
        </p:nvGraphicFramePr>
        <p:xfrm>
          <a:off x="6890424" y="1102351"/>
          <a:ext cx="5301575" cy="4024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9AC33C3-DF9F-9A2F-8F01-8F929A952C31}"/>
              </a:ext>
            </a:extLst>
          </p:cNvPr>
          <p:cNvGraphicFramePr>
            <a:graphicFrameLocks/>
          </p:cNvGraphicFramePr>
          <p:nvPr>
            <p:extLst>
              <p:ext uri="{D42A27DB-BD31-4B8C-83A1-F6EECF244321}">
                <p14:modId xmlns:p14="http://schemas.microsoft.com/office/powerpoint/2010/main" val="1572313464"/>
              </p:ext>
            </p:extLst>
          </p:nvPr>
        </p:nvGraphicFramePr>
        <p:xfrm>
          <a:off x="1624519" y="1102352"/>
          <a:ext cx="5301575" cy="4024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94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3CDA3423-C308-3424-3FEF-EFCD68F2DE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98DA5-68BF-CBC2-8C1B-899FDF85CB66}"/>
              </a:ext>
            </a:extLst>
          </p:cNvPr>
          <p:cNvSpPr>
            <a:spLocks noGrp="1"/>
          </p:cNvSpPr>
          <p:nvPr>
            <p:ph sz="half" idx="4294967295"/>
          </p:nvPr>
        </p:nvSpPr>
        <p:spPr>
          <a:xfrm>
            <a:off x="262647" y="5167125"/>
            <a:ext cx="11702374" cy="1188720"/>
          </a:xfrm>
        </p:spPr>
        <p:txBody>
          <a:bodyPr>
            <a:normAutofit lnSpcReduction="10000"/>
          </a:bodyPr>
          <a:lstStyle/>
          <a:p>
            <a:pPr marL="0" indent="0">
              <a:buNone/>
            </a:pPr>
            <a:r>
              <a:rPr lang="en-US" b="1" dirty="0"/>
              <a:t>In which month does Savannah typically have the most precipitation? How much? </a:t>
            </a:r>
          </a:p>
          <a:p>
            <a:pPr marL="0" indent="0">
              <a:buNone/>
            </a:pPr>
            <a:r>
              <a:rPr lang="en-US" b="1" dirty="0"/>
              <a:t>In which month does London typically have the most precipitation? How much? </a:t>
            </a:r>
          </a:p>
          <a:p>
            <a:pPr marL="0" indent="0">
              <a:buNone/>
            </a:pPr>
            <a:r>
              <a:rPr lang="en-US" b="1" dirty="0"/>
              <a:t>In which month does Savannah typically have the least precipitation? How much? </a:t>
            </a:r>
          </a:p>
          <a:p>
            <a:pPr marL="0" indent="0">
              <a:buNone/>
            </a:pPr>
            <a:endParaRPr lang="en-US" b="1" dirty="0"/>
          </a:p>
        </p:txBody>
      </p:sp>
      <p:sp>
        <p:nvSpPr>
          <p:cNvPr id="6" name="Title 1">
            <a:extLst>
              <a:ext uri="{FF2B5EF4-FFF2-40B4-BE49-F238E27FC236}">
                <a16:creationId xmlns:a16="http://schemas.microsoft.com/office/drawing/2014/main" id="{CB370504-26AF-7234-9434-484C1DC6663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WEDNESDAY</a:t>
            </a:r>
          </a:p>
        </p:txBody>
      </p:sp>
      <p:sp>
        <p:nvSpPr>
          <p:cNvPr id="2" name="Footer Placeholder 1">
            <a:extLst>
              <a:ext uri="{FF2B5EF4-FFF2-40B4-BE49-F238E27FC236}">
                <a16:creationId xmlns:a16="http://schemas.microsoft.com/office/drawing/2014/main" id="{CAC2D503-7E5C-4308-22B5-D6F508BB127F}"/>
              </a:ext>
            </a:extLst>
          </p:cNvPr>
          <p:cNvSpPr>
            <a:spLocks noGrp="1"/>
          </p:cNvSpPr>
          <p:nvPr>
            <p:ph type="ftr" sz="quarter" idx="11"/>
          </p:nvPr>
        </p:nvSpPr>
        <p:spPr/>
        <p:txBody>
          <a:bodyPr/>
          <a:lstStyle/>
          <a:p>
            <a:r>
              <a:rPr lang="en-US" dirty="0"/>
              <a:t>© Clairmont Press, Inc. </a:t>
            </a:r>
          </a:p>
        </p:txBody>
      </p:sp>
      <p:sp>
        <p:nvSpPr>
          <p:cNvPr id="7" name="TextBox 6">
            <a:extLst>
              <a:ext uri="{FF2B5EF4-FFF2-40B4-BE49-F238E27FC236}">
                <a16:creationId xmlns:a16="http://schemas.microsoft.com/office/drawing/2014/main" id="{64820BF1-49F8-E1C2-4BFF-1C0B1564EE26}"/>
              </a:ext>
            </a:extLst>
          </p:cNvPr>
          <p:cNvSpPr txBox="1"/>
          <p:nvPr/>
        </p:nvSpPr>
        <p:spPr>
          <a:xfrm>
            <a:off x="7559103" y="341919"/>
            <a:ext cx="39642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400" b="1" i="0" u="none" strike="noStrike" cap="none" spc="0" normalizeH="0" baseline="0" dirty="0">
                <a:ln>
                  <a:noFill/>
                </a:ln>
                <a:solidFill>
                  <a:srgbClr val="000000"/>
                </a:solidFill>
                <a:effectLst/>
                <a:uFillTx/>
                <a:ea typeface="Trebuchet MS"/>
                <a:cs typeface="Trebuchet MS"/>
                <a:sym typeface="Trebuchet MS"/>
              </a:rPr>
              <a:t>A climograph is a graphic representation of a </a:t>
            </a:r>
            <a:r>
              <a:rPr lang="en-US" sz="1400" b="1" dirty="0"/>
              <a:t>location's </a:t>
            </a:r>
            <a:r>
              <a:rPr kumimoji="0" lang="en-US" sz="1400" b="1" i="0" u="none" strike="noStrike" cap="none" spc="0" normalizeH="0" baseline="0" dirty="0">
                <a:ln>
                  <a:noFill/>
                </a:ln>
                <a:solidFill>
                  <a:srgbClr val="000000"/>
                </a:solidFill>
                <a:effectLst/>
                <a:uFillTx/>
                <a:ea typeface="Trebuchet MS"/>
                <a:cs typeface="Trebuchet MS"/>
                <a:sym typeface="Trebuchet MS"/>
              </a:rPr>
              <a:t>basic climate data. </a:t>
            </a:r>
          </a:p>
        </p:txBody>
      </p:sp>
      <p:graphicFrame>
        <p:nvGraphicFramePr>
          <p:cNvPr id="8" name="Chart 7">
            <a:extLst>
              <a:ext uri="{FF2B5EF4-FFF2-40B4-BE49-F238E27FC236}">
                <a16:creationId xmlns:a16="http://schemas.microsoft.com/office/drawing/2014/main" id="{032EE989-9DF8-7F59-3970-1C9339FBD972}"/>
              </a:ext>
            </a:extLst>
          </p:cNvPr>
          <p:cNvGraphicFramePr>
            <a:graphicFrameLocks/>
          </p:cNvGraphicFramePr>
          <p:nvPr>
            <p:extLst>
              <p:ext uri="{D42A27DB-BD31-4B8C-83A1-F6EECF244321}">
                <p14:modId xmlns:p14="http://schemas.microsoft.com/office/powerpoint/2010/main" val="2893468854"/>
              </p:ext>
            </p:extLst>
          </p:nvPr>
        </p:nvGraphicFramePr>
        <p:xfrm>
          <a:off x="6890424" y="1102351"/>
          <a:ext cx="5301575" cy="4024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D7001F4-78C3-2F0C-BDF0-F8000F32E35D}"/>
              </a:ext>
            </a:extLst>
          </p:cNvPr>
          <p:cNvGraphicFramePr>
            <a:graphicFrameLocks/>
          </p:cNvGraphicFramePr>
          <p:nvPr>
            <p:extLst>
              <p:ext uri="{D42A27DB-BD31-4B8C-83A1-F6EECF244321}">
                <p14:modId xmlns:p14="http://schemas.microsoft.com/office/powerpoint/2010/main" val="1572313464"/>
              </p:ext>
            </p:extLst>
          </p:nvPr>
        </p:nvGraphicFramePr>
        <p:xfrm>
          <a:off x="1624519" y="1102352"/>
          <a:ext cx="5301575" cy="4024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04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A26F67C-BEDE-F2DF-9F6A-3D7AE0CFDD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7DFF6-FB3F-9999-E5A4-AC9CC14A9746}"/>
              </a:ext>
            </a:extLst>
          </p:cNvPr>
          <p:cNvSpPr>
            <a:spLocks noGrp="1"/>
          </p:cNvSpPr>
          <p:nvPr>
            <p:ph sz="half" idx="4294967295"/>
          </p:nvPr>
        </p:nvSpPr>
        <p:spPr>
          <a:xfrm>
            <a:off x="76199" y="5089691"/>
            <a:ext cx="12115799" cy="1173949"/>
          </a:xfrm>
        </p:spPr>
        <p:txBody>
          <a:bodyPr>
            <a:normAutofit/>
          </a:bodyPr>
          <a:lstStyle/>
          <a:p>
            <a:r>
              <a:rPr lang="en-US" b="1" dirty="0"/>
              <a:t>What differences do you notice in the overall pattern of temperature and precipitation when comparing the two cities? </a:t>
            </a:r>
          </a:p>
          <a:p>
            <a:r>
              <a:rPr lang="en-US" b="1" dirty="0"/>
              <a:t>What might explain the differences?</a:t>
            </a:r>
          </a:p>
          <a:p>
            <a:endParaRPr lang="en-US" b="1" dirty="0"/>
          </a:p>
        </p:txBody>
      </p:sp>
      <p:sp>
        <p:nvSpPr>
          <p:cNvPr id="6" name="Title 1">
            <a:extLst>
              <a:ext uri="{FF2B5EF4-FFF2-40B4-BE49-F238E27FC236}">
                <a16:creationId xmlns:a16="http://schemas.microsoft.com/office/drawing/2014/main" id="{422CAD7D-08FD-6869-C6F4-124E062E85D0}"/>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THURSDAY</a:t>
            </a:r>
          </a:p>
        </p:txBody>
      </p:sp>
      <p:sp>
        <p:nvSpPr>
          <p:cNvPr id="2" name="Footer Placeholder 1">
            <a:extLst>
              <a:ext uri="{FF2B5EF4-FFF2-40B4-BE49-F238E27FC236}">
                <a16:creationId xmlns:a16="http://schemas.microsoft.com/office/drawing/2014/main" id="{29040C43-9329-EF6B-5DB1-E800A31A2415}"/>
              </a:ext>
            </a:extLst>
          </p:cNvPr>
          <p:cNvSpPr>
            <a:spLocks noGrp="1"/>
          </p:cNvSpPr>
          <p:nvPr>
            <p:ph type="ftr" sz="quarter" idx="11"/>
          </p:nvPr>
        </p:nvSpPr>
        <p:spPr/>
        <p:txBody>
          <a:bodyPr/>
          <a:lstStyle/>
          <a:p>
            <a:r>
              <a:rPr lang="en-US" dirty="0"/>
              <a:t>© Clairmont Press, Inc. </a:t>
            </a:r>
          </a:p>
        </p:txBody>
      </p:sp>
      <p:graphicFrame>
        <p:nvGraphicFramePr>
          <p:cNvPr id="4" name="Chart 3">
            <a:extLst>
              <a:ext uri="{FF2B5EF4-FFF2-40B4-BE49-F238E27FC236}">
                <a16:creationId xmlns:a16="http://schemas.microsoft.com/office/drawing/2014/main" id="{8BEF566F-76B5-520A-76FC-C4C5C4531EE9}"/>
              </a:ext>
            </a:extLst>
          </p:cNvPr>
          <p:cNvGraphicFramePr>
            <a:graphicFrameLocks/>
          </p:cNvGraphicFramePr>
          <p:nvPr>
            <p:extLst>
              <p:ext uri="{D42A27DB-BD31-4B8C-83A1-F6EECF244321}">
                <p14:modId xmlns:p14="http://schemas.microsoft.com/office/powerpoint/2010/main" val="3735605721"/>
              </p:ext>
            </p:extLst>
          </p:nvPr>
        </p:nvGraphicFramePr>
        <p:xfrm>
          <a:off x="6890424" y="1102351"/>
          <a:ext cx="5301575" cy="4024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56E6A929-664B-988C-19D6-BF59AABB8828}"/>
              </a:ext>
            </a:extLst>
          </p:cNvPr>
          <p:cNvGraphicFramePr>
            <a:graphicFrameLocks/>
          </p:cNvGraphicFramePr>
          <p:nvPr>
            <p:extLst>
              <p:ext uri="{D42A27DB-BD31-4B8C-83A1-F6EECF244321}">
                <p14:modId xmlns:p14="http://schemas.microsoft.com/office/powerpoint/2010/main" val="914387544"/>
              </p:ext>
            </p:extLst>
          </p:nvPr>
        </p:nvGraphicFramePr>
        <p:xfrm>
          <a:off x="1624519" y="1102352"/>
          <a:ext cx="5301575" cy="402412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1D5A4A20-0564-B68B-72B4-6EBAB2DCC639}"/>
              </a:ext>
            </a:extLst>
          </p:cNvPr>
          <p:cNvSpPr txBox="1"/>
          <p:nvPr/>
        </p:nvSpPr>
        <p:spPr>
          <a:xfrm>
            <a:off x="7559103" y="341919"/>
            <a:ext cx="39642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400" b="1" i="0" u="none" strike="noStrike" cap="none" spc="0" normalizeH="0" baseline="0" dirty="0">
                <a:ln>
                  <a:noFill/>
                </a:ln>
                <a:solidFill>
                  <a:srgbClr val="000000"/>
                </a:solidFill>
                <a:effectLst/>
                <a:uFillTx/>
                <a:ea typeface="Trebuchet MS"/>
                <a:cs typeface="Trebuchet MS"/>
                <a:sym typeface="Trebuchet MS"/>
              </a:rPr>
              <a:t>A climograph is a graphic representation of a </a:t>
            </a:r>
            <a:r>
              <a:rPr lang="en-US" sz="1400" b="1" dirty="0"/>
              <a:t>location's </a:t>
            </a:r>
            <a:r>
              <a:rPr kumimoji="0" lang="en-US" sz="1400" b="1" i="0" u="none" strike="noStrike" cap="none" spc="0" normalizeH="0" baseline="0" dirty="0">
                <a:ln>
                  <a:noFill/>
                </a:ln>
                <a:solidFill>
                  <a:srgbClr val="000000"/>
                </a:solidFill>
                <a:effectLst/>
                <a:uFillTx/>
                <a:ea typeface="Trebuchet MS"/>
                <a:cs typeface="Trebuchet MS"/>
                <a:sym typeface="Trebuchet MS"/>
              </a:rPr>
              <a:t>basic climate data. </a:t>
            </a:r>
          </a:p>
        </p:txBody>
      </p:sp>
    </p:spTree>
    <p:extLst>
      <p:ext uri="{BB962C8B-B14F-4D97-AF65-F5344CB8AC3E}">
        <p14:creationId xmlns:p14="http://schemas.microsoft.com/office/powerpoint/2010/main" val="97984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990AD7E1-CA8A-067D-0766-D1900035F2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F0B99-CB22-AACC-654A-EDB042980BD8}"/>
              </a:ext>
            </a:extLst>
          </p:cNvPr>
          <p:cNvSpPr>
            <a:spLocks noGrp="1"/>
          </p:cNvSpPr>
          <p:nvPr>
            <p:ph sz="half" idx="4294967295"/>
          </p:nvPr>
        </p:nvSpPr>
        <p:spPr>
          <a:xfrm>
            <a:off x="76201" y="5126477"/>
            <a:ext cx="12025008" cy="1591990"/>
          </a:xfrm>
        </p:spPr>
        <p:txBody>
          <a:bodyPr/>
          <a:lstStyle/>
          <a:p>
            <a:pPr marL="0" indent="0">
              <a:buNone/>
            </a:pPr>
            <a:r>
              <a:rPr lang="en-US" b="1" dirty="0"/>
              <a:t>Think about the experience of an 18th-century Londoner migrating to Savannah. </a:t>
            </a:r>
          </a:p>
          <a:p>
            <a:r>
              <a:rPr lang="en-US" b="1" dirty="0"/>
              <a:t>How might they react to the change of climate moving from London to Savannah?</a:t>
            </a:r>
          </a:p>
          <a:p>
            <a:r>
              <a:rPr lang="en-US" b="1" dirty="0"/>
              <a:t>What advantages and disadvantages might the climate have?  </a:t>
            </a:r>
          </a:p>
          <a:p>
            <a:pPr marL="0" indent="0">
              <a:buNone/>
            </a:pPr>
            <a:endParaRPr lang="en-US" b="1" dirty="0"/>
          </a:p>
        </p:txBody>
      </p:sp>
      <p:sp>
        <p:nvSpPr>
          <p:cNvPr id="8" name="Title 1">
            <a:extLst>
              <a:ext uri="{FF2B5EF4-FFF2-40B4-BE49-F238E27FC236}">
                <a16:creationId xmlns:a16="http://schemas.microsoft.com/office/drawing/2014/main" id="{1E7516C2-7794-6CA8-8ECC-9CD02110C8C5}"/>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FRIDAY</a:t>
            </a:r>
          </a:p>
        </p:txBody>
      </p:sp>
      <p:sp>
        <p:nvSpPr>
          <p:cNvPr id="2" name="Footer Placeholder 1">
            <a:extLst>
              <a:ext uri="{FF2B5EF4-FFF2-40B4-BE49-F238E27FC236}">
                <a16:creationId xmlns:a16="http://schemas.microsoft.com/office/drawing/2014/main" id="{1F6E996C-2D9F-C12C-54AA-45290DCABA93}"/>
              </a:ext>
            </a:extLst>
          </p:cNvPr>
          <p:cNvSpPr>
            <a:spLocks noGrp="1"/>
          </p:cNvSpPr>
          <p:nvPr>
            <p:ph type="ftr" sz="quarter" idx="11"/>
          </p:nvPr>
        </p:nvSpPr>
        <p:spPr/>
        <p:txBody>
          <a:bodyPr/>
          <a:lstStyle/>
          <a:p>
            <a:r>
              <a:rPr lang="en-US" dirty="0"/>
              <a:t>© Clairmont Press, Inc. </a:t>
            </a:r>
          </a:p>
        </p:txBody>
      </p:sp>
      <p:sp>
        <p:nvSpPr>
          <p:cNvPr id="6" name="TextBox 5">
            <a:extLst>
              <a:ext uri="{FF2B5EF4-FFF2-40B4-BE49-F238E27FC236}">
                <a16:creationId xmlns:a16="http://schemas.microsoft.com/office/drawing/2014/main" id="{DE5AA8F4-7FFD-6438-8C7F-76D41510C3D1}"/>
              </a:ext>
            </a:extLst>
          </p:cNvPr>
          <p:cNvSpPr txBox="1"/>
          <p:nvPr/>
        </p:nvSpPr>
        <p:spPr>
          <a:xfrm>
            <a:off x="7559103" y="341919"/>
            <a:ext cx="396421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400" b="1" i="0" u="none" strike="noStrike" cap="none" spc="0" normalizeH="0" baseline="0" dirty="0">
                <a:ln>
                  <a:noFill/>
                </a:ln>
                <a:solidFill>
                  <a:srgbClr val="000000"/>
                </a:solidFill>
                <a:effectLst/>
                <a:uFillTx/>
                <a:ea typeface="Trebuchet MS"/>
                <a:cs typeface="Trebuchet MS"/>
                <a:sym typeface="Trebuchet MS"/>
              </a:rPr>
              <a:t>A climograph is a graphic representation of a </a:t>
            </a:r>
            <a:r>
              <a:rPr lang="en-US" sz="1400" b="1" dirty="0"/>
              <a:t>location's </a:t>
            </a:r>
            <a:r>
              <a:rPr kumimoji="0" lang="en-US" sz="1400" b="1" i="0" u="none" strike="noStrike" cap="none" spc="0" normalizeH="0" baseline="0" dirty="0">
                <a:ln>
                  <a:noFill/>
                </a:ln>
                <a:solidFill>
                  <a:srgbClr val="000000"/>
                </a:solidFill>
                <a:effectLst/>
                <a:uFillTx/>
                <a:ea typeface="Trebuchet MS"/>
                <a:cs typeface="Trebuchet MS"/>
                <a:sym typeface="Trebuchet MS"/>
              </a:rPr>
              <a:t>basic climate data. </a:t>
            </a:r>
          </a:p>
        </p:txBody>
      </p:sp>
      <p:graphicFrame>
        <p:nvGraphicFramePr>
          <p:cNvPr id="7" name="Chart 6">
            <a:extLst>
              <a:ext uri="{FF2B5EF4-FFF2-40B4-BE49-F238E27FC236}">
                <a16:creationId xmlns:a16="http://schemas.microsoft.com/office/drawing/2014/main" id="{AAC026BF-7DBB-A69A-CB34-6479DF6FB3B3}"/>
              </a:ext>
            </a:extLst>
          </p:cNvPr>
          <p:cNvGraphicFramePr>
            <a:graphicFrameLocks/>
          </p:cNvGraphicFramePr>
          <p:nvPr>
            <p:extLst>
              <p:ext uri="{D42A27DB-BD31-4B8C-83A1-F6EECF244321}">
                <p14:modId xmlns:p14="http://schemas.microsoft.com/office/powerpoint/2010/main" val="2893468854"/>
              </p:ext>
            </p:extLst>
          </p:nvPr>
        </p:nvGraphicFramePr>
        <p:xfrm>
          <a:off x="6890424" y="1102351"/>
          <a:ext cx="5301575" cy="4024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8A264C9-2EB8-3ED1-08DD-45C150463B14}"/>
              </a:ext>
            </a:extLst>
          </p:cNvPr>
          <p:cNvGraphicFramePr>
            <a:graphicFrameLocks/>
          </p:cNvGraphicFramePr>
          <p:nvPr>
            <p:extLst>
              <p:ext uri="{D42A27DB-BD31-4B8C-83A1-F6EECF244321}">
                <p14:modId xmlns:p14="http://schemas.microsoft.com/office/powerpoint/2010/main" val="1572313464"/>
              </p:ext>
            </p:extLst>
          </p:nvPr>
        </p:nvGraphicFramePr>
        <p:xfrm>
          <a:off x="1624519" y="1102352"/>
          <a:ext cx="5301575" cy="4024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425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B5F551-EAAA-B872-683C-6B7A8FEFC36E}"/>
              </a:ext>
            </a:extLst>
          </p:cNvPr>
          <p:cNvSpPr txBox="1"/>
          <p:nvPr/>
        </p:nvSpPr>
        <p:spPr>
          <a:xfrm>
            <a:off x="8252749" y="6355845"/>
            <a:ext cx="3939252" cy="338554"/>
          </a:xfrm>
          <a:prstGeom prst="rect">
            <a:avLst/>
          </a:prstGeom>
          <a:noFill/>
        </p:spPr>
        <p:txBody>
          <a:bodyPr wrap="square" rtlCol="0">
            <a:spAutoFit/>
          </a:bodyPr>
          <a:lstStyle/>
          <a:p>
            <a:r>
              <a:rPr lang="en-US" sz="800" dirty="0">
                <a:solidFill>
                  <a:schemeClr val="bg1"/>
                </a:solidFill>
                <a:latin typeface="Avenir Light" panose="020B0402020203020204" pitchFamily="34" charset="77"/>
              </a:rPr>
              <a:t>Image credits: Title slide, Georgia State Capitol, Atlanta, GA, ©Shutterstock; End slide, Altamaha Waterfowl Management Area, Darien, GA, Emmett Mullins</a:t>
            </a:r>
          </a:p>
        </p:txBody>
      </p:sp>
      <p:sp>
        <p:nvSpPr>
          <p:cNvPr id="3" name="Footer Placeholder 2">
            <a:extLst>
              <a:ext uri="{FF2B5EF4-FFF2-40B4-BE49-F238E27FC236}">
                <a16:creationId xmlns:a16="http://schemas.microsoft.com/office/drawing/2014/main" id="{5DEA308A-644B-6CDE-6972-DD967FFFCCDC}"/>
              </a:ext>
            </a:extLst>
          </p:cNvPr>
          <p:cNvSpPr>
            <a:spLocks noGrp="1"/>
          </p:cNvSpPr>
          <p:nvPr>
            <p:ph type="ftr" sz="quarter" idx="11"/>
          </p:nvPr>
        </p:nvSpPr>
        <p:spPr/>
        <p:txBody>
          <a:bodyPr/>
          <a:lstStyle/>
          <a:p>
            <a:r>
              <a:rPr lang="en-US" dirty="0">
                <a:solidFill>
                  <a:schemeClr val="bg1"/>
                </a:solidFill>
              </a:rPr>
              <a:t>© Clairmont Press, Inc. </a:t>
            </a:r>
          </a:p>
        </p:txBody>
      </p:sp>
      <p:sp>
        <p:nvSpPr>
          <p:cNvPr id="2" name="TextBox 1">
            <a:extLst>
              <a:ext uri="{FF2B5EF4-FFF2-40B4-BE49-F238E27FC236}">
                <a16:creationId xmlns:a16="http://schemas.microsoft.com/office/drawing/2014/main" id="{4F0D2CCD-5616-2E3C-7DBC-D9361260C692}"/>
              </a:ext>
            </a:extLst>
          </p:cNvPr>
          <p:cNvSpPr txBox="1"/>
          <p:nvPr/>
        </p:nvSpPr>
        <p:spPr>
          <a:xfrm>
            <a:off x="163974" y="5709514"/>
            <a:ext cx="4905737" cy="646331"/>
          </a:xfrm>
          <a:prstGeom prst="rect">
            <a:avLst/>
          </a:prstGeom>
          <a:noFill/>
        </p:spPr>
        <p:txBody>
          <a:bodyPr wrap="square" rtlCol="0">
            <a:spAutoFit/>
          </a:bodyPr>
          <a:lstStyle/>
          <a:p>
            <a:r>
              <a:rPr lang="en-US" sz="1200" b="1" dirty="0">
                <a:solidFill>
                  <a:schemeClr val="bg1"/>
                </a:solidFill>
              </a:rPr>
              <a:t>The Altamaha Waterfowl Management Area near Darien consists of 27,000 acres of hardwood trees and cypress-tupelo swamps.  </a:t>
            </a:r>
            <a:endParaRPr lang="en-US" sz="500" b="1"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1162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2152</TotalTime>
  <Words>782</Words>
  <Application>Microsoft Macintosh PowerPoint</Application>
  <PresentationFormat>Widescreen</PresentationFormat>
  <Paragraphs>105</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Avenir Light</vt:lpstr>
      <vt:lpstr>Century Gothic</vt:lpstr>
      <vt:lpstr>Gotham XNarrow Medium</vt:lpstr>
      <vt:lpstr>Trebuchet MS</vt:lpstr>
      <vt:lpstr>Vapor Trail</vt:lpstr>
      <vt:lpstr>Smart Skills</vt:lpstr>
      <vt:lpstr>Monday</vt:lpstr>
      <vt:lpstr>PowerPoint Presentation</vt:lpstr>
      <vt:lpstr>PowerPoint Presentation</vt:lpstr>
      <vt:lpstr>PowerPoint Presentation</vt:lpstr>
      <vt:lpstr>PowerPoint Presentation</vt:lpstr>
      <vt:lpstr>PowerPoint Presentation</vt:lpstr>
    </vt:vector>
  </TitlesOfParts>
  <Manager/>
  <Company>(c)2025 Clairmont Press, Inc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Skills </dc:title>
  <dc:subject>Georgia Studies: Exploring and Connecting 8</dc:subject>
  <dc:creator/>
  <cp:keywords/>
  <dc:description/>
  <cp:lastModifiedBy>Emmett Mullins</cp:lastModifiedBy>
  <cp:revision>23</cp:revision>
  <dcterms:created xsi:type="dcterms:W3CDTF">2025-06-26T12:29:05Z</dcterms:created>
  <dcterms:modified xsi:type="dcterms:W3CDTF">2025-07-07T19:33:16Z</dcterms:modified>
  <cp:category/>
</cp:coreProperties>
</file>