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344" r:id="rId7"/>
    <p:sldId id="363" r:id="rId8"/>
    <p:sldId id="365" r:id="rId9"/>
    <p:sldId id="364" r:id="rId10"/>
    <p:sldId id="374" r:id="rId11"/>
    <p:sldId id="366" r:id="rId12"/>
    <p:sldId id="375" r:id="rId13"/>
    <p:sldId id="373" r:id="rId14"/>
    <p:sldId id="367" r:id="rId15"/>
    <p:sldId id="362" r:id="rId16"/>
    <p:sldId id="293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2" autoAdjust="0"/>
    <p:restoredTop sz="91701" autoAdjust="0"/>
  </p:normalViewPr>
  <p:slideViewPr>
    <p:cSldViewPr snapToGrid="0" snapToObjects="1">
      <p:cViewPr varScale="1">
        <p:scale>
          <a:sx n="117" d="100"/>
          <a:sy n="117" d="100"/>
        </p:scale>
        <p:origin x="21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583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679102" y="6528118"/>
            <a:ext cx="312499" cy="294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8" indent="-320038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526702" y="6528118"/>
            <a:ext cx="312499" cy="294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0E37A54-DC3A-61F9-77BF-2DCCE0F8B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6"/>
          <a:stretch>
            <a:fillRect/>
          </a:stretch>
        </p:blipFill>
        <p:spPr bwMode="auto">
          <a:xfrm>
            <a:off x="0" y="0"/>
            <a:ext cx="9144000" cy="648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Shape 60"/>
          <p:cNvSpPr/>
          <p:nvPr/>
        </p:nvSpPr>
        <p:spPr>
          <a:xfrm>
            <a:off x="7543800" y="6545790"/>
            <a:ext cx="16002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en-US" dirty="0"/>
              <a:t>2025</a:t>
            </a:r>
            <a:r>
              <a:rPr dirty="0"/>
              <a:t> Clairmont Press</a:t>
            </a:r>
          </a:p>
        </p:txBody>
      </p:sp>
      <p:sp>
        <p:nvSpPr>
          <p:cNvPr id="59" name="Shape 59"/>
          <p:cNvSpPr/>
          <p:nvPr/>
        </p:nvSpPr>
        <p:spPr>
          <a:xfrm>
            <a:off x="2754" y="5409355"/>
            <a:ext cx="9141246" cy="1077214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Chapter </a:t>
            </a:r>
            <a:r>
              <a:rPr lang="en-US" b="1" dirty="0">
                <a:latin typeface="+mn-lt"/>
              </a:rPr>
              <a:t>9</a:t>
            </a:r>
            <a:r>
              <a:rPr b="1" dirty="0">
                <a:latin typeface="+mn-lt"/>
              </a:rPr>
              <a:t>:</a:t>
            </a:r>
            <a:r>
              <a:rPr lang="en-US" b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Colonial Georgia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 </a:t>
            </a:r>
            <a:r>
              <a:rPr b="1" dirty="0">
                <a:latin typeface="+mn-lt"/>
              </a:rPr>
              <a:t>STUDY 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58F4B1-F02B-27A3-C493-F8A3A5536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349" y="570345"/>
            <a:ext cx="7537739" cy="200808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6A39F-EA74-53F2-74C3-BC25EF84F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4DE3E7D2-D785-4A13-084A-2BE8CFDC6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000" dirty="0">
                <a:latin typeface="+mn-lt"/>
              </a:rPr>
              <a:t>The Charter of 1732 granted the trustees the land between the Savannah and Altamaha Rivers and westward to the Pacific Ocean.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000" dirty="0">
                <a:latin typeface="+mn-lt"/>
              </a:rPr>
              <a:t>Trustees would control the colony till 1752, and they could raise money, grant land to settlers, make rules and regulations, establish courts, and maintain a military defense until that time.</a:t>
            </a:r>
          </a:p>
          <a:p>
            <a:pPr marL="743771" lvl="1" indent="-743771" defTabSz="896111">
              <a:spcBef>
                <a:spcPts val="1690"/>
              </a:spcBef>
              <a:buFont typeface="Wingdings"/>
              <a:buChar char="➢"/>
              <a:defRPr sz="3136"/>
            </a:pPr>
            <a:r>
              <a:rPr lang="en-US" sz="3000" dirty="0">
                <a:latin typeface="+mn-lt"/>
              </a:rPr>
              <a:t>Trustees banned </a:t>
            </a:r>
            <a:r>
              <a:rPr lang="en-US" sz="3000" b="1" dirty="0">
                <a:latin typeface="+mn-lt"/>
              </a:rPr>
              <a:t>slavery</a:t>
            </a:r>
            <a:r>
              <a:rPr lang="en-US" sz="3000" dirty="0">
                <a:latin typeface="+mn-lt"/>
              </a:rPr>
              <a:t> (owning people as property) and the sale and use of “spirits”.</a:t>
            </a:r>
          </a:p>
          <a:p>
            <a:pPr marL="743771" lvl="1" indent="-743771" defTabSz="896111">
              <a:spcBef>
                <a:spcPts val="1690"/>
              </a:spcBef>
              <a:buFont typeface="Wingdings"/>
              <a:buChar char="➢"/>
              <a:defRPr sz="3136"/>
            </a:pPr>
            <a:r>
              <a:rPr lang="en-US" sz="3000" dirty="0">
                <a:latin typeface="+mn-lt"/>
              </a:rPr>
              <a:t>Land ownership was limited to ensure families owned and farmed the land rather than large plantations.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80648BA7-886C-79BF-F7A7-1AA4ED79C0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60B41B81-6FBD-B2C7-87A8-3E3E43C66878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AUTHORITY OF THE TRUSTEES</a:t>
            </a:r>
          </a:p>
        </p:txBody>
      </p:sp>
    </p:spTree>
    <p:extLst>
      <p:ext uri="{BB962C8B-B14F-4D97-AF65-F5344CB8AC3E}">
        <p14:creationId xmlns:p14="http://schemas.microsoft.com/office/powerpoint/2010/main" val="37193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36014-FCBF-4BF8-7593-0AC02E342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AFA6BA36-D79A-8871-18C3-27B49546E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Oglethorpe (the only trustee who came to the colony) led the first settlers: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1732 – ship </a:t>
            </a:r>
            <a:r>
              <a:rPr lang="en-US" sz="2800" i="1" dirty="0">
                <a:latin typeface="+mn-lt"/>
              </a:rPr>
              <a:t>Anne</a:t>
            </a:r>
            <a:r>
              <a:rPr lang="en-US" sz="2800" dirty="0">
                <a:latin typeface="+mn-lt"/>
              </a:rPr>
              <a:t> set sail from England with chosen settlers (voyage took 57 days)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settlers welcomed by Carolinians who donated food, provisions, slaves, etc., to help work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site chosen for first settlement – a high bluff known as Yamacraw (good defense against enemies)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Tomochichi (leader of Yamacraw people and good friend to Oglethorpe) was valuable in ensuring early success of the colony.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39B2EB59-5DEF-E667-B866-77BF02B731E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17D13A5D-5C2D-F201-F912-17D6C15CBF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SAVANNAH, THE FIRST SETTLEMENT</a:t>
            </a:r>
          </a:p>
        </p:txBody>
      </p:sp>
    </p:spTree>
    <p:extLst>
      <p:ext uri="{BB962C8B-B14F-4D97-AF65-F5344CB8AC3E}">
        <p14:creationId xmlns:p14="http://schemas.microsoft.com/office/powerpoint/2010/main" val="31483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FB311-41FA-E6D6-6387-8D98B6F34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EEEE533F-5DA1-38C2-7DEC-7C1BD98C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000" dirty="0">
                <a:latin typeface="+mn-lt"/>
              </a:rPr>
              <a:t>John and Mary Musgrove, local trading post owners who spoke English and Creek, acted as interpreters between Oglethorpe and Tomochichi.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600" dirty="0">
                <a:latin typeface="+mn-lt"/>
              </a:rPr>
              <a:t>Mary became the main interpreter after John’s death in 1735.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000" dirty="0">
                <a:latin typeface="+mn-lt"/>
              </a:rPr>
              <a:t>Oglethorpe brought the settlers to the future site of Savannah in February 1733, where they set up tents and began planning the town.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000" dirty="0">
                <a:latin typeface="+mn-lt"/>
              </a:rPr>
              <a:t>Oglethorpe supervised the town’s construction and led the people as the only trustee in Georgia.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350C8CC2-81F5-9E20-249D-2B7BC8862C0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004C72EA-D5F4-D0AD-756A-F38E75D3C3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SAVANNAH, THE FIRST SETTLEMENT, Pt. 2</a:t>
            </a:r>
          </a:p>
        </p:txBody>
      </p:sp>
    </p:spTree>
    <p:extLst>
      <p:ext uri="{BB962C8B-B14F-4D97-AF65-F5344CB8AC3E}">
        <p14:creationId xmlns:p14="http://schemas.microsoft.com/office/powerpoint/2010/main" val="35196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3FE27-7642-6166-A6B0-9F6BCEA06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5BE53330-419E-C3C7-44E9-A5D7C5016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Tomochichi gave Oglethorpe permission to settle on Yamacraw land and acted as a diplomat between the British settlers and the Creek.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Oglethorpe promised to protect Tomochichi’s people from their mutual enemies and gained access to trade opportunities for his community.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Mary Musgrove helped build alliances and communicate needs effectively between each group, and she personally gained influence and trade opportunities.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6F190649-7283-FDAA-9DBF-F742691514C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CDC64B71-E41C-6F00-7A68-C05814AB1D9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JAMES OGLETHORPE, TOMOCHICHI,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AND MARY MUSGROVE</a:t>
            </a:r>
          </a:p>
        </p:txBody>
      </p:sp>
    </p:spTree>
    <p:extLst>
      <p:ext uri="{BB962C8B-B14F-4D97-AF65-F5344CB8AC3E}">
        <p14:creationId xmlns:p14="http://schemas.microsoft.com/office/powerpoint/2010/main" val="35928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D6010-3434-8EC7-1A05-0027FB603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3AE433F7-A466-0529-98D7-7717F05E4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Oglethorpe had concerns about the colony’s defense and convinced the British government to pay for building forts at the northern and southern ends of the colony.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Oglethorpe built more forts and roads along the coast and was promoted to the rank of general, putting him in command of local British troops and </a:t>
            </a:r>
            <a:r>
              <a:rPr lang="en-US" sz="3190" b="1" dirty="0">
                <a:latin typeface="+mn-lt"/>
              </a:rPr>
              <a:t>militias</a:t>
            </a:r>
            <a:r>
              <a:rPr lang="en-US" sz="3190" dirty="0">
                <a:latin typeface="+mn-lt"/>
              </a:rPr>
              <a:t> (citizen soldiers).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When war broke out between Britain and Spain in 1739, Oglethorpe fought Spanish forces in Florida but eventually was forced to retreat despite initial success.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B7FFF3C1-6C87-1BE2-9E57-F51522DC0D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EBC22874-24EC-6B68-BAF0-653164F40FF6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DEFENDING GEORGIA</a:t>
            </a:r>
          </a:p>
        </p:txBody>
      </p:sp>
    </p:spTree>
    <p:extLst>
      <p:ext uri="{BB962C8B-B14F-4D97-AF65-F5344CB8AC3E}">
        <p14:creationId xmlns:p14="http://schemas.microsoft.com/office/powerpoint/2010/main" val="24180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512F9-E0C0-BFD5-F3F3-56D0DE947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92DC278E-7F80-242F-EC87-9A02D1F53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Spain invaded St. Simons, Georgia, in 1742, but Oglethorpe pushed them back and convinced them British reinforcements were coming, so they retreated.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Oglethorpe returned to England in 1743 after thanking Mary Musgrove for her work and never returned, but he did live long enough to see Georgia become part of the US.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68103DC8-3FB3-B6EF-FFFA-5CFCF68FE4D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512DDF4B-6BD6-384A-A916-B6486DD16571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DEFENDING GEORGIA, Pt. 2</a:t>
            </a:r>
          </a:p>
        </p:txBody>
      </p:sp>
    </p:spTree>
    <p:extLst>
      <p:ext uri="{BB962C8B-B14F-4D97-AF65-F5344CB8AC3E}">
        <p14:creationId xmlns:p14="http://schemas.microsoft.com/office/powerpoint/2010/main" val="11041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5C033EB-D7F6-B44A-F63F-E14608726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84504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-1" y="6107668"/>
            <a:ext cx="914399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effectLst>
                  <a:glow rad="76200">
                    <a:schemeClr val="tx1">
                      <a:alpha val="76113"/>
                    </a:schemeClr>
                  </a:glow>
                </a:effectLst>
              </a:rPr>
              <a:t>Image Credits:</a:t>
            </a:r>
            <a:r>
              <a:rPr lang="en-US" dirty="0">
                <a:effectLst>
                  <a:glow rad="76200">
                    <a:schemeClr val="tx1">
                      <a:alpha val="76113"/>
                    </a:schemeClr>
                  </a:glow>
                </a:effectLst>
              </a:rPr>
              <a:t> </a:t>
            </a:r>
            <a:r>
              <a:rPr dirty="0">
                <a:effectLst>
                  <a:glow rad="76200">
                    <a:schemeClr val="tx1">
                      <a:alpha val="76113"/>
                    </a:schemeClr>
                  </a:glow>
                </a:effectLst>
              </a:rPr>
              <a:t>all Wikimedia Commons. Maps</a:t>
            </a:r>
            <a:r>
              <a:rPr lang="en-US" dirty="0">
                <a:effectLst>
                  <a:glow rad="76200">
                    <a:schemeClr val="tx1">
                      <a:alpha val="76113"/>
                    </a:schemeClr>
                  </a:glow>
                </a:effectLst>
              </a:rPr>
              <a:t>:</a:t>
            </a:r>
            <a:r>
              <a:rPr dirty="0">
                <a:effectLst>
                  <a:glow rad="76200">
                    <a:schemeClr val="tx1">
                      <a:alpha val="76113"/>
                    </a:schemeClr>
                  </a:glow>
                </a:effectLst>
              </a:rPr>
              <a:t> ©20</a:t>
            </a:r>
            <a:r>
              <a:rPr lang="en-US" dirty="0">
                <a:effectLst>
                  <a:glow rad="76200">
                    <a:schemeClr val="tx1">
                      <a:alpha val="76113"/>
                    </a:schemeClr>
                  </a:glow>
                </a:effectLst>
              </a:rPr>
              <a:t>25</a:t>
            </a:r>
            <a:r>
              <a:rPr dirty="0">
                <a:effectLst>
                  <a:glow rad="76200">
                    <a:schemeClr val="tx1">
                      <a:alpha val="76113"/>
                    </a:schemeClr>
                  </a:glow>
                </a:effectLst>
              </a:rPr>
              <a:t> Clairmont Press.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F6073-BBD0-DAF3-C5D1-D2CAA065DDD8}"/>
              </a:ext>
            </a:extLst>
          </p:cNvPr>
          <p:cNvSpPr txBox="1"/>
          <p:nvPr/>
        </p:nvSpPr>
        <p:spPr>
          <a:xfrm>
            <a:off x="3464709" y="649077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9F48A9-CCD2-4F89-4792-130527429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26" b="5724"/>
          <a:stretch>
            <a:fillRect/>
          </a:stretch>
        </p:blipFill>
        <p:spPr bwMode="auto">
          <a:xfrm>
            <a:off x="0" y="0"/>
            <a:ext cx="9141246" cy="64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59EA9A-87F3-BBAF-14E8-5E7C785FACA1}"/>
              </a:ext>
            </a:extLst>
          </p:cNvPr>
          <p:cNvSpPr/>
          <p:nvPr/>
        </p:nvSpPr>
        <p:spPr>
          <a:xfrm>
            <a:off x="0" y="6065308"/>
            <a:ext cx="5701696" cy="400105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Shape 65"/>
          <p:cNvSpPr/>
          <p:nvPr/>
        </p:nvSpPr>
        <p:spPr>
          <a:xfrm>
            <a:off x="0" y="6065309"/>
            <a:ext cx="576645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>
                <a:latin typeface="+mn-lt"/>
              </a:rPr>
              <a:t> </a:t>
            </a:r>
            <a:r>
              <a:rPr dirty="0">
                <a:solidFill>
                  <a:srgbClr val="FFFFFF"/>
                </a:solidFill>
                <a:latin typeface="+mn-lt"/>
              </a:rPr>
              <a:t>Section 1: </a:t>
            </a:r>
            <a:r>
              <a:rPr lang="en-US" dirty="0">
                <a:solidFill>
                  <a:srgbClr val="FFFFFF"/>
                </a:solidFill>
                <a:uFill>
                  <a:solidFill>
                    <a:srgbClr val="FF0000"/>
                  </a:solidFill>
                </a:uFill>
                <a:latin typeface="+mn-lt"/>
                <a:hlinkClick r:id="rId3" action="ppaction://hlinksldjump"/>
              </a:rPr>
              <a:t>Georgia’s Founding</a:t>
            </a:r>
            <a:endParaRPr dirty="0">
              <a:solidFill>
                <a:srgbClr val="FFFFFF"/>
              </a:solidFill>
              <a:uFill>
                <a:solidFill>
                  <a:srgbClr val="FF0000"/>
                </a:solidFill>
              </a:uFill>
              <a:latin typeface="+mn-lt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55497" y="6521549"/>
            <a:ext cx="183701" cy="30777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defTabSz="850391">
              <a:defRPr sz="3600"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4400" dirty="0">
                <a:latin typeface="+mn-lt"/>
              </a:rPr>
              <a:t>SECTION 1: GEORGIA’S FOUNDING</a:t>
            </a:r>
            <a:endParaRPr sz="4400" dirty="0">
              <a:latin typeface="+mn-lt"/>
            </a:endParaRP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>
              <a:lnSpc>
                <a:spcPct val="100000"/>
              </a:lnSpc>
              <a:buChar char="➢"/>
            </a:pPr>
            <a:r>
              <a:rPr dirty="0">
                <a:latin typeface="+mn-lt"/>
              </a:rPr>
              <a:t>Essential Question</a:t>
            </a:r>
            <a:r>
              <a:rPr lang="en-US" dirty="0">
                <a:latin typeface="+mn-lt"/>
              </a:rPr>
              <a:t>:</a:t>
            </a:r>
          </a:p>
          <a:p>
            <a:pPr marL="892629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What were the reasons for the founding of Georgia</a:t>
            </a:r>
            <a:r>
              <a:rPr sz="2800" dirty="0">
                <a:latin typeface="+mn-lt"/>
              </a:rPr>
              <a:t>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4" name="Shape 69">
            <a:extLst>
              <a:ext uri="{FF2B5EF4-FFF2-40B4-BE49-F238E27FC236}">
                <a16:creationId xmlns:a16="http://schemas.microsoft.com/office/drawing/2014/main" id="{374BF298-26A8-705E-479D-BEA18B6AE178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indent="-32657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lvl="1" indent="-342900" hangingPunct="1">
              <a:lnSpc>
                <a:spcPct val="100000"/>
              </a:lnSpc>
              <a:buFont typeface="Wingdings"/>
              <a:buChar char="➢"/>
            </a:pPr>
            <a:r>
              <a:rPr lang="en-US" dirty="0">
                <a:latin typeface="+mn-lt"/>
              </a:rPr>
              <a:t>What terms do I need to know?: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philanthropy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charter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trustee colony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buffer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mercantilism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slavery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militia</a:t>
            </a:r>
          </a:p>
        </p:txBody>
      </p:sp>
      <p:sp>
        <p:nvSpPr>
          <p:cNvPr id="8" name="Shape 68">
            <a:extLst>
              <a:ext uri="{FF2B5EF4-FFF2-40B4-BE49-F238E27FC236}">
                <a16:creationId xmlns:a16="http://schemas.microsoft.com/office/drawing/2014/main" id="{3D284CAA-2765-5DE2-DC6E-B5141BEC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defTabSz="850391">
              <a:defRPr sz="3600"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4400" dirty="0">
                <a:latin typeface="+mn-lt"/>
              </a:rPr>
              <a:t>SECTION 1: GEORGIA’S FOUNDING</a:t>
            </a:r>
            <a:endParaRPr sz="44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By the early 1700s, Great Britain had twelve colonies in North America – all located along the East Coast: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Carolina had two settlement areas: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dirty="0">
                <a:latin typeface="+mn-lt"/>
              </a:rPr>
              <a:t>The north, settled by small farmers from Virginia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dirty="0">
                <a:latin typeface="+mn-lt"/>
              </a:rPr>
              <a:t>The south, settled by planters from Barbados, with plantations surrounding Charles Town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dirty="0">
                <a:latin typeface="+mn-lt"/>
              </a:rPr>
              <a:t>By 1729, Carolina and Charles Town became royal colonies under control of the king.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By the late 1720s, no one had settled the part of South Carolina south of the Savannah River, which was the dividing line between the Carolinians and the Indian nations. 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AA7F495F-FF79-E5BB-ACEF-7078CD242F17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GEORGIA’S FOUNDING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83EC0-BC88-D2AE-EEDF-4D2FD240C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2CC18205-AE7C-F1ED-265D-BC67489FB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James Oglethorpe and his associates asked King George II for a land grant to found the colony: philanthropy, defense, and economics.</a:t>
            </a:r>
            <a:endParaRPr lang="en-US" sz="2400" dirty="0">
              <a:latin typeface="+mn-lt"/>
            </a:endParaRP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b="1" dirty="0">
                <a:latin typeface="+mn-lt"/>
              </a:rPr>
              <a:t>Philanthropy</a:t>
            </a:r>
            <a:r>
              <a:rPr lang="en-US" sz="2400" dirty="0">
                <a:latin typeface="+mn-lt"/>
              </a:rPr>
              <a:t> is when people give their time, money, or resources to help others without expecting something back.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Oglethorpe and his fellow trustees received the Charter of 1732, which stated the trustees could not profit from their position.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dirty="0">
                <a:latin typeface="+mn-lt"/>
              </a:rPr>
              <a:t>A </a:t>
            </a:r>
            <a:r>
              <a:rPr lang="en-US" sz="2400" b="1" dirty="0">
                <a:latin typeface="+mn-lt"/>
              </a:rPr>
              <a:t>charter</a:t>
            </a:r>
            <a:r>
              <a:rPr lang="en-US" sz="2400" dirty="0">
                <a:latin typeface="+mn-lt"/>
              </a:rPr>
              <a:t> was a document that granted territory to trustees and set up rules under which the trust would work.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dirty="0">
                <a:latin typeface="+mn-lt"/>
              </a:rPr>
              <a:t>Because the colony of Georgia was governed by trustees, it was considered a </a:t>
            </a:r>
            <a:r>
              <a:rPr lang="en-US" sz="2400" b="1" dirty="0">
                <a:latin typeface="+mn-lt"/>
              </a:rPr>
              <a:t>trustee colony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F90854B6-911D-9C85-10C5-E8A6189327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9373F8E8-8C3A-2410-69BE-0CC9CAA4F0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THE CHARTER OF 1732 AND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THE TRUSTEE PERIOD</a:t>
            </a:r>
          </a:p>
        </p:txBody>
      </p:sp>
    </p:spTree>
    <p:extLst>
      <p:ext uri="{BB962C8B-B14F-4D97-AF65-F5344CB8AC3E}">
        <p14:creationId xmlns:p14="http://schemas.microsoft.com/office/powerpoint/2010/main" val="6765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9DBB8-CC18-48D2-4A34-AAE53530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A9F95A08-8BD4-E685-56E7-D23990E3F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The Georgia colony was established to attracted both deserving poor English people and persecuted Protestant Europeans.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Trustees would pay for the passage of some colonists.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Males who became charity colonists would receive 50 acres of land to farm along with tools and other supplies for a year.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However, no one from a debtor’s prison was chosen to be an original colonist.</a:t>
            </a:r>
            <a:endParaRPr lang="en-US" sz="2400" dirty="0">
              <a:latin typeface="+mn-lt"/>
            </a:endParaRP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1CFC3FA1-2616-4CCB-83A8-022876BBAC8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96F6F302-1C93-AA40-53B0-E7F06EC3CE39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Philanthropy</a:t>
            </a:r>
          </a:p>
        </p:txBody>
      </p:sp>
    </p:spTree>
    <p:extLst>
      <p:ext uri="{BB962C8B-B14F-4D97-AF65-F5344CB8AC3E}">
        <p14:creationId xmlns:p14="http://schemas.microsoft.com/office/powerpoint/2010/main" val="39886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FDA6F-D02A-1935-497E-3DF3BA9E0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>
            <a:extLst>
              <a:ext uri="{FF2B5EF4-FFF2-40B4-BE49-F238E27FC236}">
                <a16:creationId xmlns:a16="http://schemas.microsoft.com/office/drawing/2014/main" id="{8CA74C95-6564-A6EA-06CC-DD6500EF2C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82E93AA4-DC16-F417-9011-12CD0ED8F988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Defense</a:t>
            </a:r>
          </a:p>
        </p:txBody>
      </p:sp>
      <p:sp>
        <p:nvSpPr>
          <p:cNvPr id="5" name="Shape 77">
            <a:extLst>
              <a:ext uri="{FF2B5EF4-FFF2-40B4-BE49-F238E27FC236}">
                <a16:creationId xmlns:a16="http://schemas.microsoft.com/office/drawing/2014/main" id="{2E1ABAF6-BAA7-01BA-86DD-100F3114E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Georgia was established to be a </a:t>
            </a:r>
            <a:r>
              <a:rPr lang="en-US" sz="3190" b="1" dirty="0">
                <a:latin typeface="+mn-lt"/>
              </a:rPr>
              <a:t>buffer</a:t>
            </a:r>
            <a:r>
              <a:rPr lang="en-US" sz="3190" dirty="0">
                <a:latin typeface="+mn-lt"/>
              </a:rPr>
              <a:t> (protection) between southern Carolina and the Spanish in Florida.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Georgia colonists existing in the region between would make it harder for Spain to attack southern Carolina and disrupt their rice production.</a:t>
            </a:r>
          </a:p>
        </p:txBody>
      </p:sp>
    </p:spTree>
    <p:extLst>
      <p:ext uri="{BB962C8B-B14F-4D97-AF65-F5344CB8AC3E}">
        <p14:creationId xmlns:p14="http://schemas.microsoft.com/office/powerpoint/2010/main" val="12135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571DE-8D25-D1F5-EEEB-8F4C0C6DF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5F477780-938E-185E-3579-A9E69A52B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Trustees believed the new colony could also grow plants England couldn’t, which would reduce import costs of those goods.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This was part of the government’s economic policy of </a:t>
            </a:r>
            <a:r>
              <a:rPr lang="en-US" sz="2800" b="1" dirty="0">
                <a:latin typeface="+mn-lt"/>
              </a:rPr>
              <a:t>mercantilism</a:t>
            </a:r>
            <a:r>
              <a:rPr lang="en-US" sz="2800" dirty="0">
                <a:latin typeface="+mn-lt"/>
              </a:rPr>
              <a:t> (favorable balance of trade).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190" dirty="0">
                <a:latin typeface="+mn-lt"/>
              </a:rPr>
              <a:t>Colonies were expected to help their home countries by supplying raw materials as well as serving as a market for manufactured goods.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EAC9D81F-3013-32E2-6A6A-D53223C634A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83156019-A530-A5AB-565F-30CE46DE6E5D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Economics</a:t>
            </a:r>
          </a:p>
        </p:txBody>
      </p:sp>
    </p:spTree>
    <p:extLst>
      <p:ext uri="{BB962C8B-B14F-4D97-AF65-F5344CB8AC3E}">
        <p14:creationId xmlns:p14="http://schemas.microsoft.com/office/powerpoint/2010/main" val="36973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4F81B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7966</TotalTime>
  <Words>982</Words>
  <Application>Microsoft Macintosh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SECTION 1: GEORGIA’S FOUNDING</vt:lpstr>
      <vt:lpstr>SECTION 1: GEORGIA’S FOUNDING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Emmett Mullins</cp:lastModifiedBy>
  <cp:revision>181</cp:revision>
  <dcterms:modified xsi:type="dcterms:W3CDTF">2025-10-13T00:27:03Z</dcterms:modified>
  <cp:category/>
</cp:coreProperties>
</file>