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98" r:id="rId10"/>
    <p:sldId id="264" r:id="rId11"/>
    <p:sldId id="265" r:id="rId12"/>
    <p:sldId id="267" r:id="rId13"/>
    <p:sldId id="300" r:id="rId14"/>
    <p:sldId id="299" r:id="rId15"/>
    <p:sldId id="301" r:id="rId16"/>
    <p:sldId id="268" r:id="rId17"/>
    <p:sldId id="269" r:id="rId18"/>
    <p:sldId id="270" r:id="rId19"/>
    <p:sldId id="302" r:id="rId20"/>
    <p:sldId id="271" r:id="rId21"/>
    <p:sldId id="272" r:id="rId22"/>
    <p:sldId id="278" r:id="rId23"/>
    <p:sldId id="304" r:id="rId24"/>
    <p:sldId id="303" r:id="rId25"/>
    <p:sldId id="279" r:id="rId26"/>
    <p:sldId id="280" r:id="rId27"/>
    <p:sldId id="295" r:id="rId28"/>
    <p:sldId id="305" r:id="rId29"/>
    <p:sldId id="283" r:id="rId30"/>
    <p:sldId id="284" r:id="rId31"/>
    <p:sldId id="285" r:id="rId32"/>
    <p:sldId id="286" r:id="rId33"/>
    <p:sldId id="306" r:id="rId34"/>
    <p:sldId id="288" r:id="rId35"/>
    <p:sldId id="287" r:id="rId36"/>
    <p:sldId id="307" r:id="rId37"/>
    <p:sldId id="308" r:id="rId38"/>
    <p:sldId id="289" r:id="rId39"/>
    <p:sldId id="290" r:id="rId40"/>
    <p:sldId id="291" r:id="rId41"/>
    <p:sldId id="292" r:id="rId42"/>
    <p:sldId id="293" r:id="rId4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15" autoAdjust="0"/>
    <p:restoredTop sz="91682" autoAdjust="0"/>
  </p:normalViewPr>
  <p:slideViewPr>
    <p:cSldViewPr snapToGrid="0" snapToObjects="1">
      <p:cViewPr varScale="1">
        <p:scale>
          <a:sx n="99" d="100"/>
          <a:sy n="99" d="100"/>
        </p:scale>
        <p:origin x="176" y="3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xml"/><Relationship Id="rId7" Type="http://schemas.openxmlformats.org/officeDocument/2006/relationships/slide" Target="slide40.xml"/><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22.xml"/><Relationship Id="rId4" Type="http://schemas.openxmlformats.org/officeDocument/2006/relationships/slide" Target="slide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3999" cy="6486569"/>
          </a:xfrm>
          <a:prstGeom prst="rect">
            <a:avLst/>
          </a:prstGeom>
        </p:spPr>
      </p:pic>
      <p:sp>
        <p:nvSpPr>
          <p:cNvPr id="59" name="Shape 59"/>
          <p:cNvSpPr/>
          <p:nvPr/>
        </p:nvSpPr>
        <p:spPr>
          <a:xfrm>
            <a:off x="1377" y="4916913"/>
            <a:ext cx="9141246" cy="1569656"/>
          </a:xfrm>
          <a:prstGeom prst="rect">
            <a:avLst/>
          </a:prstGeom>
          <a:solidFill>
            <a:srgbClr val="DCE6F2">
              <a:alpha val="18000"/>
            </a:srgbClr>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t>Chapter </a:t>
            </a:r>
            <a:r>
              <a:rPr lang="en-US"/>
              <a:t>10</a:t>
            </a:r>
            <a:r>
              <a:t>:</a:t>
            </a:r>
            <a:endParaRPr dirty="0"/>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sz="3200" dirty="0"/>
              <a:t>Canada</a:t>
            </a:r>
            <a:endParaRPr sz="2900" dirty="0"/>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STUDY PRESENTATION</a:t>
            </a:r>
          </a:p>
        </p:txBody>
      </p:sp>
      <p:sp>
        <p:nvSpPr>
          <p:cNvPr id="60" name="Shape 60"/>
          <p:cNvSpPr/>
          <p:nvPr/>
        </p:nvSpPr>
        <p:spPr>
          <a:xfrm>
            <a:off x="7543800" y="6545790"/>
            <a:ext cx="1600200" cy="22698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t>© 2017 Clairmont Press</a:t>
            </a:r>
          </a:p>
        </p:txBody>
      </p:sp>
      <p:pic>
        <p:nvPicPr>
          <p:cNvPr id="61" name="image2.png"/>
          <p:cNvPicPr>
            <a:picLocks noChangeAspect="1"/>
          </p:cNvPicPr>
          <p:nvPr/>
        </p:nvPicPr>
        <p:blipFill>
          <a:blip r:embed="rId3">
            <a:extLst/>
          </a:blip>
          <a:stretch>
            <a:fillRect/>
          </a:stretch>
        </p:blipFill>
        <p:spPr>
          <a:xfrm>
            <a:off x="236305" y="381142"/>
            <a:ext cx="5476126" cy="140482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a:xfrm>
            <a:off x="0" y="36894"/>
            <a:ext cx="9144000" cy="1143002"/>
          </a:xfrm>
          <a:prstGeom prst="rect">
            <a:avLst/>
          </a:prstGeom>
        </p:spPr>
        <p:txBody>
          <a:bodyPr>
            <a:normAutofit/>
          </a:bodyPr>
          <a:lstStyle>
            <a:lvl1pPr defTabSz="841247">
              <a:defRPr sz="3600">
                <a:effectLst>
                  <a:outerShdw blurRad="38100" dist="35052" dir="2700000" rotWithShape="0">
                    <a:srgbClr val="000000">
                      <a:alpha val="43137"/>
                    </a:srgbClr>
                  </a:outerShdw>
                </a:effectLst>
              </a:defRPr>
            </a:lvl1pPr>
          </a:lstStyle>
          <a:p>
            <a:r>
              <a:rPr lang="en-US" sz="4400" dirty="0"/>
              <a:t>Nunavut</a:t>
            </a:r>
            <a:endParaRPr sz="4400" dirty="0"/>
          </a:p>
        </p:txBody>
      </p:sp>
      <p:sp>
        <p:nvSpPr>
          <p:cNvPr id="95" name="Shape 95"/>
          <p:cNvSpPr>
            <a:spLocks noGrp="1"/>
          </p:cNvSpPr>
          <p:nvPr>
            <p:ph type="body" idx="1"/>
          </p:nvPr>
        </p:nvSpPr>
        <p:spPr>
          <a:xfrm>
            <a:off x="457200" y="1084521"/>
            <a:ext cx="8229600" cy="5443595"/>
          </a:xfrm>
          <a:prstGeom prst="rect">
            <a:avLst/>
          </a:prstGeom>
        </p:spPr>
        <p:txBody>
          <a:bodyPr>
            <a:noAutofit/>
          </a:bodyPr>
          <a:lstStyle/>
          <a:p>
            <a:pPr marL="705824" indent="-705824" defTabSz="850391">
              <a:spcBef>
                <a:spcPts val="600"/>
              </a:spcBef>
              <a:defRPr sz="2976"/>
            </a:pPr>
            <a:r>
              <a:rPr lang="en-US" sz="2650" dirty="0"/>
              <a:t>This region became an official territory of Canada in 1999.</a:t>
            </a:r>
            <a:endParaRPr sz="2650" dirty="0"/>
          </a:p>
          <a:p>
            <a:pPr marL="705824" indent="-705824" defTabSz="850391">
              <a:spcBef>
                <a:spcPts val="600"/>
              </a:spcBef>
              <a:defRPr sz="2976"/>
            </a:pPr>
            <a:r>
              <a:rPr lang="en-US" sz="2650" dirty="0"/>
              <a:t>Located in northeastern Canada, it was formed to give the native Inuit more governmental control of their lives</a:t>
            </a:r>
            <a:r>
              <a:rPr sz="2650" dirty="0"/>
              <a:t>.</a:t>
            </a:r>
          </a:p>
          <a:p>
            <a:pPr marL="705824" indent="-705824" defTabSz="850391">
              <a:spcBef>
                <a:spcPts val="600"/>
              </a:spcBef>
              <a:defRPr sz="2976"/>
            </a:pPr>
            <a:r>
              <a:rPr lang="en-US" sz="2650" dirty="0"/>
              <a:t>The environment and climate are harsh, and the region can only be reached by boat or plane.</a:t>
            </a:r>
            <a:r>
              <a:rPr sz="2650" dirty="0"/>
              <a:t> </a:t>
            </a:r>
            <a:endParaRPr lang="en-US" sz="2650" dirty="0"/>
          </a:p>
          <a:p>
            <a:pPr marL="1166073" lvl="2" indent="-705824" defTabSz="850391">
              <a:spcBef>
                <a:spcPts val="600"/>
              </a:spcBef>
              <a:buFont typeface="Arial" charset="0"/>
              <a:buChar char="•"/>
              <a:defRPr sz="2976"/>
            </a:pPr>
            <a:r>
              <a:rPr lang="en-US" sz="2650" dirty="0"/>
              <a:t>Only about 33,330 people live here</a:t>
            </a:r>
            <a:r>
              <a:rPr sz="2650" dirty="0"/>
              <a:t>.</a:t>
            </a:r>
          </a:p>
          <a:p>
            <a:pPr marL="705824" indent="-705824" defTabSz="850391">
              <a:spcBef>
                <a:spcPts val="600"/>
              </a:spcBef>
              <a:defRPr sz="2976"/>
            </a:pPr>
            <a:r>
              <a:rPr lang="en-US" sz="2650" dirty="0"/>
              <a:t>Archaeologists have discovered evidence supporting Inuit contact with Vikings as far back as 1000 AD, with the region’s history going back over 4,000 years.</a:t>
            </a:r>
          </a:p>
          <a:p>
            <a:pPr marL="705824" indent="-705824" defTabSz="850391">
              <a:spcBef>
                <a:spcPts val="600"/>
              </a:spcBef>
              <a:defRPr sz="2976"/>
            </a:pPr>
            <a:r>
              <a:rPr lang="en-US" sz="2650" dirty="0"/>
              <a:t>Today, the people here follow the traditions of their ancestors, focusing on collectiveness and mutual reliance.</a:t>
            </a:r>
            <a:endParaRPr sz="2650" dirty="0"/>
          </a:p>
        </p:txBody>
      </p:sp>
      <p:sp>
        <p:nvSpPr>
          <p:cNvPr id="96" name="Shape 96"/>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0"/>
            <a:ext cx="9144000" cy="1143001"/>
          </a:xfrm>
          <a:prstGeom prst="rect">
            <a:avLst/>
          </a:prstGeom>
        </p:spPr>
        <p:txBody>
          <a:bodyPr>
            <a:noAutofit/>
          </a:bodyPr>
          <a:lstStyle/>
          <a:p>
            <a:r>
              <a:rPr sz="3600" dirty="0"/>
              <a:t>Natural Resources of </a:t>
            </a:r>
            <a:r>
              <a:rPr lang="en-US" sz="3600" dirty="0"/>
              <a:t>Canada</a:t>
            </a:r>
            <a:endParaRPr sz="3600" dirty="0"/>
          </a:p>
        </p:txBody>
      </p:sp>
      <p:sp>
        <p:nvSpPr>
          <p:cNvPr id="99" name="Shape 99"/>
          <p:cNvSpPr>
            <a:spLocks noGrp="1"/>
          </p:cNvSpPr>
          <p:nvPr>
            <p:ph type="body" idx="1"/>
          </p:nvPr>
        </p:nvSpPr>
        <p:spPr>
          <a:xfrm>
            <a:off x="457200" y="1225295"/>
            <a:ext cx="8229600" cy="5202937"/>
          </a:xfrm>
          <a:prstGeom prst="rect">
            <a:avLst/>
          </a:prstGeom>
        </p:spPr>
        <p:txBody>
          <a:bodyPr>
            <a:normAutofit lnSpcReduction="10000"/>
          </a:bodyPr>
          <a:lstStyle/>
          <a:p>
            <a:pPr marL="667877" indent="-667877" defTabSz="804672">
              <a:spcBef>
                <a:spcPts val="600"/>
              </a:spcBef>
              <a:defRPr sz="2800"/>
            </a:pPr>
            <a:r>
              <a:rPr lang="en-US" dirty="0"/>
              <a:t>Canada has many valuable resources, including iron ore, nickel, zinc, copper, gold, silver, and diamonds</a:t>
            </a:r>
            <a:r>
              <a:rPr dirty="0"/>
              <a:t>.</a:t>
            </a:r>
            <a:endParaRPr lang="en-US" dirty="0"/>
          </a:p>
          <a:p>
            <a:pPr marL="667877" indent="-667877" defTabSz="804672">
              <a:spcBef>
                <a:spcPts val="600"/>
              </a:spcBef>
              <a:defRPr sz="2800"/>
            </a:pPr>
            <a:r>
              <a:rPr lang="en-US" dirty="0"/>
              <a:t>The numerous rivers and lakes are great sources of fish, fresh water, and hydroelectric power.</a:t>
            </a:r>
          </a:p>
          <a:p>
            <a:pPr marL="667877" indent="-667877" defTabSz="804672">
              <a:spcBef>
                <a:spcPts val="600"/>
              </a:spcBef>
              <a:defRPr sz="2800"/>
            </a:pPr>
            <a:r>
              <a:rPr lang="en-US" dirty="0"/>
              <a:t>Fertile soil allows farmers to grow more than what the country needs and to export crops for profit.</a:t>
            </a:r>
          </a:p>
          <a:p>
            <a:pPr marL="667877" indent="-667877" defTabSz="804672">
              <a:spcBef>
                <a:spcPts val="600"/>
              </a:spcBef>
              <a:defRPr sz="2800"/>
            </a:pPr>
            <a:r>
              <a:rPr lang="en-US" dirty="0"/>
              <a:t>Forests and their wildlife, coal, oil, and natural gas make up the rest of the major resources</a:t>
            </a:r>
            <a:r>
              <a:rPr dirty="0"/>
              <a:t>.</a:t>
            </a:r>
          </a:p>
          <a:p>
            <a:pPr marL="667877" indent="-667877" defTabSz="804672">
              <a:spcBef>
                <a:spcPts val="600"/>
              </a:spcBef>
              <a:defRPr sz="2800"/>
            </a:pPr>
            <a:r>
              <a:rPr lang="en-US" dirty="0"/>
              <a:t>Because of the distribution of these resources, Canadians may live close to the goods they intend to harvest, whether it be mineral, crop, fish, or anything else</a:t>
            </a:r>
            <a:r>
              <a:rPr dirty="0"/>
              <a:t>.</a:t>
            </a:r>
            <a:endParaRPr lang="en-US" dirty="0"/>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xfrm>
            <a:off x="0" y="9144"/>
            <a:ext cx="9144000" cy="960121"/>
          </a:xfrm>
          <a:prstGeom prst="rect">
            <a:avLst/>
          </a:prstGeom>
        </p:spPr>
        <p:txBody>
          <a:bodyPr>
            <a:noAutofit/>
          </a:bodyPr>
          <a:lstStyle>
            <a:lvl1pPr defTabSz="850391">
              <a:defRPr sz="4092">
                <a:effectLst>
                  <a:outerShdw blurRad="35433" dist="35433" dir="2700000" rotWithShape="0">
                    <a:srgbClr val="000000">
                      <a:alpha val="43137"/>
                    </a:srgbClr>
                  </a:outerShdw>
                </a:effectLst>
              </a:defRPr>
            </a:lvl1pPr>
          </a:lstStyle>
          <a:p>
            <a:r>
              <a:rPr sz="3400" dirty="0"/>
              <a:t>Environmental Issues </a:t>
            </a:r>
            <a:r>
              <a:rPr lang="en-US" sz="3400" dirty="0"/>
              <a:t>in</a:t>
            </a:r>
            <a:r>
              <a:rPr sz="3400" dirty="0"/>
              <a:t> </a:t>
            </a:r>
            <a:r>
              <a:rPr lang="en-US" sz="3400" dirty="0"/>
              <a:t>Canada</a:t>
            </a:r>
            <a:endParaRPr sz="3400" dirty="0"/>
          </a:p>
        </p:txBody>
      </p:sp>
      <p:sp>
        <p:nvSpPr>
          <p:cNvPr id="107" name="Shape 107"/>
          <p:cNvSpPr>
            <a:spLocks noGrp="1"/>
          </p:cNvSpPr>
          <p:nvPr>
            <p:ph type="body" idx="1"/>
          </p:nvPr>
        </p:nvSpPr>
        <p:spPr>
          <a:xfrm>
            <a:off x="457200" y="1052623"/>
            <a:ext cx="8229600" cy="5320746"/>
          </a:xfrm>
          <a:prstGeom prst="rect">
            <a:avLst/>
          </a:prstGeom>
        </p:spPr>
        <p:txBody>
          <a:bodyPr>
            <a:normAutofit/>
          </a:bodyPr>
          <a:lstStyle/>
          <a:p>
            <a:pPr marL="612018" indent="-612018" defTabSz="737371">
              <a:lnSpc>
                <a:spcPct val="72000"/>
              </a:lnSpc>
              <a:spcBef>
                <a:spcPts val="500"/>
              </a:spcBef>
              <a:defRPr sz="2520"/>
            </a:pPr>
            <a:r>
              <a:rPr lang="en-US" sz="2800" dirty="0"/>
              <a:t>The abundance of energy resources, while great for the economy and standard of living, has led to environmental problems.</a:t>
            </a:r>
            <a:endParaRPr sz="2800" dirty="0"/>
          </a:p>
          <a:p>
            <a:pPr marL="612018" indent="-612018" defTabSz="737371">
              <a:lnSpc>
                <a:spcPct val="72000"/>
              </a:lnSpc>
              <a:spcBef>
                <a:spcPts val="500"/>
              </a:spcBef>
              <a:defRPr sz="2520"/>
            </a:pPr>
            <a:r>
              <a:rPr lang="en-US" sz="2800" dirty="0"/>
              <a:t>Factories, coal-burning power plants, and automobiles produce many pollutants that, when combined with water molecules in the air, can create acid rain (clouds or rain droplets that are acidic).</a:t>
            </a:r>
          </a:p>
          <a:p>
            <a:pPr marL="1072267" lvl="2" indent="-612018" defTabSz="737371">
              <a:lnSpc>
                <a:spcPct val="72000"/>
              </a:lnSpc>
              <a:spcBef>
                <a:spcPts val="500"/>
              </a:spcBef>
              <a:buFont typeface="Arial" charset="0"/>
              <a:buChar char="•"/>
              <a:defRPr sz="2520"/>
            </a:pPr>
            <a:r>
              <a:rPr lang="en-US" sz="2800" dirty="0"/>
              <a:t>While it does not burn through skin, acid rain can kill plants, damage trees, pollute water sources and kill the fish in them, and dissolve the stone in statues.</a:t>
            </a:r>
            <a:endParaRPr sz="2800" dirty="0"/>
          </a:p>
          <a:p>
            <a:pPr marL="612018" indent="-612018" defTabSz="737371">
              <a:lnSpc>
                <a:spcPct val="72000"/>
              </a:lnSpc>
              <a:spcBef>
                <a:spcPts val="500"/>
              </a:spcBef>
              <a:defRPr sz="2520"/>
            </a:pPr>
            <a:r>
              <a:rPr lang="en-US" sz="2800" dirty="0"/>
              <a:t>While Canada has been working on its pollution problem, it needs the US to reduce its pollution, too, since winds tend to take acid rain from the US north into Canada</a:t>
            </a:r>
            <a:r>
              <a:rPr sz="2800" dirty="0"/>
              <a:t>.</a:t>
            </a:r>
            <a:endParaRPr lang="en-US" sz="2800" dirty="0"/>
          </a:p>
        </p:txBody>
      </p:sp>
      <p:sp>
        <p:nvSpPr>
          <p:cNvPr id="108" name="Shape 108"/>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xfrm>
            <a:off x="0" y="9144"/>
            <a:ext cx="9144000" cy="960121"/>
          </a:xfrm>
          <a:prstGeom prst="rect">
            <a:avLst/>
          </a:prstGeom>
        </p:spPr>
        <p:txBody>
          <a:bodyPr>
            <a:noAutofit/>
          </a:bodyPr>
          <a:lstStyle>
            <a:lvl1pPr defTabSz="850391">
              <a:defRPr sz="4092">
                <a:effectLst>
                  <a:outerShdw blurRad="35433" dist="35433" dir="2700000" rotWithShape="0">
                    <a:srgbClr val="000000">
                      <a:alpha val="43137"/>
                    </a:srgbClr>
                  </a:outerShdw>
                </a:effectLst>
              </a:defRPr>
            </a:lvl1pPr>
          </a:lstStyle>
          <a:p>
            <a:r>
              <a:rPr sz="3400" dirty="0"/>
              <a:t>Environmental Issues </a:t>
            </a:r>
            <a:r>
              <a:rPr lang="en-US" sz="3400" dirty="0"/>
              <a:t>in</a:t>
            </a:r>
            <a:r>
              <a:rPr sz="3400" dirty="0"/>
              <a:t> </a:t>
            </a:r>
            <a:r>
              <a:rPr lang="en-US" sz="3400" dirty="0"/>
              <a:t>Canada (cont.)</a:t>
            </a:r>
            <a:endParaRPr sz="3400" dirty="0"/>
          </a:p>
        </p:txBody>
      </p:sp>
      <p:sp>
        <p:nvSpPr>
          <p:cNvPr id="107" name="Shape 107"/>
          <p:cNvSpPr>
            <a:spLocks noGrp="1"/>
          </p:cNvSpPr>
          <p:nvPr>
            <p:ph type="body" idx="1"/>
          </p:nvPr>
        </p:nvSpPr>
        <p:spPr>
          <a:xfrm>
            <a:off x="457200" y="914400"/>
            <a:ext cx="8229600" cy="5613717"/>
          </a:xfrm>
          <a:prstGeom prst="rect">
            <a:avLst/>
          </a:prstGeom>
        </p:spPr>
        <p:txBody>
          <a:bodyPr>
            <a:noAutofit/>
          </a:bodyPr>
          <a:lstStyle/>
          <a:p>
            <a:pPr marL="612018" indent="-612018" defTabSz="737371">
              <a:lnSpc>
                <a:spcPct val="72000"/>
              </a:lnSpc>
              <a:spcBef>
                <a:spcPts val="500"/>
              </a:spcBef>
              <a:defRPr sz="2520"/>
            </a:pPr>
            <a:r>
              <a:rPr lang="en-US" sz="2350" dirty="0"/>
              <a:t>Water in the Great Lakes was well known for its pollution in the 70s, with fish unsafe to eat or no fish alive at all.</a:t>
            </a:r>
            <a:endParaRPr sz="2350" dirty="0"/>
          </a:p>
          <a:p>
            <a:pPr marL="612018" indent="-612018" defTabSz="737371">
              <a:lnSpc>
                <a:spcPct val="72000"/>
              </a:lnSpc>
              <a:spcBef>
                <a:spcPts val="500"/>
              </a:spcBef>
              <a:defRPr sz="2520"/>
            </a:pPr>
            <a:r>
              <a:rPr lang="en-US" sz="2350" dirty="0"/>
              <a:t>Factories around the Lakes were using the water as a cheap dumping ground.</a:t>
            </a:r>
          </a:p>
          <a:p>
            <a:pPr marL="612018" indent="-612018" defTabSz="737371">
              <a:lnSpc>
                <a:spcPct val="72000"/>
              </a:lnSpc>
              <a:spcBef>
                <a:spcPts val="500"/>
              </a:spcBef>
              <a:defRPr sz="2520"/>
            </a:pPr>
            <a:r>
              <a:rPr lang="en-US" sz="2350" dirty="0"/>
              <a:t>In 1972, the United States and Canada signed their first agreement to work on phosphorus pollution reduction.</a:t>
            </a:r>
          </a:p>
          <a:p>
            <a:pPr marL="1072267" lvl="2" indent="-612018" defTabSz="737371">
              <a:lnSpc>
                <a:spcPct val="72000"/>
              </a:lnSpc>
              <a:spcBef>
                <a:spcPts val="500"/>
              </a:spcBef>
              <a:buFont typeface="Arial" charset="0"/>
              <a:buChar char="•"/>
              <a:defRPr sz="2520"/>
            </a:pPr>
            <a:r>
              <a:rPr lang="en-US" sz="2350" b="1" dirty="0"/>
              <a:t>Phosphorus</a:t>
            </a:r>
            <a:r>
              <a:rPr lang="en-US" sz="2350" dirty="0"/>
              <a:t> is a chemical found in fertilizers, pesticides, toothpaste, detergents, and explosives.</a:t>
            </a:r>
            <a:endParaRPr sz="2350" dirty="0"/>
          </a:p>
          <a:p>
            <a:pPr marL="612018" indent="-612018" defTabSz="737371">
              <a:lnSpc>
                <a:spcPct val="72000"/>
              </a:lnSpc>
              <a:spcBef>
                <a:spcPts val="500"/>
              </a:spcBef>
              <a:defRPr sz="2520"/>
            </a:pPr>
            <a:r>
              <a:rPr lang="en-US" sz="2350" dirty="0"/>
              <a:t>In large quantities, phosphorus can cause a rapid increase in algae, called </a:t>
            </a:r>
            <a:r>
              <a:rPr lang="en-US" sz="2350" b="1" dirty="0"/>
              <a:t>algae bloom</a:t>
            </a:r>
            <a:r>
              <a:rPr lang="en-US" sz="2350" dirty="0"/>
              <a:t>, which can result in the eventual death of plant and animal life in the area</a:t>
            </a:r>
            <a:r>
              <a:rPr sz="2350" dirty="0"/>
              <a:t>.</a:t>
            </a:r>
            <a:endParaRPr lang="en-US" sz="2350" dirty="0"/>
          </a:p>
          <a:p>
            <a:pPr marL="1072267" lvl="2" indent="-612018" defTabSz="737371">
              <a:lnSpc>
                <a:spcPct val="72000"/>
              </a:lnSpc>
              <a:spcBef>
                <a:spcPts val="500"/>
              </a:spcBef>
              <a:buFont typeface="Arial" charset="0"/>
              <a:buChar char="•"/>
              <a:defRPr sz="2520"/>
            </a:pPr>
            <a:r>
              <a:rPr lang="en-US" sz="2350" dirty="0"/>
              <a:t>Canada and the United States signed the Great Lakes Water Quality Agreement in 1972 and updated it in 2012 with the goal of restoring the lakes’ environments and preventing further damage.</a:t>
            </a:r>
          </a:p>
        </p:txBody>
      </p:sp>
      <p:sp>
        <p:nvSpPr>
          <p:cNvPr id="108" name="Shape 108"/>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Tree>
    <p:extLst>
      <p:ext uri="{BB962C8B-B14F-4D97-AF65-F5344CB8AC3E}">
        <p14:creationId xmlns:p14="http://schemas.microsoft.com/office/powerpoint/2010/main" val="135443238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0"/>
            <a:ext cx="9144000" cy="1143001"/>
          </a:xfrm>
          <a:prstGeom prst="rect">
            <a:avLst/>
          </a:prstGeom>
        </p:spPr>
        <p:txBody>
          <a:bodyPr>
            <a:noAutofit/>
          </a:bodyPr>
          <a:lstStyle/>
          <a:p>
            <a:r>
              <a:rPr sz="3600" dirty="0"/>
              <a:t>Natural Resources of </a:t>
            </a:r>
            <a:r>
              <a:rPr lang="en-US" sz="3600" dirty="0"/>
              <a:t>the Canadian Shield</a:t>
            </a:r>
            <a:endParaRPr sz="3600" dirty="0"/>
          </a:p>
        </p:txBody>
      </p:sp>
      <p:sp>
        <p:nvSpPr>
          <p:cNvPr id="99" name="Shape 99"/>
          <p:cNvSpPr>
            <a:spLocks noGrp="1"/>
          </p:cNvSpPr>
          <p:nvPr>
            <p:ph type="body" idx="1"/>
          </p:nvPr>
        </p:nvSpPr>
        <p:spPr>
          <a:xfrm>
            <a:off x="457200" y="1225295"/>
            <a:ext cx="8229600" cy="5202937"/>
          </a:xfrm>
          <a:prstGeom prst="rect">
            <a:avLst/>
          </a:prstGeom>
        </p:spPr>
        <p:txBody>
          <a:bodyPr>
            <a:normAutofit/>
          </a:bodyPr>
          <a:lstStyle/>
          <a:p>
            <a:pPr marL="667877" indent="-667877" defTabSz="804672">
              <a:spcBef>
                <a:spcPts val="600"/>
              </a:spcBef>
              <a:defRPr sz="2800"/>
            </a:pPr>
            <a:r>
              <a:rPr lang="en-US" dirty="0"/>
              <a:t>Beneath the thin, rocky soil are the most valuable resources in Canada, with mines harvesting gold, silver, copper, zinc, lead, iron ore, uranium, and nickel</a:t>
            </a:r>
            <a:r>
              <a:rPr dirty="0"/>
              <a:t>.</a:t>
            </a:r>
            <a:endParaRPr lang="en-US" dirty="0"/>
          </a:p>
          <a:p>
            <a:pPr marL="667877" indent="-667877" defTabSz="804672">
              <a:spcBef>
                <a:spcPts val="600"/>
              </a:spcBef>
              <a:defRPr sz="2800"/>
            </a:pPr>
            <a:r>
              <a:rPr lang="en-US" dirty="0"/>
              <a:t>Land around mines can be damaged or ruined due to blasting and digging with heavy machinery.</a:t>
            </a:r>
          </a:p>
          <a:p>
            <a:pPr marL="1128126" lvl="2" indent="-667877" defTabSz="804672">
              <a:spcBef>
                <a:spcPts val="600"/>
              </a:spcBef>
              <a:buFont typeface="Arial" charset="0"/>
              <a:buChar char="•"/>
              <a:defRPr sz="2800"/>
            </a:pPr>
            <a:r>
              <a:rPr lang="en-US" b="1" dirty="0"/>
              <a:t>Slag</a:t>
            </a:r>
            <a:r>
              <a:rPr lang="en-US" dirty="0"/>
              <a:t>, or leftover rock from smelting, is often dumped in any convenient location with little regard to the environment.</a:t>
            </a:r>
          </a:p>
          <a:p>
            <a:pPr marL="667877" indent="-667877" defTabSz="804672">
              <a:spcBef>
                <a:spcPts val="600"/>
              </a:spcBef>
              <a:defRPr sz="2800"/>
            </a:pPr>
            <a:r>
              <a:rPr lang="en-US" dirty="0"/>
              <a:t>Mining can also create pollutants, like sulfur dioxide getting into the air or chemicals from the mines getting into bodies of water and poisoning the environment.</a:t>
            </a:r>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Tree>
    <p:extLst>
      <p:ext uri="{BB962C8B-B14F-4D97-AF65-F5344CB8AC3E}">
        <p14:creationId xmlns:p14="http://schemas.microsoft.com/office/powerpoint/2010/main" val="1352536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0"/>
            <a:ext cx="9144000" cy="1143001"/>
          </a:xfrm>
          <a:prstGeom prst="rect">
            <a:avLst/>
          </a:prstGeom>
        </p:spPr>
        <p:txBody>
          <a:bodyPr>
            <a:noAutofit/>
          </a:bodyPr>
          <a:lstStyle/>
          <a:p>
            <a:r>
              <a:rPr lang="en-US" sz="3600" dirty="0"/>
              <a:t>The Timber Industry in Canada</a:t>
            </a:r>
            <a:endParaRPr sz="3600" dirty="0"/>
          </a:p>
        </p:txBody>
      </p:sp>
      <p:sp>
        <p:nvSpPr>
          <p:cNvPr id="99" name="Shape 99"/>
          <p:cNvSpPr>
            <a:spLocks noGrp="1"/>
          </p:cNvSpPr>
          <p:nvPr>
            <p:ph type="body" idx="1"/>
          </p:nvPr>
        </p:nvSpPr>
        <p:spPr>
          <a:xfrm>
            <a:off x="457200" y="1143001"/>
            <a:ext cx="8229600" cy="5285231"/>
          </a:xfrm>
          <a:prstGeom prst="rect">
            <a:avLst/>
          </a:prstGeom>
        </p:spPr>
        <p:txBody>
          <a:bodyPr>
            <a:normAutofit/>
          </a:bodyPr>
          <a:lstStyle/>
          <a:p>
            <a:pPr marL="667877" indent="-667877" defTabSz="804672">
              <a:spcBef>
                <a:spcPts val="600"/>
              </a:spcBef>
              <a:defRPr sz="2800"/>
            </a:pPr>
            <a:r>
              <a:rPr lang="en-US" sz="2700" dirty="0"/>
              <a:t>Timber is an important natural resource to the economy of Canada</a:t>
            </a:r>
            <a:r>
              <a:rPr sz="2700" dirty="0"/>
              <a:t>.</a:t>
            </a:r>
            <a:endParaRPr lang="en-US" sz="2700" dirty="0"/>
          </a:p>
          <a:p>
            <a:pPr marL="667877" indent="-667877" defTabSz="804672">
              <a:spcBef>
                <a:spcPts val="600"/>
              </a:spcBef>
              <a:defRPr sz="2800"/>
            </a:pPr>
            <a:r>
              <a:rPr lang="en-US" sz="2700" dirty="0"/>
              <a:t>The timber is used to make lumber, plywood, and wood pulp for paper products.</a:t>
            </a:r>
          </a:p>
          <a:p>
            <a:pPr marL="667877" indent="-667877" defTabSz="804672">
              <a:spcBef>
                <a:spcPts val="600"/>
              </a:spcBef>
              <a:defRPr sz="2800"/>
            </a:pPr>
            <a:r>
              <a:rPr lang="en-US" sz="2700" dirty="0"/>
              <a:t>Forests also provide a habitat for plants and animals, as well as provide oxygen and filter out air pollutants.</a:t>
            </a:r>
          </a:p>
          <a:p>
            <a:pPr marL="667877" indent="-667877" defTabSz="804672">
              <a:spcBef>
                <a:spcPts val="600"/>
              </a:spcBef>
              <a:defRPr sz="2800"/>
            </a:pPr>
            <a:r>
              <a:rPr lang="en-US" sz="2700" dirty="0"/>
              <a:t>Clear-cutting is when a company cuts all the trees in a given area, which can cause reduced water quality, erosion, and loss of habitats for wildlife</a:t>
            </a:r>
            <a:r>
              <a:rPr sz="2700" dirty="0"/>
              <a:t>.</a:t>
            </a:r>
          </a:p>
          <a:p>
            <a:pPr marL="667877" indent="-667877" defTabSz="804672">
              <a:spcBef>
                <a:spcPts val="600"/>
              </a:spcBef>
              <a:defRPr sz="2800"/>
            </a:pPr>
            <a:r>
              <a:rPr lang="en-US" sz="2700" dirty="0"/>
              <a:t>Environmental groups are working to convince companies to leave more trees up and cut more small groups rather than acres at a time</a:t>
            </a:r>
            <a:r>
              <a:rPr sz="2700" dirty="0"/>
              <a:t>.</a:t>
            </a:r>
            <a:endParaRPr lang="en-US" sz="2700" dirty="0"/>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12761594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dirty="0"/>
              <a:t>Section 2: A Brief History of </a:t>
            </a:r>
            <a:r>
              <a:rPr lang="en-US" dirty="0"/>
              <a:t>Canada</a:t>
            </a:r>
            <a:endParaRPr dirty="0"/>
          </a:p>
        </p:txBody>
      </p:sp>
      <p:sp>
        <p:nvSpPr>
          <p:cNvPr id="112" name="Shape 112"/>
          <p:cNvSpPr>
            <a:spLocks noGrp="1"/>
          </p:cNvSpPr>
          <p:nvPr>
            <p:ph type="body" idx="1"/>
          </p:nvPr>
        </p:nvSpPr>
        <p:spPr>
          <a:xfrm>
            <a:off x="457200" y="1600200"/>
            <a:ext cx="8229600" cy="4525963"/>
          </a:xfrm>
          <a:prstGeom prst="rect">
            <a:avLst/>
          </a:prstGeom>
        </p:spPr>
        <p:txBody>
          <a:bodyPr/>
          <a:lstStyle>
            <a:lvl2pPr marL="742950" indent="-285750">
              <a:lnSpc>
                <a:spcPct val="100000"/>
              </a:lnSpc>
              <a:spcBef>
                <a:spcPts val="600"/>
              </a:spcBef>
              <a:buFont typeface="Arial"/>
              <a:defRPr sz="2800"/>
            </a:lvl2pPr>
          </a:lstStyle>
          <a:p>
            <a:r>
              <a:rPr dirty="0"/>
              <a:t>Essential Question:</a:t>
            </a:r>
          </a:p>
          <a:p>
            <a:pPr lvl="1"/>
            <a:r>
              <a:rPr lang="en-US" dirty="0"/>
              <a:t>Why does Quebec desire independence from Canada</a:t>
            </a:r>
            <a:r>
              <a:rPr dirty="0"/>
              <a:t>?</a:t>
            </a:r>
          </a:p>
        </p:txBody>
      </p:sp>
      <p:sp>
        <p:nvSpPr>
          <p:cNvPr id="113" name="Shape 113"/>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2">
                                            <p:txEl>
                                              <p:pRg st="0" end="0"/>
                                            </p:txEl>
                                          </p:spTgt>
                                        </p:tgtEl>
                                        <p:attrNameLst>
                                          <p:attrName>style.visibility</p:attrName>
                                        </p:attrNameLst>
                                      </p:cBhvr>
                                      <p:to>
                                        <p:strVal val="visible"/>
                                      </p:to>
                                    </p:set>
                                    <p:anim calcmode="lin" valueType="num">
                                      <p:cBhvr>
                                        <p:cTn id="11"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2">
                                            <p:txEl>
                                              <p:pRg st="1" end="1"/>
                                            </p:txEl>
                                          </p:spTgt>
                                        </p:tgtEl>
                                        <p:attrNameLst>
                                          <p:attrName>style.visibility</p:attrName>
                                        </p:attrNameLst>
                                      </p:cBhvr>
                                      <p:to>
                                        <p:strVal val="visible"/>
                                      </p:to>
                                    </p:set>
                                    <p:anim calcmode="lin" valueType="num">
                                      <p:cBhvr>
                                        <p:cTn id="16"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dirty="0"/>
              <a:t>Section 2: A Brief History of </a:t>
            </a:r>
            <a:r>
              <a:rPr lang="en-US" dirty="0"/>
              <a:t>Canada</a:t>
            </a:r>
            <a:endParaRPr dirty="0"/>
          </a:p>
        </p:txBody>
      </p:sp>
      <p:sp>
        <p:nvSpPr>
          <p:cNvPr id="116" name="Shape 116"/>
          <p:cNvSpPr>
            <a:spLocks noGrp="1"/>
          </p:cNvSpPr>
          <p:nvPr>
            <p:ph type="body" idx="1"/>
          </p:nvPr>
        </p:nvSpPr>
        <p:spPr>
          <a:xfrm>
            <a:off x="457200" y="1673352"/>
            <a:ext cx="8229600" cy="4346448"/>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indigenous</a:t>
            </a:r>
            <a:endParaRPr dirty="0"/>
          </a:p>
          <a:p>
            <a:pPr marL="742950" lvl="1" indent="-285750">
              <a:lnSpc>
                <a:spcPct val="100000"/>
              </a:lnSpc>
              <a:spcBef>
                <a:spcPts val="600"/>
              </a:spcBef>
              <a:buFont typeface="Arial"/>
              <a:defRPr sz="2800"/>
            </a:pPr>
            <a:r>
              <a:rPr lang="en-US" dirty="0"/>
              <a:t>dominion</a:t>
            </a:r>
            <a:endParaRPr dirty="0"/>
          </a:p>
          <a:p>
            <a:pPr marL="742950" lvl="1" indent="-285750">
              <a:lnSpc>
                <a:spcPct val="100000"/>
              </a:lnSpc>
              <a:spcBef>
                <a:spcPts val="600"/>
              </a:spcBef>
              <a:buFont typeface="Arial"/>
              <a:defRPr sz="2800"/>
            </a:pPr>
            <a:r>
              <a:rPr lang="en-US" dirty="0"/>
              <a:t>separatists</a:t>
            </a:r>
          </a:p>
          <a:p>
            <a:pPr marL="742950" lvl="1" indent="-285750">
              <a:lnSpc>
                <a:spcPct val="100000"/>
              </a:lnSpc>
              <a:spcBef>
                <a:spcPts val="600"/>
              </a:spcBef>
              <a:buFont typeface="Arial"/>
              <a:defRPr sz="2800"/>
            </a:pPr>
            <a:r>
              <a:rPr lang="en-US" dirty="0"/>
              <a:t>bilingual</a:t>
            </a:r>
            <a:endParaRPr dirty="0"/>
          </a:p>
        </p:txBody>
      </p:sp>
      <p:sp>
        <p:nvSpPr>
          <p:cNvPr id="117" name="Shape 11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6">
                                            <p:txEl>
                                              <p:pRg st="1" end="1"/>
                                            </p:txEl>
                                          </p:spTgt>
                                        </p:tgtEl>
                                        <p:attrNameLst>
                                          <p:attrName>style.visibility</p:attrName>
                                        </p:attrNameLst>
                                      </p:cBhvr>
                                      <p:to>
                                        <p:strVal val="visible"/>
                                      </p:to>
                                    </p:set>
                                    <p:anim calcmode="lin" valueType="num">
                                      <p:cBhvr>
                                        <p:cTn id="16" dur="500" fill="hold"/>
                                        <p:tgtEl>
                                          <p:spTgt spid="116">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16">
                                            <p:txEl>
                                              <p:pRg st="2" end="2"/>
                                            </p:txEl>
                                          </p:spTgt>
                                        </p:tgtEl>
                                        <p:attrNameLst>
                                          <p:attrName>style.visibility</p:attrName>
                                        </p:attrNameLst>
                                      </p:cBhvr>
                                      <p:to>
                                        <p:strVal val="visible"/>
                                      </p:to>
                                    </p:set>
                                    <p:anim calcmode="lin" valueType="num">
                                      <p:cBhvr>
                                        <p:cTn id="21" dur="500" fill="hold"/>
                                        <p:tgtEl>
                                          <p:spTgt spid="116">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1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16">
                                            <p:txEl>
                                              <p:pRg st="3" end="3"/>
                                            </p:txEl>
                                          </p:spTgt>
                                        </p:tgtEl>
                                        <p:attrNameLst>
                                          <p:attrName>style.visibility</p:attrName>
                                        </p:attrNameLst>
                                      </p:cBhvr>
                                      <p:to>
                                        <p:strVal val="visible"/>
                                      </p:to>
                                    </p:set>
                                    <p:anim calcmode="lin" valueType="num">
                                      <p:cBhvr>
                                        <p:cTn id="26" dur="500" fill="hold"/>
                                        <p:tgtEl>
                                          <p:spTgt spid="116">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16">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16">
                                            <p:txEl>
                                              <p:pRg st="4" end="4"/>
                                            </p:txEl>
                                          </p:spTgt>
                                        </p:tgtEl>
                                        <p:attrNameLst>
                                          <p:attrName>style.visibility</p:attrName>
                                        </p:attrNameLst>
                                      </p:cBhvr>
                                      <p:to>
                                        <p:strVal val="visible"/>
                                      </p:to>
                                    </p:set>
                                    <p:anim calcmode="lin" valueType="num">
                                      <p:cBhvr>
                                        <p:cTn id="31" dur="500" fill="hold"/>
                                        <p:tgtEl>
                                          <p:spTgt spid="116">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1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91440"/>
            <a:ext cx="9144000" cy="1143001"/>
          </a:xfrm>
          <a:prstGeom prst="rect">
            <a:avLst/>
          </a:prstGeom>
        </p:spPr>
        <p:txBody>
          <a:bodyPr>
            <a:noAutofit/>
          </a:bodyPr>
          <a:lstStyle/>
          <a:p>
            <a:r>
              <a:rPr lang="en-US" sz="3200" dirty="0"/>
              <a:t>How Canada Became an Independent Nation</a:t>
            </a:r>
            <a:endParaRPr sz="3200" dirty="0"/>
          </a:p>
        </p:txBody>
      </p:sp>
      <p:sp>
        <p:nvSpPr>
          <p:cNvPr id="120" name="Shape 120"/>
          <p:cNvSpPr>
            <a:spLocks noGrp="1"/>
          </p:cNvSpPr>
          <p:nvPr>
            <p:ph type="body" idx="1"/>
          </p:nvPr>
        </p:nvSpPr>
        <p:spPr>
          <a:xfrm>
            <a:off x="453349" y="941642"/>
            <a:ext cx="8229601" cy="5504878"/>
          </a:xfrm>
          <a:prstGeom prst="rect">
            <a:avLst/>
          </a:prstGeom>
        </p:spPr>
        <p:txBody>
          <a:bodyPr>
            <a:noAutofit/>
          </a:bodyPr>
          <a:lstStyle/>
          <a:p>
            <a:pPr marL="593955" indent="-593955" defTabSz="715609">
              <a:spcBef>
                <a:spcPts val="500"/>
              </a:spcBef>
              <a:defRPr sz="2494"/>
            </a:pPr>
            <a:r>
              <a:rPr lang="en-US" sz="2650" dirty="0"/>
              <a:t>Canada was originally inhabited by indigenous (native) peoples for thousands of years, who Europeans mistakenly called Indians</a:t>
            </a:r>
            <a:r>
              <a:rPr sz="2650" dirty="0"/>
              <a:t>.</a:t>
            </a:r>
          </a:p>
          <a:p>
            <a:pPr marL="593955" indent="-593955" defTabSz="715609">
              <a:spcBef>
                <a:spcPts val="500"/>
              </a:spcBef>
              <a:defRPr sz="2494"/>
            </a:pPr>
            <a:r>
              <a:rPr lang="en-US" sz="2650" dirty="0"/>
              <a:t>The Native Americans had developed their own cultures, languages, and methods of survival</a:t>
            </a:r>
            <a:r>
              <a:rPr sz="2650" dirty="0"/>
              <a:t>.</a:t>
            </a:r>
            <a:endParaRPr lang="en-US" sz="2650" dirty="0"/>
          </a:p>
          <a:p>
            <a:pPr marL="593955" indent="-593955" defTabSz="715609">
              <a:spcBef>
                <a:spcPts val="500"/>
              </a:spcBef>
              <a:defRPr sz="2494"/>
            </a:pPr>
            <a:r>
              <a:rPr lang="en-US" sz="2650" dirty="0"/>
              <a:t>With the introduction of European settlers came foreign diseases, advanced weaponry, and greater numbers that quickly pushed back the natives.</a:t>
            </a:r>
            <a:endParaRPr sz="2650" dirty="0"/>
          </a:p>
          <a:p>
            <a:pPr marL="593955" indent="-593955" defTabSz="715609">
              <a:spcBef>
                <a:spcPts val="500"/>
              </a:spcBef>
              <a:defRPr sz="2494"/>
            </a:pPr>
            <a:r>
              <a:rPr lang="en-US" sz="2650" dirty="0"/>
              <a:t>First colonized by the French, it would eventually become part of the Kingdom of Great Britain in 1763 from France’s defeat in the French and Indian War.</a:t>
            </a:r>
          </a:p>
          <a:p>
            <a:pPr marL="593955" indent="-593955" defTabSz="715609">
              <a:spcBef>
                <a:spcPts val="500"/>
              </a:spcBef>
              <a:defRPr sz="2494"/>
            </a:pPr>
            <a:r>
              <a:rPr lang="en-US" sz="2650" dirty="0"/>
              <a:t>By the mid-1860’s, colonists in Canada wanted </a:t>
            </a:r>
            <a:r>
              <a:rPr lang="en-US" sz="2650"/>
              <a:t>to unite </a:t>
            </a:r>
            <a:r>
              <a:rPr lang="en-US" sz="2650" dirty="0"/>
              <a:t>and rule themselves similarly to the United States.</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0">
                                            <p:txEl>
                                              <p:pRg st="0" end="0"/>
                                            </p:txEl>
                                          </p:spTgt>
                                        </p:tgtEl>
                                        <p:attrNameLst>
                                          <p:attrName>style.visibility</p:attrName>
                                        </p:attrNameLst>
                                      </p:cBhvr>
                                      <p:to>
                                        <p:strVal val="visible"/>
                                      </p:to>
                                    </p:set>
                                    <p:anim calcmode="lin" valueType="num">
                                      <p:cBhvr>
                                        <p:cTn id="11"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0">
                                            <p:txEl>
                                              <p:pRg st="1" end="1"/>
                                            </p:txEl>
                                          </p:spTgt>
                                        </p:tgtEl>
                                        <p:attrNameLst>
                                          <p:attrName>style.visibility</p:attrName>
                                        </p:attrNameLst>
                                      </p:cBhvr>
                                      <p:to>
                                        <p:strVal val="visible"/>
                                      </p:to>
                                    </p:set>
                                    <p:anim calcmode="lin" valueType="num">
                                      <p:cBhvr>
                                        <p:cTn id="16"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0">
                                            <p:txEl>
                                              <p:pRg st="2" end="2"/>
                                            </p:txEl>
                                          </p:spTgt>
                                        </p:tgtEl>
                                        <p:attrNameLst>
                                          <p:attrName>style.visibility</p:attrName>
                                        </p:attrNameLst>
                                      </p:cBhvr>
                                      <p:to>
                                        <p:strVal val="visible"/>
                                      </p:to>
                                    </p:set>
                                    <p:anim calcmode="lin" valueType="num">
                                      <p:cBhvr>
                                        <p:cTn id="21"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0">
                                            <p:txEl>
                                              <p:pRg st="3" end="3"/>
                                            </p:txEl>
                                          </p:spTgt>
                                        </p:tgtEl>
                                        <p:attrNameLst>
                                          <p:attrName>style.visibility</p:attrName>
                                        </p:attrNameLst>
                                      </p:cBhvr>
                                      <p:to>
                                        <p:strVal val="visible"/>
                                      </p:to>
                                    </p:set>
                                    <p:anim calcmode="lin" valueType="num">
                                      <p:cBhvr>
                                        <p:cTn id="26"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20">
                                            <p:txEl>
                                              <p:pRg st="4" end="4"/>
                                            </p:txEl>
                                          </p:spTgt>
                                        </p:tgtEl>
                                        <p:attrNameLst>
                                          <p:attrName>style.visibility</p:attrName>
                                        </p:attrNameLst>
                                      </p:cBhvr>
                                      <p:to>
                                        <p:strVal val="visible"/>
                                      </p:to>
                                    </p:set>
                                    <p:anim calcmode="lin" valueType="num">
                                      <p:cBhvr>
                                        <p:cTn id="31"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91440"/>
            <a:ext cx="9144000" cy="1143001"/>
          </a:xfrm>
          <a:prstGeom prst="rect">
            <a:avLst/>
          </a:prstGeom>
        </p:spPr>
        <p:txBody>
          <a:bodyPr>
            <a:noAutofit/>
          </a:bodyPr>
          <a:lstStyle/>
          <a:p>
            <a:r>
              <a:rPr lang="en-US" sz="3200" dirty="0"/>
              <a:t>How Canada Became an Independent Nation (cont.)</a:t>
            </a:r>
            <a:endParaRPr sz="3200" dirty="0"/>
          </a:p>
        </p:txBody>
      </p:sp>
      <p:sp>
        <p:nvSpPr>
          <p:cNvPr id="120" name="Shape 120"/>
          <p:cNvSpPr>
            <a:spLocks noGrp="1"/>
          </p:cNvSpPr>
          <p:nvPr>
            <p:ph type="body" idx="1"/>
          </p:nvPr>
        </p:nvSpPr>
        <p:spPr>
          <a:xfrm>
            <a:off x="453349" y="1051560"/>
            <a:ext cx="8229601" cy="5394959"/>
          </a:xfrm>
          <a:prstGeom prst="rect">
            <a:avLst/>
          </a:prstGeom>
        </p:spPr>
        <p:txBody>
          <a:bodyPr>
            <a:noAutofit/>
          </a:bodyPr>
          <a:lstStyle/>
          <a:p>
            <a:pPr marL="593955" indent="-593955" defTabSz="715609">
              <a:spcBef>
                <a:spcPts val="500"/>
              </a:spcBef>
              <a:defRPr sz="2494"/>
            </a:pPr>
            <a:r>
              <a:rPr lang="en-US" sz="2400" dirty="0"/>
              <a:t>The British Parliament created the British North America Act of 1867, which put together New Brunswick, Nova Scotia, Ontario, and Quebec, created a constitution, and named the new country ‘The Dominion of Canada’.</a:t>
            </a:r>
          </a:p>
          <a:p>
            <a:pPr marL="1054204" lvl="2" indent="-593955" defTabSz="715609">
              <a:spcBef>
                <a:spcPts val="500"/>
              </a:spcBef>
              <a:buFont typeface="Arial"/>
              <a:buChar char="•"/>
              <a:defRPr sz="2494"/>
            </a:pPr>
            <a:r>
              <a:rPr lang="en-US" sz="2400" dirty="0"/>
              <a:t>A </a:t>
            </a:r>
            <a:r>
              <a:rPr lang="en-US" sz="2400" b="1" dirty="0"/>
              <a:t>dominion</a:t>
            </a:r>
            <a:r>
              <a:rPr lang="en-US" sz="2400" dirty="0"/>
              <a:t> is a self-governing nation separate from the United Kingdom that recognizes the British monarch as chief of state.</a:t>
            </a:r>
          </a:p>
          <a:p>
            <a:pPr marL="1054204" lvl="2" indent="-593955" defTabSz="715609">
              <a:spcBef>
                <a:spcPts val="500"/>
              </a:spcBef>
              <a:buFont typeface="Arial"/>
              <a:buChar char="•"/>
              <a:defRPr sz="2494"/>
            </a:pPr>
            <a:r>
              <a:rPr lang="en-US" sz="2400" dirty="0"/>
              <a:t>It could have its own prime minister and parliament, but it could not make treaties and it had to be a part of the British military.</a:t>
            </a:r>
          </a:p>
          <a:p>
            <a:pPr marL="593955" indent="-593955" defTabSz="715609">
              <a:spcBef>
                <a:spcPts val="500"/>
              </a:spcBef>
              <a:defRPr sz="2494"/>
            </a:pPr>
            <a:r>
              <a:rPr lang="en-US" sz="2400" dirty="0"/>
              <a:t>This system worked for quite a while until World War I, when the United Kingdom pulled many Canadians for combat and their death count was quite high.</a:t>
            </a:r>
            <a:endParaRPr sz="2400" dirty="0"/>
          </a:p>
          <a:p>
            <a:pPr marL="593955" indent="-593955" defTabSz="715609">
              <a:spcBef>
                <a:spcPts val="500"/>
              </a:spcBef>
              <a:defRPr sz="2494"/>
            </a:pPr>
            <a:r>
              <a:rPr lang="en-US" sz="2400" dirty="0"/>
              <a:t>Canadians worked for full independence, and in 1931, the British Parliament granted the country its independence.</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Tree>
    <p:extLst>
      <p:ext uri="{BB962C8B-B14F-4D97-AF65-F5344CB8AC3E}">
        <p14:creationId xmlns:p14="http://schemas.microsoft.com/office/powerpoint/2010/main" val="1676834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3999" cy="6528116"/>
          </a:xfrm>
          <a:prstGeom prst="rect">
            <a:avLst/>
          </a:prstGeom>
        </p:spPr>
      </p:pic>
      <p:sp>
        <p:nvSpPr>
          <p:cNvPr id="64" name="Shape 64"/>
          <p:cNvSpPr/>
          <p:nvPr/>
        </p:nvSpPr>
        <p:spPr>
          <a:xfrm>
            <a:off x="3081528" y="4465674"/>
            <a:ext cx="5757673" cy="1508711"/>
          </a:xfrm>
          <a:prstGeom prst="rect">
            <a:avLst/>
          </a:prstGeom>
          <a:solidFill>
            <a:srgbClr val="10253F">
              <a:alpha val="81961"/>
            </a:srgbClr>
          </a:solidFill>
          <a:ln w="12700">
            <a:miter lim="400000"/>
          </a:ln>
          <a:effectLst>
            <a:outerShdw blurRad="152400" dist="250190" dir="8460000" rotWithShape="0">
              <a:srgbClr val="000000">
                <a:alpha val="28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65" name="Shape 65"/>
          <p:cNvSpPr/>
          <p:nvPr/>
        </p:nvSpPr>
        <p:spPr>
          <a:xfrm>
            <a:off x="3081529" y="4440270"/>
            <a:ext cx="5766458" cy="156965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00" dirty="0"/>
              <a:t>Section 1: </a:t>
            </a:r>
            <a:r>
              <a:rPr sz="1600" u="sng" dirty="0">
                <a:solidFill>
                  <a:srgbClr val="0000FF"/>
                </a:solidFill>
                <a:uFill>
                  <a:solidFill>
                    <a:srgbClr val="0000FF"/>
                  </a:solidFill>
                </a:uFill>
                <a:hlinkClick r:id="rId3" action="ppaction://hlinksldjump"/>
              </a:rPr>
              <a:t>The Geography of</a:t>
            </a:r>
            <a:r>
              <a:rPr lang="en-US" sz="1600" u="sng" dirty="0">
                <a:solidFill>
                  <a:srgbClr val="0000FF"/>
                </a:solidFill>
                <a:uFill>
                  <a:solidFill>
                    <a:srgbClr val="0000FF"/>
                  </a:solidFill>
                </a:uFill>
                <a:hlinkClick r:id="rId3" action="ppaction://hlinksldjump"/>
              </a:rPr>
              <a:t> Canada</a:t>
            </a:r>
            <a:endParaRPr sz="1600" u="sng" dirty="0">
              <a:solidFill>
                <a:srgbClr val="0000FF"/>
              </a:solidFill>
              <a:uFill>
                <a:solidFill>
                  <a:srgbClr val="0000FF"/>
                </a:solidFill>
              </a:uFill>
              <a:hlinkClick r:id="rId3"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00" dirty="0"/>
              <a:t>Section 2: </a:t>
            </a:r>
            <a:r>
              <a:rPr sz="1600" u="sng" dirty="0">
                <a:solidFill>
                  <a:srgbClr val="0000FF"/>
                </a:solidFill>
                <a:uFill>
                  <a:solidFill>
                    <a:srgbClr val="0000FF"/>
                  </a:solidFill>
                </a:uFill>
                <a:hlinkClick r:id="rId4" action="ppaction://hlinksldjump"/>
              </a:rPr>
              <a:t>A Brief History of </a:t>
            </a:r>
            <a:r>
              <a:rPr lang="en-US" sz="1600" u="sng" dirty="0">
                <a:solidFill>
                  <a:srgbClr val="0000FF"/>
                </a:solidFill>
                <a:uFill>
                  <a:solidFill>
                    <a:srgbClr val="0000FF"/>
                  </a:solidFill>
                </a:uFill>
                <a:hlinkClick r:id="rId4" action="ppaction://hlinksldjump"/>
              </a:rPr>
              <a:t>Canada</a:t>
            </a:r>
            <a:endParaRPr sz="1600" u="sng" dirty="0">
              <a:solidFill>
                <a:srgbClr val="0000FF"/>
              </a:solidFill>
              <a:uFill>
                <a:solidFill>
                  <a:srgbClr val="0000FF"/>
                </a:solidFill>
              </a:uFill>
              <a:hlinkClick r:id="rId4"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00" dirty="0"/>
              <a:t>Section 3: </a:t>
            </a:r>
            <a:r>
              <a:rPr lang="en-US" sz="1600" u="sng" dirty="0">
                <a:solidFill>
                  <a:srgbClr val="0000FF"/>
                </a:solidFill>
                <a:uFill>
                  <a:solidFill>
                    <a:srgbClr val="0000FF"/>
                  </a:solidFill>
                </a:uFill>
                <a:hlinkClick r:id="rId5" action="ppaction://hlinksldjump"/>
              </a:rPr>
              <a:t>Language and Religion</a:t>
            </a:r>
            <a:r>
              <a:rPr sz="1600" u="sng" dirty="0">
                <a:solidFill>
                  <a:srgbClr val="0000FF"/>
                </a:solidFill>
                <a:uFill>
                  <a:solidFill>
                    <a:srgbClr val="0000FF"/>
                  </a:solidFill>
                </a:uFill>
                <a:hlinkClick r:id="rId5" action="ppaction://hlinksldjump"/>
              </a:rPr>
              <a:t> </a:t>
            </a:r>
            <a:r>
              <a:rPr lang="en-US" sz="1600" u="sng" dirty="0">
                <a:solidFill>
                  <a:srgbClr val="0000FF"/>
                </a:solidFill>
                <a:uFill>
                  <a:solidFill>
                    <a:srgbClr val="0000FF"/>
                  </a:solidFill>
                </a:uFill>
                <a:hlinkClick r:id="rId5" action="ppaction://hlinksldjump"/>
              </a:rPr>
              <a:t>in</a:t>
            </a:r>
            <a:r>
              <a:rPr sz="1600" u="sng" dirty="0">
                <a:solidFill>
                  <a:srgbClr val="0000FF"/>
                </a:solidFill>
                <a:uFill>
                  <a:solidFill>
                    <a:srgbClr val="0000FF"/>
                  </a:solidFill>
                </a:uFill>
                <a:hlinkClick r:id="rId5" action="ppaction://hlinksldjump"/>
              </a:rPr>
              <a:t> </a:t>
            </a:r>
            <a:r>
              <a:rPr lang="en-US" sz="1600" u="sng" dirty="0">
                <a:solidFill>
                  <a:srgbClr val="0000FF"/>
                </a:solidFill>
                <a:uFill>
                  <a:solidFill>
                    <a:srgbClr val="0000FF"/>
                  </a:solidFill>
                </a:uFill>
                <a:hlinkClick r:id="rId5" action="ppaction://hlinksldjump"/>
              </a:rPr>
              <a:t>Canada</a:t>
            </a:r>
            <a:endParaRPr sz="1600" u="sng" dirty="0">
              <a:solidFill>
                <a:srgbClr val="0000FF"/>
              </a:solidFill>
              <a:uFill>
                <a:solidFill>
                  <a:srgbClr val="0000FF"/>
                </a:solidFill>
              </a:uFill>
              <a:hlinkClick r:id="rId5"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00" dirty="0"/>
              <a:t>Section 4: </a:t>
            </a:r>
            <a:r>
              <a:rPr lang="en-US" sz="1600" u="sng" dirty="0">
                <a:solidFill>
                  <a:srgbClr val="0000FF"/>
                </a:solidFill>
                <a:uFill>
                  <a:solidFill>
                    <a:srgbClr val="0000FF"/>
                  </a:solidFill>
                </a:uFill>
                <a:hlinkClick r:id="rId6" action="ppaction://hlinksldjump"/>
              </a:rPr>
              <a:t>Government</a:t>
            </a:r>
            <a:r>
              <a:rPr sz="1600" u="sng" dirty="0">
                <a:solidFill>
                  <a:srgbClr val="0000FF"/>
                </a:solidFill>
                <a:uFill>
                  <a:solidFill>
                    <a:srgbClr val="0000FF"/>
                  </a:solidFill>
                </a:uFill>
                <a:hlinkClick r:id="rId6" action="ppaction://hlinksldjump"/>
              </a:rPr>
              <a:t> of </a:t>
            </a:r>
            <a:r>
              <a:rPr lang="en-US" sz="1600" u="sng" dirty="0">
                <a:solidFill>
                  <a:srgbClr val="0000FF"/>
                </a:solidFill>
                <a:uFill>
                  <a:solidFill>
                    <a:srgbClr val="0000FF"/>
                  </a:solidFill>
                </a:uFill>
                <a:hlinkClick r:id="rId6" action="ppaction://hlinksldjump"/>
              </a:rPr>
              <a:t>Canada</a:t>
            </a: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sz="1600" dirty="0">
                <a:solidFill>
                  <a:schemeClr val="tx2">
                    <a:lumMod val="20000"/>
                    <a:lumOff val="80000"/>
                  </a:schemeClr>
                </a:solidFill>
                <a:uFill>
                  <a:solidFill>
                    <a:srgbClr val="0000FF"/>
                  </a:solidFill>
                </a:uFill>
              </a:rPr>
              <a:t>Section 5: </a:t>
            </a:r>
            <a:r>
              <a:rPr lang="en-US" sz="1600" u="sng" dirty="0">
                <a:solidFill>
                  <a:srgbClr val="0000FF"/>
                </a:solidFill>
                <a:uFill>
                  <a:solidFill>
                    <a:srgbClr val="0000FF"/>
                  </a:solidFill>
                </a:uFill>
              </a:rPr>
              <a:t>Economy of Canada</a:t>
            </a:r>
            <a:endParaRPr sz="1600" dirty="0">
              <a:solidFill>
                <a:schemeClr val="tx2">
                  <a:lumMod val="20000"/>
                  <a:lumOff val="80000"/>
                </a:schemeClr>
              </a:solidFill>
              <a:uFill>
                <a:solidFill>
                  <a:srgbClr val="0000FF"/>
                </a:solidFill>
              </a:uFill>
              <a:hlinkClick r:id="rId6"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00" dirty="0"/>
              <a:t>Section </a:t>
            </a:r>
            <a:r>
              <a:rPr lang="en-US" sz="1600" dirty="0"/>
              <a:t>6</a:t>
            </a:r>
            <a:r>
              <a:rPr sz="1600" dirty="0"/>
              <a:t>:</a:t>
            </a:r>
            <a:r>
              <a:rPr lang="en-US" sz="1600" dirty="0"/>
              <a:t> </a:t>
            </a:r>
            <a:r>
              <a:rPr lang="en-US" sz="1600" u="sng" dirty="0">
                <a:hlinkClick r:id="rId7" action="ppaction://hlinksldjump"/>
              </a:rPr>
              <a:t>US-Canada Relations</a:t>
            </a:r>
            <a:endParaRPr sz="1600" u="sng" dirty="0">
              <a:solidFill>
                <a:srgbClr val="0000FF"/>
              </a:solidFill>
              <a:uFill>
                <a:solidFill>
                  <a:srgbClr val="0000FF"/>
                </a:solidFill>
              </a:uFill>
              <a:hlinkClick r:id="rId8" action="ppaction://hlinksldjump"/>
            </a:endParaRPr>
          </a:p>
        </p:txBody>
      </p:sp>
      <p:sp>
        <p:nvSpPr>
          <p:cNvPr id="66" name="Shape 66"/>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t>2</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0-#ppt_w/2"/>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65"/>
                                        </p:tgtEl>
                                        <p:attrNameLst>
                                          <p:attrName>style.visibility</p:attrName>
                                        </p:attrNameLst>
                                      </p:cBhvr>
                                      <p:to>
                                        <p:strVal val="visible"/>
                                      </p:to>
                                    </p:set>
                                    <p:anim calcmode="lin" valueType="num">
                                      <p:cBhvr>
                                        <p:cTn id="12" dur="500" fill="hold"/>
                                        <p:tgtEl>
                                          <p:spTgt spid="65"/>
                                        </p:tgtEl>
                                        <p:attrNameLst>
                                          <p:attrName>ppt_x</p:attrName>
                                        </p:attrNameLst>
                                      </p:cBhvr>
                                      <p:tavLst>
                                        <p:tav tm="0">
                                          <p:val>
                                            <p:strVal val="0-#ppt_w/2"/>
                                          </p:val>
                                        </p:tav>
                                        <p:tav tm="100000">
                                          <p:val>
                                            <p:strVal val="#ppt_x"/>
                                          </p:val>
                                        </p:tav>
                                      </p:tavLst>
                                    </p:anim>
                                    <p:anim calcmode="lin" valueType="num">
                                      <p:cBhvr>
                                        <p:cTn id="1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457200" y="0"/>
            <a:ext cx="8229600" cy="896112"/>
          </a:xfrm>
          <a:prstGeom prst="rect">
            <a:avLst/>
          </a:prstGeom>
        </p:spPr>
        <p:txBody>
          <a:bodyPr/>
          <a:lstStyle/>
          <a:p>
            <a:r>
              <a:rPr lang="en-US" dirty="0"/>
              <a:t>Canada’s Indigenous People</a:t>
            </a:r>
            <a:endParaRPr dirty="0"/>
          </a:p>
        </p:txBody>
      </p:sp>
      <p:sp>
        <p:nvSpPr>
          <p:cNvPr id="124" name="Shape 124"/>
          <p:cNvSpPr>
            <a:spLocks noGrp="1"/>
          </p:cNvSpPr>
          <p:nvPr>
            <p:ph type="body" idx="1"/>
          </p:nvPr>
        </p:nvSpPr>
        <p:spPr>
          <a:xfrm>
            <a:off x="457200" y="896112"/>
            <a:ext cx="8229600" cy="5632004"/>
          </a:xfrm>
          <a:prstGeom prst="rect">
            <a:avLst/>
          </a:prstGeom>
        </p:spPr>
        <p:txBody>
          <a:bodyPr>
            <a:normAutofit fontScale="92500"/>
          </a:bodyPr>
          <a:lstStyle/>
          <a:p>
            <a:pPr marL="443788" indent="-443788" defTabSz="532546">
              <a:lnSpc>
                <a:spcPct val="90000"/>
              </a:lnSpc>
              <a:spcBef>
                <a:spcPts val="300"/>
              </a:spcBef>
              <a:defRPr sz="1856">
                <a:solidFill>
                  <a:srgbClr val="080808"/>
                </a:solidFill>
              </a:defRPr>
            </a:pPr>
            <a:r>
              <a:rPr lang="en-US" sz="2400" dirty="0"/>
              <a:t>Canada’s native people developed various cultures, mostly due to location and resources available to them</a:t>
            </a:r>
            <a:r>
              <a:rPr sz="2400" dirty="0"/>
              <a:t>. </a:t>
            </a:r>
          </a:p>
          <a:p>
            <a:pPr marL="443788" indent="-443788" defTabSz="532546">
              <a:lnSpc>
                <a:spcPct val="90000"/>
              </a:lnSpc>
              <a:spcBef>
                <a:spcPts val="300"/>
              </a:spcBef>
              <a:defRPr sz="1856">
                <a:solidFill>
                  <a:srgbClr val="080808"/>
                </a:solidFill>
              </a:defRPr>
            </a:pPr>
            <a:r>
              <a:rPr lang="en-US" sz="2400" dirty="0"/>
              <a:t>One can see these differences in comparing two peoples:</a:t>
            </a:r>
          </a:p>
          <a:p>
            <a:pPr marL="468608" lvl="1" indent="-443788" defTabSz="532546">
              <a:lnSpc>
                <a:spcPct val="90000"/>
              </a:lnSpc>
              <a:spcBef>
                <a:spcPts val="300"/>
              </a:spcBef>
              <a:buFont typeface="Wingdings" charset="2"/>
              <a:buChar char="v"/>
              <a:defRPr sz="1856">
                <a:solidFill>
                  <a:srgbClr val="080808"/>
                </a:solidFill>
              </a:defRPr>
            </a:pPr>
            <a:r>
              <a:rPr lang="en-US" sz="2400" dirty="0"/>
              <a:t>Northwest Coast Indians:</a:t>
            </a:r>
          </a:p>
          <a:p>
            <a:pPr marL="736396" lvl="1" indent="-443788" defTabSz="532546">
              <a:lnSpc>
                <a:spcPct val="90000"/>
              </a:lnSpc>
              <a:spcBef>
                <a:spcPts val="300"/>
              </a:spcBef>
              <a:defRPr sz="1856">
                <a:solidFill>
                  <a:srgbClr val="080808"/>
                </a:solidFill>
              </a:defRPr>
            </a:pPr>
            <a:r>
              <a:rPr lang="en-US" sz="2400" dirty="0"/>
              <a:t>They inhabited land along the Pacific Coast and nearby islands.</a:t>
            </a:r>
          </a:p>
          <a:p>
            <a:pPr marL="736396" lvl="1" indent="-443788" defTabSz="532546">
              <a:lnSpc>
                <a:spcPct val="90000"/>
              </a:lnSpc>
              <a:spcBef>
                <a:spcPts val="300"/>
              </a:spcBef>
              <a:defRPr sz="1856">
                <a:solidFill>
                  <a:srgbClr val="080808"/>
                </a:solidFill>
              </a:defRPr>
            </a:pPr>
            <a:r>
              <a:rPr lang="en-US" sz="2400" dirty="0"/>
              <a:t>While the ocean influenced much of their life, the nearby forests provided many of their resources.</a:t>
            </a:r>
          </a:p>
          <a:p>
            <a:pPr marL="736396" lvl="1" indent="-443788" defTabSz="532546">
              <a:lnSpc>
                <a:spcPct val="90000"/>
              </a:lnSpc>
              <a:spcBef>
                <a:spcPts val="300"/>
              </a:spcBef>
              <a:defRPr sz="1856">
                <a:solidFill>
                  <a:srgbClr val="080808"/>
                </a:solidFill>
              </a:defRPr>
            </a:pPr>
            <a:r>
              <a:rPr lang="en-US" sz="2400" dirty="0"/>
              <a:t>Because of their abundant resources, these natives had more time to be more creative.</a:t>
            </a:r>
          </a:p>
          <a:p>
            <a:pPr marL="468608" lvl="1" indent="-443788" defTabSz="532546">
              <a:lnSpc>
                <a:spcPct val="90000"/>
              </a:lnSpc>
              <a:spcBef>
                <a:spcPts val="300"/>
              </a:spcBef>
              <a:buFont typeface="Wingdings" charset="2"/>
              <a:buChar char="v"/>
              <a:defRPr sz="1856">
                <a:solidFill>
                  <a:srgbClr val="080808"/>
                </a:solidFill>
              </a:defRPr>
            </a:pPr>
            <a:r>
              <a:rPr lang="en-US" sz="2400" dirty="0"/>
              <a:t>Inuit:</a:t>
            </a:r>
          </a:p>
          <a:p>
            <a:pPr marL="736396" lvl="1" indent="-443788" defTabSz="532546">
              <a:lnSpc>
                <a:spcPct val="90000"/>
              </a:lnSpc>
              <a:spcBef>
                <a:spcPts val="300"/>
              </a:spcBef>
              <a:defRPr sz="1856">
                <a:solidFill>
                  <a:srgbClr val="080808"/>
                </a:solidFill>
              </a:defRPr>
            </a:pPr>
            <a:r>
              <a:rPr lang="en-US" sz="2400" dirty="0"/>
              <a:t>Sometimes called Eskimo, their location in the Arctic and sub-Arctic regions limited their resources.</a:t>
            </a:r>
          </a:p>
          <a:p>
            <a:pPr marL="736396" lvl="1" indent="-443788" defTabSz="532546">
              <a:lnSpc>
                <a:spcPct val="90000"/>
              </a:lnSpc>
              <a:spcBef>
                <a:spcPts val="300"/>
              </a:spcBef>
              <a:defRPr sz="1856">
                <a:solidFill>
                  <a:srgbClr val="080808"/>
                </a:solidFill>
              </a:defRPr>
            </a:pPr>
            <a:r>
              <a:rPr lang="en-US" sz="2400" dirty="0"/>
              <a:t>Instead of trees or plants, they largely depended on ocean fish and mammals.</a:t>
            </a:r>
          </a:p>
          <a:p>
            <a:pPr marL="736396" lvl="1" indent="-443788" defTabSz="532546">
              <a:lnSpc>
                <a:spcPct val="90000"/>
              </a:lnSpc>
              <a:spcBef>
                <a:spcPts val="300"/>
              </a:spcBef>
              <a:defRPr sz="1856">
                <a:solidFill>
                  <a:srgbClr val="080808"/>
                </a:solidFill>
              </a:defRPr>
            </a:pPr>
            <a:r>
              <a:rPr lang="en-US" sz="2400" dirty="0"/>
              <a:t>They would also use boats, dogsleds, and igloos to move and survive.</a:t>
            </a:r>
          </a:p>
        </p:txBody>
      </p:sp>
      <p:sp>
        <p:nvSpPr>
          <p:cNvPr id="125" name="Shape 125"/>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4">
                                            <p:txEl>
                                              <p:pRg st="0" end="0"/>
                                            </p:txEl>
                                          </p:spTgt>
                                        </p:tgtEl>
                                        <p:attrNameLst>
                                          <p:attrName>style.visibility</p:attrName>
                                        </p:attrNameLst>
                                      </p:cBhvr>
                                      <p:to>
                                        <p:strVal val="visible"/>
                                      </p:to>
                                    </p:set>
                                    <p:anim calcmode="lin" valueType="num">
                                      <p:cBhvr>
                                        <p:cTn id="11"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4">
                                            <p:txEl>
                                              <p:pRg st="1" end="1"/>
                                            </p:txEl>
                                          </p:spTgt>
                                        </p:tgtEl>
                                        <p:attrNameLst>
                                          <p:attrName>style.visibility</p:attrName>
                                        </p:attrNameLst>
                                      </p:cBhvr>
                                      <p:to>
                                        <p:strVal val="visible"/>
                                      </p:to>
                                    </p:set>
                                    <p:anim calcmode="lin" valueType="num">
                                      <p:cBhvr>
                                        <p:cTn id="16"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4">
                                            <p:txEl>
                                              <p:pRg st="2" end="2"/>
                                            </p:txEl>
                                          </p:spTgt>
                                        </p:tgtEl>
                                        <p:attrNameLst>
                                          <p:attrName>style.visibility</p:attrName>
                                        </p:attrNameLst>
                                      </p:cBhvr>
                                      <p:to>
                                        <p:strVal val="visible"/>
                                      </p:to>
                                    </p:set>
                                    <p:anim calcmode="lin" valueType="num">
                                      <p:cBhvr>
                                        <p:cTn id="21"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4">
                                            <p:txEl>
                                              <p:pRg st="3" end="3"/>
                                            </p:txEl>
                                          </p:spTgt>
                                        </p:tgtEl>
                                        <p:attrNameLst>
                                          <p:attrName>style.visibility</p:attrName>
                                        </p:attrNameLst>
                                      </p:cBhvr>
                                      <p:to>
                                        <p:strVal val="visible"/>
                                      </p:to>
                                    </p:set>
                                    <p:anim calcmode="lin" valueType="num">
                                      <p:cBhvr>
                                        <p:cTn id="26"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24">
                                            <p:txEl>
                                              <p:pRg st="4" end="4"/>
                                            </p:txEl>
                                          </p:spTgt>
                                        </p:tgtEl>
                                        <p:attrNameLst>
                                          <p:attrName>style.visibility</p:attrName>
                                        </p:attrNameLst>
                                      </p:cBhvr>
                                      <p:to>
                                        <p:strVal val="visible"/>
                                      </p:to>
                                    </p:set>
                                    <p:anim calcmode="lin" valueType="num">
                                      <p:cBhvr>
                                        <p:cTn id="31" dur="500" fill="hold"/>
                                        <p:tgtEl>
                                          <p:spTgt spid="124">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4">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24">
                                            <p:txEl>
                                              <p:pRg st="5" end="5"/>
                                            </p:txEl>
                                          </p:spTgt>
                                        </p:tgtEl>
                                        <p:attrNameLst>
                                          <p:attrName>style.visibility</p:attrName>
                                        </p:attrNameLst>
                                      </p:cBhvr>
                                      <p:to>
                                        <p:strVal val="visible"/>
                                      </p:to>
                                    </p:set>
                                    <p:anim calcmode="lin" valueType="num">
                                      <p:cBhvr>
                                        <p:cTn id="36" dur="500" fill="hold"/>
                                        <p:tgtEl>
                                          <p:spTgt spid="124">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24">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24">
                                            <p:txEl>
                                              <p:pRg st="6" end="6"/>
                                            </p:txEl>
                                          </p:spTgt>
                                        </p:tgtEl>
                                        <p:attrNameLst>
                                          <p:attrName>style.visibility</p:attrName>
                                        </p:attrNameLst>
                                      </p:cBhvr>
                                      <p:to>
                                        <p:strVal val="visible"/>
                                      </p:to>
                                    </p:set>
                                    <p:anim calcmode="lin" valueType="num">
                                      <p:cBhvr>
                                        <p:cTn id="41" dur="500" fill="hold"/>
                                        <p:tgtEl>
                                          <p:spTgt spid="124">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24">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1" nodeType="afterEffect">
                                  <p:stCondLst>
                                    <p:cond delay="0"/>
                                  </p:stCondLst>
                                  <p:iterate>
                                    <p:tmAbs val="0"/>
                                  </p:iterate>
                                  <p:childTnLst>
                                    <p:set>
                                      <p:cBhvr>
                                        <p:cTn id="45" fill="hold"/>
                                        <p:tgtEl>
                                          <p:spTgt spid="124">
                                            <p:txEl>
                                              <p:pRg st="7" end="7"/>
                                            </p:txEl>
                                          </p:spTgt>
                                        </p:tgtEl>
                                        <p:attrNameLst>
                                          <p:attrName>style.visibility</p:attrName>
                                        </p:attrNameLst>
                                      </p:cBhvr>
                                      <p:to>
                                        <p:strVal val="visible"/>
                                      </p:to>
                                    </p:set>
                                    <p:anim calcmode="lin" valueType="num">
                                      <p:cBhvr>
                                        <p:cTn id="46" dur="500" fill="hold"/>
                                        <p:tgtEl>
                                          <p:spTgt spid="124">
                                            <p:txEl>
                                              <p:pRg st="7" end="7"/>
                                            </p:txEl>
                                          </p:spTgt>
                                        </p:tgtEl>
                                        <p:attrNameLst>
                                          <p:attrName>ppt_x</p:attrName>
                                        </p:attrNameLst>
                                      </p:cBhvr>
                                      <p:tavLst>
                                        <p:tav tm="0">
                                          <p:val>
                                            <p:strVal val="0-#ppt_w/2"/>
                                          </p:val>
                                        </p:tav>
                                        <p:tav tm="100000">
                                          <p:val>
                                            <p:strVal val="#ppt_x"/>
                                          </p:val>
                                        </p:tav>
                                      </p:tavLst>
                                    </p:anim>
                                    <p:anim calcmode="lin" valueType="num">
                                      <p:cBhvr>
                                        <p:cTn id="47" dur="500" fill="hold"/>
                                        <p:tgtEl>
                                          <p:spTgt spid="124">
                                            <p:txEl>
                                              <p:pRg st="7" end="7"/>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8" fill="hold" grpId="1" nodeType="afterEffect">
                                  <p:stCondLst>
                                    <p:cond delay="0"/>
                                  </p:stCondLst>
                                  <p:iterate>
                                    <p:tmAbs val="0"/>
                                  </p:iterate>
                                  <p:childTnLst>
                                    <p:set>
                                      <p:cBhvr>
                                        <p:cTn id="50" fill="hold"/>
                                        <p:tgtEl>
                                          <p:spTgt spid="124">
                                            <p:txEl>
                                              <p:pRg st="8" end="8"/>
                                            </p:txEl>
                                          </p:spTgt>
                                        </p:tgtEl>
                                        <p:attrNameLst>
                                          <p:attrName>style.visibility</p:attrName>
                                        </p:attrNameLst>
                                      </p:cBhvr>
                                      <p:to>
                                        <p:strVal val="visible"/>
                                      </p:to>
                                    </p:set>
                                    <p:anim calcmode="lin" valueType="num">
                                      <p:cBhvr>
                                        <p:cTn id="51" dur="500" fill="hold"/>
                                        <p:tgtEl>
                                          <p:spTgt spid="124">
                                            <p:txEl>
                                              <p:pRg st="8" end="8"/>
                                            </p:txEl>
                                          </p:spTgt>
                                        </p:tgtEl>
                                        <p:attrNameLst>
                                          <p:attrName>ppt_x</p:attrName>
                                        </p:attrNameLst>
                                      </p:cBhvr>
                                      <p:tavLst>
                                        <p:tav tm="0">
                                          <p:val>
                                            <p:strVal val="0-#ppt_w/2"/>
                                          </p:val>
                                        </p:tav>
                                        <p:tav tm="100000">
                                          <p:val>
                                            <p:strVal val="#ppt_x"/>
                                          </p:val>
                                        </p:tav>
                                      </p:tavLst>
                                    </p:anim>
                                    <p:anim calcmode="lin" valueType="num">
                                      <p:cBhvr>
                                        <p:cTn id="52" dur="500" fill="hold"/>
                                        <p:tgtEl>
                                          <p:spTgt spid="124">
                                            <p:txEl>
                                              <p:pRg st="8" end="8"/>
                                            </p:txEl>
                                          </p:spTgt>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2" presetClass="entr" presetSubtype="8" fill="hold" grpId="1" nodeType="afterEffect">
                                  <p:stCondLst>
                                    <p:cond delay="0"/>
                                  </p:stCondLst>
                                  <p:iterate>
                                    <p:tmAbs val="0"/>
                                  </p:iterate>
                                  <p:childTnLst>
                                    <p:set>
                                      <p:cBhvr>
                                        <p:cTn id="55" fill="hold"/>
                                        <p:tgtEl>
                                          <p:spTgt spid="124">
                                            <p:txEl>
                                              <p:pRg st="9" end="9"/>
                                            </p:txEl>
                                          </p:spTgt>
                                        </p:tgtEl>
                                        <p:attrNameLst>
                                          <p:attrName>style.visibility</p:attrName>
                                        </p:attrNameLst>
                                      </p:cBhvr>
                                      <p:to>
                                        <p:strVal val="visible"/>
                                      </p:to>
                                    </p:set>
                                    <p:anim calcmode="lin" valueType="num">
                                      <p:cBhvr>
                                        <p:cTn id="56" dur="500" fill="hold"/>
                                        <p:tgtEl>
                                          <p:spTgt spid="124">
                                            <p:txEl>
                                              <p:pRg st="9" end="9"/>
                                            </p:txEl>
                                          </p:spTgt>
                                        </p:tgtEl>
                                        <p:attrNameLst>
                                          <p:attrName>ppt_x</p:attrName>
                                        </p:attrNameLst>
                                      </p:cBhvr>
                                      <p:tavLst>
                                        <p:tav tm="0">
                                          <p:val>
                                            <p:strVal val="0-#ppt_w/2"/>
                                          </p:val>
                                        </p:tav>
                                        <p:tav tm="100000">
                                          <p:val>
                                            <p:strVal val="#ppt_x"/>
                                          </p:val>
                                        </p:tav>
                                      </p:tavLst>
                                    </p:anim>
                                    <p:anim calcmode="lin" valueType="num">
                                      <p:cBhvr>
                                        <p:cTn id="57" dur="500" fill="hold"/>
                                        <p:tgtEl>
                                          <p:spTgt spid="1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0" y="55244"/>
            <a:ext cx="9144000" cy="804293"/>
          </a:xfrm>
          <a:prstGeom prst="rect">
            <a:avLst/>
          </a:prstGeom>
        </p:spPr>
        <p:txBody>
          <a:bodyPr>
            <a:normAutofit fontScale="90000"/>
          </a:bodyPr>
          <a:lstStyle/>
          <a:p>
            <a:r>
              <a:rPr lang="en-US" dirty="0"/>
              <a:t>Quebec’s Independence Movement</a:t>
            </a:r>
            <a:endParaRPr dirty="0"/>
          </a:p>
        </p:txBody>
      </p:sp>
      <p:sp>
        <p:nvSpPr>
          <p:cNvPr id="128" name="Shape 128"/>
          <p:cNvSpPr>
            <a:spLocks noGrp="1"/>
          </p:cNvSpPr>
          <p:nvPr>
            <p:ph type="body" idx="1"/>
          </p:nvPr>
        </p:nvSpPr>
        <p:spPr>
          <a:xfrm>
            <a:off x="457200" y="941832"/>
            <a:ext cx="8229600" cy="5586284"/>
          </a:xfrm>
          <a:prstGeom prst="rect">
            <a:avLst/>
          </a:prstGeom>
        </p:spPr>
        <p:txBody>
          <a:bodyPr>
            <a:noAutofit/>
          </a:bodyPr>
          <a:lstStyle/>
          <a:p>
            <a:pPr marL="534833" indent="-534833" defTabSz="644376">
              <a:spcBef>
                <a:spcPts val="500"/>
              </a:spcBef>
              <a:defRPr sz="2175"/>
            </a:pPr>
            <a:r>
              <a:rPr lang="en-US" sz="2340" dirty="0"/>
              <a:t>The legacy of France still lives in Quebec, with 81% of people in Quebec speaking French as a first language.</a:t>
            </a:r>
            <a:endParaRPr sz="2340" dirty="0"/>
          </a:p>
          <a:p>
            <a:pPr marL="534833" indent="-534833" defTabSz="644376">
              <a:spcBef>
                <a:spcPts val="500"/>
              </a:spcBef>
              <a:defRPr sz="2175"/>
            </a:pPr>
            <a:r>
              <a:rPr lang="en-US" sz="2340" dirty="0"/>
              <a:t>Quebec and the rest of Canada have had a successful, cooperative relationship, and many Canadians want Quebec to stay with them</a:t>
            </a:r>
            <a:r>
              <a:rPr sz="2340" dirty="0"/>
              <a:t>.</a:t>
            </a:r>
          </a:p>
          <a:p>
            <a:pPr marL="995082" lvl="2" indent="-534833" defTabSz="644376">
              <a:spcBef>
                <a:spcPts val="500"/>
              </a:spcBef>
              <a:buFont typeface="Arial" charset="0"/>
              <a:buChar char="•"/>
              <a:defRPr sz="2175"/>
            </a:pPr>
            <a:r>
              <a:rPr lang="en-US" sz="2340" dirty="0"/>
              <a:t>However, some in Quebec, called </a:t>
            </a:r>
            <a:r>
              <a:rPr lang="en-US" sz="2340" b="1" dirty="0"/>
              <a:t>separatists</a:t>
            </a:r>
            <a:r>
              <a:rPr lang="en-US" sz="2340" dirty="0"/>
              <a:t>, want the province to be a separate country</a:t>
            </a:r>
            <a:r>
              <a:rPr sz="2340" dirty="0"/>
              <a:t>.</a:t>
            </a:r>
          </a:p>
          <a:p>
            <a:pPr marL="995082" lvl="2" indent="-534833" defTabSz="644376">
              <a:spcBef>
                <a:spcPts val="500"/>
              </a:spcBef>
              <a:buFont typeface="Arial" charset="0"/>
              <a:buChar char="•"/>
              <a:defRPr sz="2175"/>
            </a:pPr>
            <a:r>
              <a:rPr lang="en-US" sz="2340" dirty="0"/>
              <a:t>They believe Quebec will lose its French culture if it stays with the rest of Canada.</a:t>
            </a:r>
            <a:r>
              <a:rPr sz="2340" dirty="0"/>
              <a:t> </a:t>
            </a:r>
          </a:p>
          <a:p>
            <a:pPr marL="534833" indent="-534833" defTabSz="644376">
              <a:spcBef>
                <a:spcPts val="500"/>
              </a:spcBef>
              <a:defRPr sz="2175"/>
            </a:pPr>
            <a:r>
              <a:rPr lang="en-US" sz="2340" dirty="0"/>
              <a:t>People have voted twice before on this issue, both times deciding to remain</a:t>
            </a:r>
            <a:r>
              <a:rPr sz="2340" dirty="0"/>
              <a:t>.</a:t>
            </a:r>
          </a:p>
          <a:p>
            <a:pPr marL="534833" indent="-534833" defTabSz="644376">
              <a:spcBef>
                <a:spcPts val="500"/>
              </a:spcBef>
              <a:defRPr sz="2175"/>
            </a:pPr>
            <a:r>
              <a:rPr lang="en-US" sz="2340" dirty="0"/>
              <a:t>The government of Canada has passed laws to encourage Quebec to stay, including making Canada bilingual, with both English and French as official languages.</a:t>
            </a:r>
          </a:p>
          <a:p>
            <a:pPr marL="534833" indent="-534833" defTabSz="644376">
              <a:spcBef>
                <a:spcPts val="500"/>
              </a:spcBef>
              <a:defRPr sz="2175"/>
            </a:pPr>
            <a:r>
              <a:rPr lang="en-US" sz="2340" dirty="0"/>
              <a:t>Still, Quebec stresses its distinct society, with French as its only official language and the rare use of English as well as other cultural elements.</a:t>
            </a:r>
          </a:p>
        </p:txBody>
      </p:sp>
      <p:sp>
        <p:nvSpPr>
          <p:cNvPr id="129" name="Shape 12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sz="3200" dirty="0"/>
              <a:t>Section 3: </a:t>
            </a:r>
            <a:r>
              <a:rPr lang="en-US" sz="3200" dirty="0"/>
              <a:t>Language and Religion in Canada</a:t>
            </a:r>
            <a:endParaRPr sz="3200" dirty="0"/>
          </a:p>
        </p:txBody>
      </p:sp>
      <p:sp>
        <p:nvSpPr>
          <p:cNvPr id="157" name="Shape 157"/>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rPr dirty="0"/>
              <a:t>Essential Question:</a:t>
            </a:r>
          </a:p>
          <a:p>
            <a:pPr lvl="1"/>
            <a:r>
              <a:rPr lang="en-US" dirty="0"/>
              <a:t>What effect did colonization have on language and religion</a:t>
            </a:r>
            <a:r>
              <a:rPr dirty="0"/>
              <a:t>?</a:t>
            </a:r>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0"/>
            <a:ext cx="9143999" cy="1143001"/>
          </a:xfrm>
          <a:prstGeom prst="rect">
            <a:avLst/>
          </a:prstGeom>
        </p:spPr>
        <p:txBody>
          <a:bodyPr>
            <a:normAutofit/>
          </a:bodyPr>
          <a:lstStyle/>
          <a:p>
            <a:r>
              <a:rPr lang="en-US" dirty="0"/>
              <a:t>Language and Religion in Canada</a:t>
            </a:r>
            <a:endParaRPr dirty="0"/>
          </a:p>
        </p:txBody>
      </p:sp>
      <p:sp>
        <p:nvSpPr>
          <p:cNvPr id="165" name="Shape 165"/>
          <p:cNvSpPr>
            <a:spLocks noGrp="1"/>
          </p:cNvSpPr>
          <p:nvPr>
            <p:ph type="body" idx="1"/>
          </p:nvPr>
        </p:nvSpPr>
        <p:spPr>
          <a:xfrm>
            <a:off x="457200" y="1051560"/>
            <a:ext cx="8229600" cy="5257800"/>
          </a:xfrm>
          <a:prstGeom prst="rect">
            <a:avLst/>
          </a:prstGeom>
        </p:spPr>
        <p:txBody>
          <a:bodyPr>
            <a:normAutofit/>
          </a:bodyPr>
          <a:lstStyle/>
          <a:p>
            <a:pPr marL="538703" indent="-538703" defTabSz="649041">
              <a:spcBef>
                <a:spcPts val="400"/>
              </a:spcBef>
              <a:defRPr sz="2262"/>
            </a:pPr>
            <a:r>
              <a:rPr lang="en-US" sz="2500" dirty="0"/>
              <a:t>The colonizing French and English brought their languages and religions from home and settled rapidly, forcing indigenous people out or destroying them in the process</a:t>
            </a:r>
            <a:r>
              <a:rPr sz="2500" dirty="0"/>
              <a:t>.</a:t>
            </a:r>
            <a:endParaRPr lang="en-US" sz="2500" dirty="0"/>
          </a:p>
          <a:p>
            <a:pPr marL="538703" indent="-538703" defTabSz="649041">
              <a:spcBef>
                <a:spcPts val="400"/>
              </a:spcBef>
              <a:defRPr sz="2262"/>
            </a:pPr>
            <a:r>
              <a:rPr lang="en-US" sz="2500" dirty="0"/>
              <a:t>Most people in Quebec were Roman Catholic because of the French influence, while most of the rest of Canada was non-Catholic Christian</a:t>
            </a:r>
            <a:r>
              <a:rPr sz="2500" dirty="0"/>
              <a:t>.</a:t>
            </a:r>
            <a:endParaRPr lang="en-US" sz="2500" dirty="0"/>
          </a:p>
          <a:p>
            <a:pPr marL="998952" lvl="2" indent="-538703" defTabSz="649041">
              <a:spcBef>
                <a:spcPts val="400"/>
              </a:spcBef>
              <a:buFont typeface="Arial"/>
              <a:buChar char="•"/>
              <a:defRPr sz="2262"/>
            </a:pPr>
            <a:r>
              <a:rPr lang="en-US" sz="2500" dirty="0"/>
              <a:t>This language and religious barrier between Quebec and the rest of Canada has been a source of tension in the past.</a:t>
            </a:r>
            <a:endParaRPr sz="2500" dirty="0"/>
          </a:p>
          <a:p>
            <a:pPr marL="538703" indent="-538703" defTabSz="649041">
              <a:spcBef>
                <a:spcPts val="400"/>
              </a:spcBef>
              <a:defRPr sz="2262"/>
            </a:pPr>
            <a:r>
              <a:rPr lang="en-US" sz="2500" dirty="0"/>
              <a:t>During British rule, English-speakers spread coast to coast, with 60% of Canadians having English as their first language today.</a:t>
            </a:r>
          </a:p>
          <a:p>
            <a:pPr marL="538703" indent="-538703" defTabSz="649041">
              <a:spcBef>
                <a:spcPts val="400"/>
              </a:spcBef>
              <a:defRPr sz="2262"/>
            </a:pPr>
            <a:r>
              <a:rPr lang="en-US" sz="2500" dirty="0"/>
              <a:t>Today’s numbers reflect statistics of the past, with the main religions and languages spoken today still those brought from European settlers.</a:t>
            </a:r>
            <a:endParaRPr sz="2500" dirty="0"/>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Tree>
    <p:extLst>
      <p:ext uri="{BB962C8B-B14F-4D97-AF65-F5344CB8AC3E}">
        <p14:creationId xmlns:p14="http://schemas.microsoft.com/office/powerpoint/2010/main" val="4012295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iterate>
                                    <p:tmAbs val="0"/>
                                  </p:iterate>
                                  <p:childTnLst>
                                    <p:set>
                                      <p:cBhvr>
                                        <p:cTn id="14" fill="hold"/>
                                        <p:tgtEl>
                                          <p:spTgt spid="165">
                                            <p:txEl>
                                              <p:pRg st="1" end="1"/>
                                            </p:txEl>
                                          </p:spTgt>
                                        </p:tgtEl>
                                        <p:attrNameLst>
                                          <p:attrName>style.visibility</p:attrName>
                                        </p:attrNameLst>
                                      </p:cBhvr>
                                      <p:to>
                                        <p:strVal val="visible"/>
                                      </p:to>
                                    </p:set>
                                    <p:anim calcmode="lin" valueType="num">
                                      <p:cBhvr>
                                        <p:cTn id="15"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iterate>
                                    <p:tmAbs val="0"/>
                                  </p:iterate>
                                  <p:childTnLst>
                                    <p:set>
                                      <p:cBhvr>
                                        <p:cTn id="19" fill="hold"/>
                                        <p:tgtEl>
                                          <p:spTgt spid="165">
                                            <p:txEl>
                                              <p:pRg st="2" end="2"/>
                                            </p:txEl>
                                          </p:spTgt>
                                        </p:tgtEl>
                                        <p:attrNameLst>
                                          <p:attrName>style.visibility</p:attrName>
                                        </p:attrNameLst>
                                      </p:cBhvr>
                                      <p:to>
                                        <p:strVal val="visible"/>
                                      </p:to>
                                    </p:set>
                                    <p:anim calcmode="lin" valueType="num">
                                      <p:cBhvr>
                                        <p:cTn id="20"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1"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iterate>
                                    <p:tmAbs val="0"/>
                                  </p:iterate>
                                  <p:childTnLst>
                                    <p:set>
                                      <p:cBhvr>
                                        <p:cTn id="24" fill="hold"/>
                                        <p:tgtEl>
                                          <p:spTgt spid="165">
                                            <p:txEl>
                                              <p:pRg st="3" end="3"/>
                                            </p:txEl>
                                          </p:spTgt>
                                        </p:tgtEl>
                                        <p:attrNameLst>
                                          <p:attrName>style.visibility</p:attrName>
                                        </p:attrNameLst>
                                      </p:cBhvr>
                                      <p:to>
                                        <p:strVal val="visible"/>
                                      </p:to>
                                    </p:set>
                                    <p:anim calcmode="lin" valueType="num">
                                      <p:cBhvr>
                                        <p:cTn id="25"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grpId="0" nodeType="afterEffect">
                                  <p:stCondLst>
                                    <p:cond delay="0"/>
                                  </p:stCondLst>
                                  <p:iterate>
                                    <p:tmAbs val="0"/>
                                  </p:iterate>
                                  <p:childTnLst>
                                    <p:set>
                                      <p:cBhvr>
                                        <p:cTn id="29" fill="hold"/>
                                        <p:tgtEl>
                                          <p:spTgt spid="165">
                                            <p:txEl>
                                              <p:pRg st="4" end="4"/>
                                            </p:txEl>
                                          </p:spTgt>
                                        </p:tgtEl>
                                        <p:attrNameLst>
                                          <p:attrName>style.visibility</p:attrName>
                                        </p:attrNameLst>
                                      </p:cBhvr>
                                      <p:to>
                                        <p:strVal val="visible"/>
                                      </p:to>
                                    </p:set>
                                    <p:anim calcmode="lin" valueType="num">
                                      <p:cBhvr>
                                        <p:cTn id="30"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1"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sz="3600" dirty="0"/>
              <a:t>Section </a:t>
            </a:r>
            <a:r>
              <a:rPr lang="en-US" sz="3600" dirty="0"/>
              <a:t>4</a:t>
            </a:r>
            <a:r>
              <a:rPr sz="3600" dirty="0"/>
              <a:t>: </a:t>
            </a:r>
            <a:r>
              <a:rPr lang="en-US" sz="3600" dirty="0"/>
              <a:t>Government of Canada</a:t>
            </a:r>
            <a:endParaRPr sz="3600" dirty="0"/>
          </a:p>
        </p:txBody>
      </p:sp>
      <p:sp>
        <p:nvSpPr>
          <p:cNvPr id="157" name="Shape 157"/>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rPr dirty="0"/>
              <a:t>Essential Question:</a:t>
            </a:r>
          </a:p>
          <a:p>
            <a:pPr lvl="1"/>
            <a:r>
              <a:rPr lang="en-US" dirty="0"/>
              <a:t>What is the effect of having the British monarch as head of state</a:t>
            </a:r>
            <a:r>
              <a:rPr dirty="0"/>
              <a:t>?</a:t>
            </a:r>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Tree>
    <p:extLst>
      <p:ext uri="{BB962C8B-B14F-4D97-AF65-F5344CB8AC3E}">
        <p14:creationId xmlns:p14="http://schemas.microsoft.com/office/powerpoint/2010/main" val="133647451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lang="en-US" sz="3600" dirty="0"/>
              <a:t>Section 4: Government of Canada</a:t>
            </a:r>
            <a:endParaRPr sz="3600" dirty="0"/>
          </a:p>
        </p:txBody>
      </p:sp>
      <p:sp>
        <p:nvSpPr>
          <p:cNvPr id="161" name="Shape 161"/>
          <p:cNvSpPr>
            <a:spLocks noGrp="1"/>
          </p:cNvSpPr>
          <p:nvPr>
            <p:ph type="body" idx="1"/>
          </p:nvPr>
        </p:nvSpPr>
        <p:spPr>
          <a:xfrm>
            <a:off x="457200" y="1718910"/>
            <a:ext cx="8229600" cy="4377090"/>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constitutional monarchy</a:t>
            </a:r>
            <a:endParaRPr dirty="0"/>
          </a:p>
          <a:p>
            <a:pPr marL="742950" lvl="1" indent="-285750">
              <a:lnSpc>
                <a:spcPct val="100000"/>
              </a:lnSpc>
              <a:spcBef>
                <a:spcPts val="600"/>
              </a:spcBef>
              <a:buFont typeface="Arial"/>
              <a:defRPr sz="2800"/>
            </a:pPr>
            <a:r>
              <a:rPr lang="en-US" dirty="0"/>
              <a:t>parliamentary democracy</a:t>
            </a:r>
            <a:endParaRPr dirty="0"/>
          </a:p>
          <a:p>
            <a:pPr marL="742950" lvl="1" indent="-285750">
              <a:lnSpc>
                <a:spcPct val="100000"/>
              </a:lnSpc>
              <a:spcBef>
                <a:spcPts val="600"/>
              </a:spcBef>
              <a:buFont typeface="Arial"/>
              <a:defRPr sz="2800"/>
            </a:pPr>
            <a:r>
              <a:rPr lang="en-US" dirty="0"/>
              <a:t>federal government</a:t>
            </a:r>
            <a:endParaRPr dirty="0"/>
          </a:p>
        </p:txBody>
      </p:sp>
      <p:sp>
        <p:nvSpPr>
          <p:cNvPr id="162" name="Shape 162"/>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61">
                                            <p:txEl>
                                              <p:pRg st="3" end="3"/>
                                            </p:txEl>
                                          </p:spTgt>
                                        </p:tgtEl>
                                        <p:attrNameLst>
                                          <p:attrName>style.visibility</p:attrName>
                                        </p:attrNameLst>
                                      </p:cBhvr>
                                      <p:to>
                                        <p:strVal val="visible"/>
                                      </p:to>
                                    </p:set>
                                    <p:anim calcmode="lin" valueType="num">
                                      <p:cBhvr>
                                        <p:cTn id="26" dur="500" fill="hold"/>
                                        <p:tgtEl>
                                          <p:spTgt spid="16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453349" y="0"/>
            <a:ext cx="8229601" cy="1143001"/>
          </a:xfrm>
          <a:prstGeom prst="rect">
            <a:avLst/>
          </a:prstGeom>
        </p:spPr>
        <p:txBody>
          <a:bodyPr/>
          <a:lstStyle/>
          <a:p>
            <a:r>
              <a:rPr lang="en-US" dirty="0"/>
              <a:t>Type </a:t>
            </a:r>
            <a:r>
              <a:rPr dirty="0"/>
              <a:t>of Government</a:t>
            </a:r>
          </a:p>
        </p:txBody>
      </p:sp>
      <p:sp>
        <p:nvSpPr>
          <p:cNvPr id="165" name="Shape 165"/>
          <p:cNvSpPr>
            <a:spLocks noGrp="1"/>
          </p:cNvSpPr>
          <p:nvPr>
            <p:ph type="body" idx="1"/>
          </p:nvPr>
        </p:nvSpPr>
        <p:spPr>
          <a:xfrm>
            <a:off x="457200" y="1051560"/>
            <a:ext cx="8229600" cy="5476556"/>
          </a:xfrm>
          <a:prstGeom prst="rect">
            <a:avLst/>
          </a:prstGeom>
        </p:spPr>
        <p:txBody>
          <a:bodyPr>
            <a:normAutofit lnSpcReduction="10000"/>
          </a:bodyPr>
          <a:lstStyle/>
          <a:p>
            <a:pPr marL="538703" indent="-538703" defTabSz="649041">
              <a:spcBef>
                <a:spcPts val="400"/>
              </a:spcBef>
              <a:defRPr sz="2262"/>
            </a:pPr>
            <a:r>
              <a:rPr lang="en-US" dirty="0"/>
              <a:t>Canada’s government is a </a:t>
            </a:r>
            <a:r>
              <a:rPr lang="en-US" b="1" dirty="0"/>
              <a:t>constitutional monarchy</a:t>
            </a:r>
            <a:r>
              <a:rPr dirty="0"/>
              <a:t>.</a:t>
            </a:r>
            <a:endParaRPr lang="en-US" dirty="0"/>
          </a:p>
          <a:p>
            <a:pPr marL="998952" lvl="2" indent="-538703" defTabSz="649041">
              <a:spcBef>
                <a:spcPts val="400"/>
              </a:spcBef>
              <a:buFont typeface="Arial" charset="0"/>
              <a:buChar char="•"/>
              <a:defRPr sz="2262"/>
            </a:pPr>
            <a:r>
              <a:rPr lang="en-US" dirty="0"/>
              <a:t>The United Kingdom’s king or queen acts as head of state and a symbolic leader of the country with little real power</a:t>
            </a:r>
            <a:r>
              <a:rPr dirty="0"/>
              <a:t>.</a:t>
            </a:r>
            <a:endParaRPr lang="en-US" dirty="0"/>
          </a:p>
          <a:p>
            <a:pPr marL="998952" lvl="2" indent="-538703" defTabSz="649041">
              <a:spcBef>
                <a:spcPts val="400"/>
              </a:spcBef>
              <a:buFont typeface="Arial" charset="0"/>
              <a:buChar char="•"/>
              <a:defRPr sz="2262"/>
            </a:pPr>
            <a:r>
              <a:rPr lang="en-US" dirty="0"/>
              <a:t>Canada’s constitution organizes the government, explains citizens’ rights, and limits the monarch’s power.</a:t>
            </a:r>
            <a:endParaRPr dirty="0"/>
          </a:p>
          <a:p>
            <a:pPr marL="538703" indent="-538703" defTabSz="649041">
              <a:spcBef>
                <a:spcPts val="400"/>
              </a:spcBef>
              <a:defRPr sz="2262"/>
            </a:pPr>
            <a:r>
              <a:rPr lang="en-US" dirty="0"/>
              <a:t>Canada has a </a:t>
            </a:r>
            <a:r>
              <a:rPr lang="en-US" b="1" dirty="0"/>
              <a:t>parliamentary democracy </a:t>
            </a:r>
            <a:r>
              <a:rPr lang="en-US" dirty="0"/>
              <a:t>in which its citizens elect members of parliament, who them elect the prime minister as head of government.</a:t>
            </a:r>
          </a:p>
          <a:p>
            <a:pPr marL="895319" lvl="1" indent="-538703" defTabSz="649041">
              <a:spcBef>
                <a:spcPts val="400"/>
              </a:spcBef>
              <a:buFont typeface="Arial" charset="0"/>
              <a:buChar char="•"/>
              <a:defRPr sz="2262"/>
            </a:pPr>
            <a:r>
              <a:rPr lang="en-US" dirty="0"/>
              <a:t>The prime minister is in charge of the military, enforces laws, and keeps the country running day to day.</a:t>
            </a:r>
          </a:p>
          <a:p>
            <a:pPr marL="895319" lvl="1" indent="-538703" defTabSz="649041">
              <a:spcBef>
                <a:spcPts val="400"/>
              </a:spcBef>
              <a:buFont typeface="Arial" charset="0"/>
              <a:buChar char="•"/>
              <a:defRPr sz="2262"/>
            </a:pPr>
            <a:r>
              <a:rPr lang="en-US" dirty="0"/>
              <a:t>Both members of parliament and the prime minister can call for re-votes of each other’s positions if they feel the country needs it.</a:t>
            </a:r>
          </a:p>
          <a:p>
            <a:pPr marL="538703" indent="-538703" defTabSz="649041">
              <a:spcBef>
                <a:spcPts val="400"/>
              </a:spcBef>
              <a:defRPr sz="2262"/>
            </a:pPr>
            <a:r>
              <a:rPr lang="en-US" dirty="0"/>
              <a:t>Canada also has a </a:t>
            </a:r>
            <a:r>
              <a:rPr lang="en-US" b="1" dirty="0"/>
              <a:t>federal government</a:t>
            </a:r>
            <a:r>
              <a:rPr lang="en-US" dirty="0"/>
              <a:t>, where power is divided between the central government and the provinces, similar to the United States.</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65">
                                            <p:txEl>
                                              <p:pRg st="4" end="4"/>
                                            </p:txEl>
                                          </p:spTgt>
                                        </p:tgtEl>
                                        <p:attrNameLst>
                                          <p:attrName>style.visibility</p:attrName>
                                        </p:attrNameLst>
                                      </p:cBhvr>
                                      <p:to>
                                        <p:strVal val="visible"/>
                                      </p:to>
                                    </p:set>
                                    <p:anim calcmode="lin" valueType="num">
                                      <p:cBhvr>
                                        <p:cTn id="31"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65">
                                            <p:txEl>
                                              <p:pRg st="5" end="5"/>
                                            </p:txEl>
                                          </p:spTgt>
                                        </p:tgtEl>
                                        <p:attrNameLst>
                                          <p:attrName>style.visibility</p:attrName>
                                        </p:attrNameLst>
                                      </p:cBhvr>
                                      <p:to>
                                        <p:strVal val="visible"/>
                                      </p:to>
                                    </p:set>
                                    <p:anim calcmode="lin" valueType="num">
                                      <p:cBhvr>
                                        <p:cTn id="36"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65">
                                            <p:txEl>
                                              <p:pRg st="6" end="6"/>
                                            </p:txEl>
                                          </p:spTgt>
                                        </p:tgtEl>
                                        <p:attrNameLst>
                                          <p:attrName>style.visibility</p:attrName>
                                        </p:attrNameLst>
                                      </p:cBhvr>
                                      <p:to>
                                        <p:strVal val="visible"/>
                                      </p:to>
                                    </p:set>
                                    <p:anim calcmode="lin" valueType="num">
                                      <p:cBhvr>
                                        <p:cTn id="41" dur="500" fill="hold"/>
                                        <p:tgtEl>
                                          <p:spTgt spid="165">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6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8826"/>
            <a:ext cx="8229600" cy="1143002"/>
          </a:xfrm>
          <a:prstGeom prst="rect">
            <a:avLst/>
          </a:prstGeom>
        </p:spPr>
        <p:txBody>
          <a:bodyPr/>
          <a:lstStyle/>
          <a:p>
            <a:r>
              <a:rPr lang="en-US" dirty="0"/>
              <a:t>Citizen Freedoms</a:t>
            </a:r>
            <a:endParaRPr dirty="0"/>
          </a:p>
        </p:txBody>
      </p:sp>
      <p:sp>
        <p:nvSpPr>
          <p:cNvPr id="175" name="Shape 175"/>
          <p:cNvSpPr>
            <a:spLocks noGrp="1"/>
          </p:cNvSpPr>
          <p:nvPr>
            <p:ph type="body" idx="1"/>
          </p:nvPr>
        </p:nvSpPr>
        <p:spPr>
          <a:xfrm>
            <a:off x="457200" y="1061024"/>
            <a:ext cx="8229600" cy="5393940"/>
          </a:xfrm>
          <a:prstGeom prst="rect">
            <a:avLst/>
          </a:prstGeom>
        </p:spPr>
        <p:txBody>
          <a:bodyPr>
            <a:normAutofit/>
          </a:bodyPr>
          <a:lstStyle/>
          <a:p>
            <a:pPr marL="647081" indent="-647081" defTabSz="779616">
              <a:lnSpc>
                <a:spcPct val="72000"/>
              </a:lnSpc>
              <a:spcBef>
                <a:spcPts val="600"/>
              </a:spcBef>
              <a:defRPr sz="2697"/>
            </a:pPr>
            <a:r>
              <a:rPr lang="en-US" sz="3000" dirty="0"/>
              <a:t>Canadian citizens have many freedoms</a:t>
            </a:r>
            <a:r>
              <a:rPr sz="3000" dirty="0"/>
              <a:t>.</a:t>
            </a:r>
          </a:p>
          <a:p>
            <a:pPr marL="1107330" lvl="2" indent="-647081" defTabSz="779616">
              <a:lnSpc>
                <a:spcPct val="72000"/>
              </a:lnSpc>
              <a:spcBef>
                <a:spcPts val="600"/>
              </a:spcBef>
              <a:buFont typeface="Arial" charset="0"/>
              <a:buChar char="•"/>
              <a:defRPr sz="2697"/>
            </a:pPr>
            <a:r>
              <a:rPr lang="en-US" sz="3000" dirty="0"/>
              <a:t>Citizens 18 and older may choose to vote</a:t>
            </a:r>
            <a:r>
              <a:rPr sz="3000" dirty="0"/>
              <a:t>.</a:t>
            </a:r>
          </a:p>
          <a:p>
            <a:pPr marL="647081" indent="-647081" defTabSz="779616">
              <a:lnSpc>
                <a:spcPct val="72000"/>
              </a:lnSpc>
              <a:spcBef>
                <a:spcPts val="600"/>
              </a:spcBef>
              <a:defRPr sz="2697"/>
            </a:pPr>
            <a:r>
              <a:rPr lang="en-US" sz="3000" dirty="0"/>
              <a:t>National, provincial, and local elections are held on a regular basis, and smooth transitions between leaders means the country can operate smoothly and efficiently</a:t>
            </a:r>
            <a:r>
              <a:rPr sz="3000" dirty="0"/>
              <a:t>.</a:t>
            </a:r>
          </a:p>
          <a:p>
            <a:pPr marL="647081" indent="-647081" defTabSz="779616">
              <a:lnSpc>
                <a:spcPct val="72000"/>
              </a:lnSpc>
              <a:spcBef>
                <a:spcPts val="600"/>
              </a:spcBef>
              <a:defRPr sz="2697"/>
            </a:pPr>
            <a:r>
              <a:rPr lang="en-US" sz="3000" dirty="0"/>
              <a:t>Citizens may also speak out freely against their leaders and their decisions</a:t>
            </a:r>
            <a:r>
              <a:rPr sz="3000" dirty="0"/>
              <a:t>.</a:t>
            </a:r>
            <a:endParaRPr lang="en-US" sz="3000" dirty="0"/>
          </a:p>
          <a:p>
            <a:pPr marL="647081" indent="-647081" defTabSz="779616">
              <a:lnSpc>
                <a:spcPct val="72000"/>
              </a:lnSpc>
              <a:spcBef>
                <a:spcPts val="600"/>
              </a:spcBef>
              <a:defRPr sz="2697"/>
            </a:pPr>
            <a:r>
              <a:rPr lang="en-US" sz="3000" dirty="0"/>
              <a:t>Trade, travel, and property are all rights protected by laws, too.</a:t>
            </a:r>
          </a:p>
          <a:p>
            <a:pPr marL="1107330" lvl="2" indent="-647081" defTabSz="779616">
              <a:lnSpc>
                <a:spcPct val="72000"/>
              </a:lnSpc>
              <a:spcBef>
                <a:spcPts val="600"/>
              </a:spcBef>
              <a:buFont typeface="Arial" charset="0"/>
              <a:buChar char="•"/>
              <a:defRPr sz="2697"/>
            </a:pPr>
            <a:endParaRPr dirty="0"/>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Tree>
    <p:extLst>
      <p:ext uri="{BB962C8B-B14F-4D97-AF65-F5344CB8AC3E}">
        <p14:creationId xmlns:p14="http://schemas.microsoft.com/office/powerpoint/2010/main" val="44632414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0" y="-8826"/>
            <a:ext cx="9144000" cy="1143002"/>
          </a:xfrm>
          <a:prstGeom prst="rect">
            <a:avLst/>
          </a:prstGeom>
        </p:spPr>
        <p:txBody>
          <a:bodyPr>
            <a:noAutofit/>
          </a:bodyPr>
          <a:lstStyle/>
          <a:p>
            <a:r>
              <a:rPr lang="en-US" sz="3400" dirty="0"/>
              <a:t>The Royal Canadian Mounted Police (RCMP)</a:t>
            </a:r>
            <a:endParaRPr sz="3400" dirty="0"/>
          </a:p>
        </p:txBody>
      </p:sp>
      <p:sp>
        <p:nvSpPr>
          <p:cNvPr id="175" name="Shape 175"/>
          <p:cNvSpPr>
            <a:spLocks noGrp="1"/>
          </p:cNvSpPr>
          <p:nvPr>
            <p:ph type="body" idx="1"/>
          </p:nvPr>
        </p:nvSpPr>
        <p:spPr>
          <a:xfrm>
            <a:off x="457200" y="1061024"/>
            <a:ext cx="8229600" cy="5393940"/>
          </a:xfrm>
          <a:prstGeom prst="rect">
            <a:avLst/>
          </a:prstGeom>
        </p:spPr>
        <p:txBody>
          <a:bodyPr>
            <a:noAutofit/>
          </a:bodyPr>
          <a:lstStyle/>
          <a:p>
            <a:pPr marL="647081" indent="-647081" defTabSz="779616">
              <a:lnSpc>
                <a:spcPct val="72000"/>
              </a:lnSpc>
              <a:spcBef>
                <a:spcPts val="600"/>
              </a:spcBef>
              <a:defRPr sz="2697"/>
            </a:pPr>
            <a:r>
              <a:rPr lang="en-US" sz="2600" dirty="0"/>
              <a:t>The Royal Canadian Mounted Police, or Mounties, are both the federal and provincial police force for Canada</a:t>
            </a:r>
            <a:r>
              <a:rPr sz="2600" dirty="0"/>
              <a:t>.</a:t>
            </a:r>
          </a:p>
          <a:p>
            <a:pPr marL="647081" indent="-647081" defTabSz="779616">
              <a:lnSpc>
                <a:spcPct val="72000"/>
              </a:lnSpc>
              <a:spcBef>
                <a:spcPts val="600"/>
              </a:spcBef>
              <a:defRPr sz="2697"/>
            </a:pPr>
            <a:r>
              <a:rPr lang="en-US" sz="2600" dirty="0"/>
              <a:t>They were created in 1873 with only 300 men patrolling 300,000 miles of wilderness.</a:t>
            </a:r>
            <a:endParaRPr sz="2600" dirty="0"/>
          </a:p>
          <a:p>
            <a:pPr marL="647081" indent="-647081" defTabSz="779616">
              <a:lnSpc>
                <a:spcPct val="72000"/>
              </a:lnSpc>
              <a:spcBef>
                <a:spcPts val="600"/>
              </a:spcBef>
              <a:defRPr sz="2697"/>
            </a:pPr>
            <a:r>
              <a:rPr lang="en-US" sz="2600" dirty="0"/>
              <a:t>Their first job was to drive out American traders who were causing problems with the natives</a:t>
            </a:r>
            <a:r>
              <a:rPr sz="2600" dirty="0"/>
              <a:t>.</a:t>
            </a:r>
            <a:endParaRPr lang="en-US" sz="2600" dirty="0"/>
          </a:p>
          <a:p>
            <a:pPr marL="647081" indent="-647081" defTabSz="779616">
              <a:lnSpc>
                <a:spcPct val="72000"/>
              </a:lnSpc>
              <a:spcBef>
                <a:spcPts val="600"/>
              </a:spcBef>
              <a:defRPr sz="2697"/>
            </a:pPr>
            <a:r>
              <a:rPr lang="en-US" sz="2600" dirty="0"/>
              <a:t>Mounties also helped the ill-prepared gold miners in the Yukon Gold Rush at the end of the 19</a:t>
            </a:r>
            <a:r>
              <a:rPr lang="en-US" sz="2600" baseline="30000" dirty="0"/>
              <a:t>th</a:t>
            </a:r>
            <a:r>
              <a:rPr lang="en-US" sz="2600" dirty="0"/>
              <a:t> century.</a:t>
            </a:r>
          </a:p>
          <a:p>
            <a:pPr marL="647081" indent="-647081" defTabSz="779616">
              <a:lnSpc>
                <a:spcPct val="72000"/>
              </a:lnSpc>
              <a:spcBef>
                <a:spcPts val="600"/>
              </a:spcBef>
              <a:defRPr sz="2697"/>
            </a:pPr>
            <a:r>
              <a:rPr lang="en-US" sz="2600" dirty="0"/>
              <a:t>After World War I, they became a federal force, and over the decades, they added marine and air divisions, along with dog and crime units.</a:t>
            </a:r>
          </a:p>
          <a:p>
            <a:pPr marL="647081" indent="-647081" defTabSz="779616">
              <a:lnSpc>
                <a:spcPct val="72000"/>
              </a:lnSpc>
              <a:spcBef>
                <a:spcPts val="600"/>
              </a:spcBef>
              <a:defRPr sz="2697"/>
            </a:pPr>
            <a:r>
              <a:rPr lang="en-US" sz="2600" dirty="0"/>
              <a:t>To be a Mountie, one must endure 6 months of training focused on criminal law, driving, shooting, fitness, and police tactics.</a:t>
            </a:r>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
        <p:nvSpPr>
          <p:cNvPr id="177" name="Shape 177"/>
          <p:cNvSpPr/>
          <p:nvPr/>
        </p:nvSpPr>
        <p:spPr>
          <a:xfrm>
            <a:off x="6601583" y="6111493"/>
            <a:ext cx="2430536"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latin typeface="Trebuchet MS"/>
                <a:ea typeface="Trebuchet MS"/>
                <a:cs typeface="Trebuchet MS"/>
                <a:sym typeface="Trebuchet MS"/>
                <a:hlinkClick r:id="rId2" action="ppaction://hlinksldjump"/>
              </a:defRPr>
            </a:lvl1pPr>
          </a:lstStyle>
          <a:p>
            <a:pPr>
              <a:defRPr>
                <a:solidFill>
                  <a:srgbClr val="FF0000"/>
                </a:solidFill>
                <a:uFill>
                  <a:solidFill>
                    <a:srgbClr val="FF0000"/>
                  </a:solidFill>
                </a:uFill>
              </a:defRPr>
            </a:pPr>
            <a:r>
              <a:rPr>
                <a:solidFill>
                  <a:srgbClr val="0000FF"/>
                </a:solidFill>
                <a:uFill>
                  <a:solidFill>
                    <a:srgbClr val="0000FF"/>
                  </a:solidFill>
                </a:uFill>
                <a:hlinkClick r:id="rId2" action="ppaction://hlinksldjump"/>
              </a:rPr>
              <a:t>Return to Main Menu</a:t>
            </a:r>
          </a:p>
        </p:txBody>
      </p:sp>
    </p:spTree>
    <p:extLst>
      <p:ext uri="{BB962C8B-B14F-4D97-AF65-F5344CB8AC3E}">
        <p14:creationId xmlns:p14="http://schemas.microsoft.com/office/powerpoint/2010/main" val="81013371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0" y="274638"/>
            <a:ext cx="9144000" cy="1143002"/>
          </a:xfrm>
          <a:prstGeom prst="rect">
            <a:avLst/>
          </a:prstGeom>
        </p:spPr>
        <p:txBody>
          <a:bodyPr>
            <a:normAutofit/>
          </a:bodyPr>
          <a:lstStyle>
            <a:lvl1pPr defTabSz="896111">
              <a:defRPr sz="3800">
                <a:effectLst>
                  <a:outerShdw blurRad="38100" dist="37338" dir="2700000" rotWithShape="0">
                    <a:srgbClr val="000000">
                      <a:alpha val="43137"/>
                    </a:srgbClr>
                  </a:outerShdw>
                </a:effectLst>
              </a:defRPr>
            </a:lvl1pPr>
          </a:lstStyle>
          <a:p>
            <a:r>
              <a:rPr dirty="0"/>
              <a:t>Section </a:t>
            </a:r>
            <a:r>
              <a:rPr lang="en-US" dirty="0"/>
              <a:t>5</a:t>
            </a:r>
            <a:r>
              <a:rPr dirty="0"/>
              <a:t>: Economy of </a:t>
            </a:r>
            <a:r>
              <a:rPr lang="en-US" dirty="0"/>
              <a:t>Canada</a:t>
            </a:r>
            <a:endParaRPr dirty="0"/>
          </a:p>
        </p:txBody>
      </p:sp>
      <p:sp>
        <p:nvSpPr>
          <p:cNvPr id="180" name="Shape 180"/>
          <p:cNvSpPr>
            <a:spLocks noGrp="1"/>
          </p:cNvSpPr>
          <p:nvPr>
            <p:ph type="body" idx="1"/>
          </p:nvPr>
        </p:nvSpPr>
        <p:spPr>
          <a:xfrm>
            <a:off x="457200" y="2002536"/>
            <a:ext cx="8229600" cy="4123627"/>
          </a:xfrm>
          <a:prstGeom prst="rect">
            <a:avLst/>
          </a:prstGeom>
        </p:spPr>
        <p:txBody>
          <a:bodyPr/>
          <a:lstStyle/>
          <a:p>
            <a:r>
              <a:rPr dirty="0"/>
              <a:t>Essential question:</a:t>
            </a:r>
          </a:p>
          <a:p>
            <a:pPr lvl="2">
              <a:buFont typeface="Arial"/>
              <a:buChar char="•"/>
            </a:pPr>
            <a:r>
              <a:rPr lang="en-US" dirty="0"/>
              <a:t>What is the importance of the good relationship between Canada and the United States</a:t>
            </a:r>
            <a:r>
              <a:rPr dirty="0"/>
              <a:t>?</a:t>
            </a:r>
          </a:p>
        </p:txBody>
      </p:sp>
      <p:sp>
        <p:nvSpPr>
          <p:cNvPr id="181" name="Shape 18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457200" y="0"/>
            <a:ext cx="8229600" cy="1143000"/>
          </a:xfrm>
          <a:prstGeom prst="rect">
            <a:avLst/>
          </a:prstGeom>
        </p:spPr>
        <p:txBody>
          <a:bodyPr>
            <a:normAutofit/>
          </a:bodyPr>
          <a:lstStyle>
            <a:lvl1pPr defTabSz="850391">
              <a:defRPr sz="3600">
                <a:effectLst>
                  <a:outerShdw blurRad="38100" dist="35433" dir="2700000" rotWithShape="0">
                    <a:srgbClr val="000000">
                      <a:alpha val="43137"/>
                    </a:srgbClr>
                  </a:outerShdw>
                </a:effectLst>
              </a:defRPr>
            </a:lvl1pPr>
          </a:lstStyle>
          <a:p>
            <a:r>
              <a:rPr dirty="0"/>
              <a:t>Section 1: Geography of </a:t>
            </a:r>
            <a:r>
              <a:rPr lang="en-US" dirty="0"/>
              <a:t>Canada</a:t>
            </a:r>
            <a:endParaRPr dirty="0"/>
          </a:p>
        </p:txBody>
      </p:sp>
      <p:sp>
        <p:nvSpPr>
          <p:cNvPr id="69" name="Shape 69"/>
          <p:cNvSpPr>
            <a:spLocks noGrp="1"/>
          </p:cNvSpPr>
          <p:nvPr>
            <p:ph type="body" idx="1"/>
          </p:nvPr>
        </p:nvSpPr>
        <p:spPr>
          <a:xfrm>
            <a:off x="457200" y="1600200"/>
            <a:ext cx="8229600" cy="4525963"/>
          </a:xfrm>
          <a:prstGeom prst="rect">
            <a:avLst/>
          </a:prstGeom>
        </p:spPr>
        <p:txBody>
          <a:bodyPr/>
          <a:lstStyle/>
          <a:p>
            <a:pPr marL="342900" lvl="1" indent="-342900">
              <a:lnSpc>
                <a:spcPct val="100000"/>
              </a:lnSpc>
              <a:buChar char="➢"/>
            </a:pPr>
            <a:r>
              <a:rPr dirty="0"/>
              <a:t>Essential Question:</a:t>
            </a:r>
            <a:endParaRPr sz="2800" dirty="0"/>
          </a:p>
          <a:p>
            <a:pPr marL="742950" lvl="2" indent="-342900">
              <a:lnSpc>
                <a:spcPct val="100000"/>
              </a:lnSpc>
              <a:spcBef>
                <a:spcPts val="600"/>
              </a:spcBef>
              <a:buClr>
                <a:srgbClr val="000000"/>
              </a:buClr>
              <a:buFont typeface="Arial"/>
              <a:buChar char="•"/>
              <a:defRPr sz="2800"/>
            </a:pPr>
            <a:r>
              <a:rPr dirty="0"/>
              <a:t>How </a:t>
            </a:r>
            <a:r>
              <a:rPr lang="en-US" dirty="0"/>
              <a:t>have Canadians worked to solve their pollution problems</a:t>
            </a:r>
            <a:r>
              <a:rPr dirty="0"/>
              <a:t>?</a:t>
            </a:r>
          </a:p>
        </p:txBody>
      </p:sp>
      <p:sp>
        <p:nvSpPr>
          <p:cNvPr id="70" name="Shape 70"/>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xfrm>
            <a:off x="457200" y="274638"/>
            <a:ext cx="8229600" cy="1143002"/>
          </a:xfrm>
          <a:prstGeom prst="rect">
            <a:avLst/>
          </a:prstGeom>
        </p:spPr>
        <p:txBody>
          <a:bodyPr>
            <a:normAutofit/>
          </a:bodyPr>
          <a:lstStyle>
            <a:lvl1pPr defTabSz="896111">
              <a:defRPr sz="3800">
                <a:effectLst>
                  <a:outerShdw blurRad="38100" dist="37338" dir="2700000" rotWithShape="0">
                    <a:srgbClr val="000000">
                      <a:alpha val="43137"/>
                    </a:srgbClr>
                  </a:outerShdw>
                </a:effectLst>
              </a:defRPr>
            </a:lvl1pPr>
          </a:lstStyle>
          <a:p>
            <a:r>
              <a:rPr dirty="0"/>
              <a:t>Section </a:t>
            </a:r>
            <a:r>
              <a:rPr lang="en-US" dirty="0"/>
              <a:t>5</a:t>
            </a:r>
            <a:r>
              <a:rPr dirty="0"/>
              <a:t>: Economy of </a:t>
            </a:r>
            <a:r>
              <a:rPr lang="en-US" dirty="0"/>
              <a:t>Canada</a:t>
            </a:r>
            <a:endParaRPr dirty="0"/>
          </a:p>
        </p:txBody>
      </p:sp>
      <p:sp>
        <p:nvSpPr>
          <p:cNvPr id="184" name="Shape 184"/>
          <p:cNvSpPr>
            <a:spLocks noGrp="1"/>
          </p:cNvSpPr>
          <p:nvPr>
            <p:ph type="body" idx="1"/>
          </p:nvPr>
        </p:nvSpPr>
        <p:spPr>
          <a:xfrm>
            <a:off x="457200" y="2039112"/>
            <a:ext cx="8229600" cy="4087051"/>
          </a:xfrm>
          <a:prstGeom prst="rect">
            <a:avLst/>
          </a:prstGeom>
        </p:spPr>
        <p:txBody>
          <a:bodyPr>
            <a:noAutofit/>
          </a:bodyPr>
          <a:lstStyle/>
          <a:p>
            <a:r>
              <a:rPr sz="2400" dirty="0"/>
              <a:t>What terms do I need to know?</a:t>
            </a:r>
          </a:p>
          <a:p>
            <a:pPr marL="1216150" lvl="1" indent="-758951"/>
            <a:r>
              <a:rPr lang="en-US" sz="2400" dirty="0"/>
              <a:t>financial sector</a:t>
            </a:r>
            <a:endParaRPr sz="2400" dirty="0"/>
          </a:p>
          <a:p>
            <a:pPr marL="1216150" lvl="1" indent="-758951"/>
            <a:r>
              <a:rPr lang="en-US" sz="2400" dirty="0"/>
              <a:t>North American Free Trade Agreement (NAFTA)</a:t>
            </a:r>
          </a:p>
          <a:p>
            <a:pPr marL="1216150" lvl="1" indent="-758951"/>
            <a:r>
              <a:rPr lang="en-US" sz="2400" dirty="0"/>
              <a:t>tariff</a:t>
            </a:r>
          </a:p>
          <a:p>
            <a:pPr marL="1216150" lvl="1" indent="-758951"/>
            <a:r>
              <a:rPr lang="en-US" sz="2400" dirty="0"/>
              <a:t>specialization</a:t>
            </a:r>
          </a:p>
          <a:p>
            <a:pPr marL="1216150" lvl="1" indent="-758951"/>
            <a:r>
              <a:rPr lang="en-US" sz="2400" dirty="0"/>
              <a:t>quota</a:t>
            </a:r>
          </a:p>
          <a:p>
            <a:pPr marL="1216150" lvl="1" indent="-758951"/>
            <a:r>
              <a:rPr lang="en-US" sz="2400" dirty="0"/>
              <a:t>embargo</a:t>
            </a:r>
          </a:p>
          <a:p>
            <a:pPr marL="1216150" lvl="1" indent="-758951"/>
            <a:r>
              <a:rPr lang="en-US" sz="2400" dirty="0"/>
              <a:t>trade surplus</a:t>
            </a:r>
          </a:p>
          <a:p>
            <a:pPr marL="1216150" lvl="1" indent="-758951"/>
            <a:r>
              <a:rPr lang="en-US" sz="2400" dirty="0"/>
              <a:t>Gross Domestic Product (GDP)</a:t>
            </a:r>
          </a:p>
          <a:p>
            <a:pPr marL="1216150" lvl="1" indent="-758951"/>
            <a:r>
              <a:rPr lang="en-US" sz="2400" dirty="0"/>
              <a:t>literacy</a:t>
            </a:r>
          </a:p>
          <a:p>
            <a:pPr marL="1216150" lvl="1" indent="-758951"/>
            <a:r>
              <a:rPr lang="en-US" sz="2400" dirty="0"/>
              <a:t>entrepreneur</a:t>
            </a:r>
          </a:p>
        </p:txBody>
      </p:sp>
      <p:sp>
        <p:nvSpPr>
          <p:cNvPr id="185" name="Shape 185"/>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457200" y="-8826"/>
            <a:ext cx="8229600" cy="1143002"/>
          </a:xfrm>
          <a:prstGeom prst="rect">
            <a:avLst/>
          </a:prstGeom>
        </p:spPr>
        <p:txBody>
          <a:bodyPr/>
          <a:lstStyle/>
          <a:p>
            <a:r>
              <a:rPr lang="en-US" dirty="0"/>
              <a:t>The Economic System</a:t>
            </a:r>
            <a:endParaRPr dirty="0"/>
          </a:p>
        </p:txBody>
      </p:sp>
      <p:sp>
        <p:nvSpPr>
          <p:cNvPr id="188" name="Shape 188"/>
          <p:cNvSpPr>
            <a:spLocks noGrp="1"/>
          </p:cNvSpPr>
          <p:nvPr>
            <p:ph type="body" idx="1"/>
          </p:nvPr>
        </p:nvSpPr>
        <p:spPr>
          <a:xfrm>
            <a:off x="457200" y="1134177"/>
            <a:ext cx="8229600" cy="5315784"/>
          </a:xfrm>
          <a:prstGeom prst="rect">
            <a:avLst/>
          </a:prstGeom>
        </p:spPr>
        <p:txBody>
          <a:bodyPr>
            <a:normAutofit/>
          </a:bodyPr>
          <a:lstStyle/>
          <a:p>
            <a:pPr marL="690645" indent="-690645" defTabSz="832104">
              <a:spcBef>
                <a:spcPts val="600"/>
              </a:spcBef>
              <a:defRPr sz="2912"/>
            </a:pPr>
            <a:r>
              <a:rPr lang="en-US" sz="3100" dirty="0"/>
              <a:t>Canada has one of the strongest market economies in the world</a:t>
            </a:r>
            <a:r>
              <a:rPr sz="3100" dirty="0"/>
              <a:t>.</a:t>
            </a:r>
          </a:p>
          <a:p>
            <a:pPr marL="1106697" lvl="1" indent="-690645" defTabSz="832104">
              <a:spcBef>
                <a:spcPts val="600"/>
              </a:spcBef>
              <a:buFont typeface="Arial" charset="0"/>
              <a:buChar char="•"/>
              <a:defRPr sz="2912"/>
            </a:pPr>
            <a:r>
              <a:rPr lang="en-US" sz="3100" dirty="0"/>
              <a:t>It has a very competitive </a:t>
            </a:r>
            <a:r>
              <a:rPr lang="en-US" sz="3100" b="1" dirty="0"/>
              <a:t>financial sector </a:t>
            </a:r>
            <a:r>
              <a:rPr lang="en-US" sz="3100" dirty="0"/>
              <a:t>(businesses like banks, insurance companies, and real estate).</a:t>
            </a:r>
            <a:endParaRPr sz="3100" dirty="0"/>
          </a:p>
          <a:p>
            <a:pPr marL="690645" indent="-690645" defTabSz="832104">
              <a:spcBef>
                <a:spcPts val="600"/>
              </a:spcBef>
              <a:defRPr sz="2912"/>
            </a:pPr>
            <a:r>
              <a:rPr lang="en-US" sz="3100" dirty="0"/>
              <a:t>The government negotiates free trade agreements, and the provinces and territories have a great deal of economic freedoms</a:t>
            </a:r>
            <a:r>
              <a:rPr sz="3100" dirty="0"/>
              <a:t>.</a:t>
            </a:r>
          </a:p>
          <a:p>
            <a:pPr marL="690645" indent="-690645" defTabSz="832104">
              <a:spcBef>
                <a:spcPts val="600"/>
              </a:spcBef>
              <a:defRPr sz="2912"/>
            </a:pPr>
            <a:r>
              <a:rPr lang="en-US" sz="3100" dirty="0"/>
              <a:t>Consumers and producers constantly work out production deals with one another to maintain a healthier economy</a:t>
            </a:r>
            <a:r>
              <a:rPr sz="3100" dirty="0"/>
              <a:t>.</a:t>
            </a:r>
          </a:p>
        </p:txBody>
      </p:sp>
      <p:sp>
        <p:nvSpPr>
          <p:cNvPr id="189" name="Shape 18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xfrm>
            <a:off x="0" y="0"/>
            <a:ext cx="9144000" cy="1143001"/>
          </a:xfrm>
          <a:prstGeom prst="rect">
            <a:avLst/>
          </a:prstGeom>
        </p:spPr>
        <p:txBody>
          <a:bodyPr>
            <a:normAutofit/>
          </a:bodyPr>
          <a:lstStyle/>
          <a:p>
            <a:r>
              <a:rPr lang="en-US" sz="3800" dirty="0"/>
              <a:t>North American Free Trade Agreement</a:t>
            </a:r>
            <a:endParaRPr sz="3800" dirty="0"/>
          </a:p>
        </p:txBody>
      </p:sp>
      <p:sp>
        <p:nvSpPr>
          <p:cNvPr id="192" name="Shape 192"/>
          <p:cNvSpPr>
            <a:spLocks noGrp="1"/>
          </p:cNvSpPr>
          <p:nvPr>
            <p:ph type="body" idx="1"/>
          </p:nvPr>
        </p:nvSpPr>
        <p:spPr>
          <a:xfrm>
            <a:off x="118871" y="1143001"/>
            <a:ext cx="8933690" cy="5385115"/>
          </a:xfrm>
          <a:prstGeom prst="rect">
            <a:avLst/>
          </a:prstGeom>
        </p:spPr>
        <p:txBody>
          <a:bodyPr>
            <a:normAutofit/>
          </a:bodyPr>
          <a:lstStyle/>
          <a:p>
            <a:pPr marL="637518" indent="-637518" defTabSz="768094">
              <a:spcBef>
                <a:spcPts val="600"/>
              </a:spcBef>
              <a:defRPr sz="3000"/>
            </a:pPr>
            <a:r>
              <a:rPr lang="en-US" dirty="0"/>
              <a:t>In 1994, the Mexican, Canadian, and American governments signed the </a:t>
            </a:r>
            <a:r>
              <a:rPr lang="en-US" b="1" dirty="0"/>
              <a:t>North American Free Trade Agreement (NAFTA)</a:t>
            </a:r>
            <a:r>
              <a:rPr lang="en-US" dirty="0"/>
              <a:t>, which took away all </a:t>
            </a:r>
            <a:r>
              <a:rPr lang="en-US" b="1" dirty="0"/>
              <a:t>tariffs</a:t>
            </a:r>
            <a:r>
              <a:rPr lang="en-US" dirty="0"/>
              <a:t> on goods traded between the three</a:t>
            </a:r>
            <a:r>
              <a:rPr dirty="0"/>
              <a:t>.</a:t>
            </a:r>
            <a:endParaRPr lang="en-US" dirty="0"/>
          </a:p>
          <a:p>
            <a:pPr marL="637518" indent="-637518" defTabSz="768094">
              <a:spcBef>
                <a:spcPts val="600"/>
              </a:spcBef>
              <a:defRPr sz="3000"/>
            </a:pPr>
            <a:r>
              <a:rPr lang="en-US" dirty="0"/>
              <a:t>This allows member nations to specialize on goods for which they have an abundance, which is called </a:t>
            </a:r>
            <a:r>
              <a:rPr lang="en-US" b="1" dirty="0"/>
              <a:t>specialization</a:t>
            </a:r>
            <a:r>
              <a:rPr dirty="0"/>
              <a:t>.</a:t>
            </a:r>
          </a:p>
          <a:p>
            <a:pPr marL="637518" indent="-637518" defTabSz="768094">
              <a:spcBef>
                <a:spcPts val="600"/>
              </a:spcBef>
              <a:defRPr sz="3000"/>
            </a:pPr>
            <a:r>
              <a:rPr lang="en-US" dirty="0"/>
              <a:t>NAFTA also created laws protecting artists from having their work copied</a:t>
            </a:r>
            <a:r>
              <a:rPr dirty="0"/>
              <a:t>.</a:t>
            </a:r>
            <a:endParaRPr lang="en-US" dirty="0"/>
          </a:p>
          <a:p>
            <a:pPr marL="637518" indent="-637518" defTabSz="768094">
              <a:spcBef>
                <a:spcPts val="600"/>
              </a:spcBef>
              <a:defRPr sz="3000"/>
            </a:pPr>
            <a:r>
              <a:rPr lang="en-US" dirty="0"/>
              <a:t>The agreement was there would be no tariffs, </a:t>
            </a:r>
            <a:r>
              <a:rPr lang="en-US" b="1" dirty="0"/>
              <a:t>quotas</a:t>
            </a:r>
            <a:r>
              <a:rPr lang="en-US" dirty="0"/>
              <a:t> (limits on goods traded), or </a:t>
            </a:r>
            <a:r>
              <a:rPr lang="en-US" b="1" dirty="0"/>
              <a:t>embargos</a:t>
            </a:r>
            <a:r>
              <a:rPr lang="en-US" dirty="0"/>
              <a:t> (stopping trade altogether) to hinder trade.</a:t>
            </a:r>
          </a:p>
        </p:txBody>
      </p:sp>
      <p:sp>
        <p:nvSpPr>
          <p:cNvPr id="193" name="Shape 193"/>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xfrm>
            <a:off x="457200" y="0"/>
            <a:ext cx="8229600" cy="997397"/>
          </a:xfrm>
          <a:prstGeom prst="rect">
            <a:avLst/>
          </a:prstGeom>
        </p:spPr>
        <p:txBody>
          <a:bodyPr/>
          <a:lstStyle/>
          <a:p>
            <a:r>
              <a:rPr dirty="0"/>
              <a:t>Trade</a:t>
            </a:r>
          </a:p>
        </p:txBody>
      </p:sp>
      <p:sp>
        <p:nvSpPr>
          <p:cNvPr id="192" name="Shape 192"/>
          <p:cNvSpPr>
            <a:spLocks noGrp="1"/>
          </p:cNvSpPr>
          <p:nvPr>
            <p:ph type="body" idx="1"/>
          </p:nvPr>
        </p:nvSpPr>
        <p:spPr>
          <a:xfrm>
            <a:off x="118871" y="997397"/>
            <a:ext cx="8933690" cy="5530719"/>
          </a:xfrm>
          <a:prstGeom prst="rect">
            <a:avLst/>
          </a:prstGeom>
        </p:spPr>
        <p:txBody>
          <a:bodyPr>
            <a:normAutofit/>
          </a:bodyPr>
          <a:lstStyle/>
          <a:p>
            <a:pPr marL="637518" indent="-637518" defTabSz="768094">
              <a:spcBef>
                <a:spcPts val="600"/>
              </a:spcBef>
              <a:defRPr sz="3000"/>
            </a:pPr>
            <a:r>
              <a:rPr lang="en-US" dirty="0"/>
              <a:t>Located on the Arctic, Pacific, and Atlantic Oceans gives Canada a unique advantage, allowing trade between Europe and Asia</a:t>
            </a:r>
            <a:r>
              <a:rPr dirty="0"/>
              <a:t>.</a:t>
            </a:r>
            <a:endParaRPr lang="en-US" dirty="0"/>
          </a:p>
          <a:p>
            <a:pPr marL="637518" indent="-637518" defTabSz="768094">
              <a:spcBef>
                <a:spcPts val="600"/>
              </a:spcBef>
              <a:defRPr sz="3000"/>
            </a:pPr>
            <a:r>
              <a:rPr lang="en-US" dirty="0"/>
              <a:t>Canada’s river systems help move goods throughout the country, too</a:t>
            </a:r>
            <a:r>
              <a:rPr dirty="0"/>
              <a:t>.</a:t>
            </a:r>
          </a:p>
          <a:p>
            <a:pPr marL="637518" indent="-637518" defTabSz="768094">
              <a:spcBef>
                <a:spcPts val="600"/>
              </a:spcBef>
              <a:defRPr sz="3000"/>
            </a:pPr>
            <a:r>
              <a:rPr lang="en-US" dirty="0"/>
              <a:t>Canada exports its oil and natural gas, fish, agricultural products, and timber</a:t>
            </a:r>
            <a:r>
              <a:rPr dirty="0"/>
              <a:t>.</a:t>
            </a:r>
            <a:endParaRPr lang="en-US" dirty="0"/>
          </a:p>
          <a:p>
            <a:pPr marL="637518" indent="-637518" defTabSz="768094">
              <a:spcBef>
                <a:spcPts val="600"/>
              </a:spcBef>
              <a:defRPr sz="3000"/>
            </a:pPr>
            <a:r>
              <a:rPr lang="en-US" dirty="0"/>
              <a:t>Canada is the United States’ largest foreign supplier of energy, including oil, natural gas, and electric power.</a:t>
            </a:r>
          </a:p>
          <a:p>
            <a:pPr marL="1097767" lvl="2" indent="-637518" defTabSz="768094">
              <a:spcBef>
                <a:spcPts val="600"/>
              </a:spcBef>
              <a:buFont typeface="Arial" charset="0"/>
              <a:buChar char="•"/>
              <a:defRPr sz="3000"/>
            </a:pPr>
            <a:r>
              <a:rPr lang="en-US" dirty="0"/>
              <a:t>Canada has a </a:t>
            </a:r>
            <a:r>
              <a:rPr lang="en-US" b="1" dirty="0"/>
              <a:t>trade surplus </a:t>
            </a:r>
            <a:r>
              <a:rPr lang="en-US" dirty="0"/>
              <a:t>with the United States, meaning it exports more than it imports.</a:t>
            </a:r>
          </a:p>
        </p:txBody>
      </p:sp>
      <p:sp>
        <p:nvSpPr>
          <p:cNvPr id="193" name="Shape 193"/>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Tree>
    <p:extLst>
      <p:ext uri="{BB962C8B-B14F-4D97-AF65-F5344CB8AC3E}">
        <p14:creationId xmlns:p14="http://schemas.microsoft.com/office/powerpoint/2010/main" val="294454745"/>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xfrm>
            <a:off x="457200" y="318"/>
            <a:ext cx="8229600" cy="1143002"/>
          </a:xfrm>
          <a:prstGeom prst="rect">
            <a:avLst/>
          </a:prstGeom>
        </p:spPr>
        <p:txBody>
          <a:bodyPr/>
          <a:lstStyle/>
          <a:p>
            <a:r>
              <a:rPr dirty="0"/>
              <a:t>Currency</a:t>
            </a:r>
            <a:r>
              <a:rPr lang="en-US" dirty="0"/>
              <a:t> Exchange</a:t>
            </a:r>
            <a:endParaRPr dirty="0"/>
          </a:p>
        </p:txBody>
      </p:sp>
      <p:sp>
        <p:nvSpPr>
          <p:cNvPr id="200" name="Shape 200"/>
          <p:cNvSpPr>
            <a:spLocks noGrp="1"/>
          </p:cNvSpPr>
          <p:nvPr>
            <p:ph type="body" idx="1"/>
          </p:nvPr>
        </p:nvSpPr>
        <p:spPr>
          <a:xfrm>
            <a:off x="457200" y="1313816"/>
            <a:ext cx="8229600" cy="5141848"/>
          </a:xfrm>
          <a:prstGeom prst="rect">
            <a:avLst/>
          </a:prstGeom>
        </p:spPr>
        <p:txBody>
          <a:bodyPr>
            <a:normAutofit/>
          </a:bodyPr>
          <a:lstStyle/>
          <a:p>
            <a:pPr marL="758951" lvl="1" indent="-758951">
              <a:buFont typeface="Wingdings"/>
              <a:buChar char="➢"/>
            </a:pPr>
            <a:r>
              <a:rPr lang="en-US" sz="3600" dirty="0"/>
              <a:t>The currency is the Canadian dollar ($).</a:t>
            </a:r>
            <a:endParaRPr sz="3600" dirty="0"/>
          </a:p>
          <a:p>
            <a:r>
              <a:rPr lang="en-US" sz="3600" dirty="0"/>
              <a:t>Canadians often refer to the $1 coin as a </a:t>
            </a:r>
            <a:r>
              <a:rPr lang="en-US" sz="3600" i="1" dirty="0" err="1"/>
              <a:t>loonie</a:t>
            </a:r>
            <a:r>
              <a:rPr lang="en-US" sz="3600" dirty="0"/>
              <a:t> because of the bird on it.</a:t>
            </a:r>
            <a:endParaRPr sz="3600" dirty="0"/>
          </a:p>
          <a:p>
            <a:r>
              <a:rPr lang="en-US" sz="3600" dirty="0"/>
              <a:t>Due to currency value differences, countries need to exchange their currency when trading with Canada, which may lead to exchange fees.</a:t>
            </a:r>
          </a:p>
        </p:txBody>
      </p:sp>
      <p:sp>
        <p:nvSpPr>
          <p:cNvPr id="201" name="Shape 20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0" y="-3747"/>
            <a:ext cx="9144000" cy="1143002"/>
          </a:xfrm>
          <a:prstGeom prst="rect">
            <a:avLst/>
          </a:prstGeom>
        </p:spPr>
        <p:txBody>
          <a:bodyPr>
            <a:noAutofit/>
          </a:bodyPr>
          <a:lstStyle/>
          <a:p>
            <a:r>
              <a:rPr lang="en-US" sz="3300" dirty="0"/>
              <a:t>Gross Domestic Product and Economic Growth</a:t>
            </a:r>
            <a:endParaRPr sz="3300" dirty="0"/>
          </a:p>
        </p:txBody>
      </p:sp>
      <p:sp>
        <p:nvSpPr>
          <p:cNvPr id="196" name="Shape 196"/>
          <p:cNvSpPr>
            <a:spLocks noGrp="1"/>
          </p:cNvSpPr>
          <p:nvPr>
            <p:ph type="body" idx="1"/>
          </p:nvPr>
        </p:nvSpPr>
        <p:spPr>
          <a:xfrm>
            <a:off x="457200" y="1198248"/>
            <a:ext cx="8229600" cy="5329868"/>
          </a:xfrm>
          <a:prstGeom prst="rect">
            <a:avLst/>
          </a:prstGeom>
        </p:spPr>
        <p:txBody>
          <a:bodyPr>
            <a:noAutofit/>
          </a:bodyPr>
          <a:lstStyle/>
          <a:p>
            <a:pPr marL="690645" indent="-690645" defTabSz="832104">
              <a:spcBef>
                <a:spcPts val="600"/>
              </a:spcBef>
              <a:defRPr sz="2912"/>
            </a:pPr>
            <a:r>
              <a:rPr lang="en-US" sz="3000" dirty="0"/>
              <a:t>The </a:t>
            </a:r>
            <a:r>
              <a:rPr lang="en-US" sz="3000" b="1" dirty="0"/>
              <a:t>Gross Domestic Product (GDP) </a:t>
            </a:r>
            <a:r>
              <a:rPr lang="en-US" sz="3000" dirty="0"/>
              <a:t>of a country is the total value of all the final goods and services produced in that country in a year</a:t>
            </a:r>
            <a:r>
              <a:rPr sz="3000" dirty="0"/>
              <a:t>.</a:t>
            </a:r>
          </a:p>
          <a:p>
            <a:pPr marL="690645" indent="-690645" defTabSz="832104">
              <a:spcBef>
                <a:spcPts val="600"/>
              </a:spcBef>
              <a:defRPr sz="2912"/>
            </a:pPr>
            <a:r>
              <a:rPr lang="en-US" sz="3000" dirty="0"/>
              <a:t>Canadians have a relatively high standard of living compared to many other countries because of the many valuable resources Canada exports</a:t>
            </a:r>
            <a:r>
              <a:rPr sz="3000" dirty="0"/>
              <a:t>.</a:t>
            </a:r>
          </a:p>
          <a:p>
            <a:pPr marL="1106697" lvl="1" indent="-690645" defTabSz="832104">
              <a:spcBef>
                <a:spcPts val="600"/>
              </a:spcBef>
              <a:defRPr sz="2912"/>
            </a:pPr>
            <a:r>
              <a:rPr lang="en-US" sz="3000" dirty="0"/>
              <a:t>Another reason for a high standard of living is because of the relatively low population of the country</a:t>
            </a:r>
            <a:r>
              <a:rPr sz="3000" dirty="0"/>
              <a:t>.</a:t>
            </a:r>
          </a:p>
        </p:txBody>
      </p:sp>
      <p:sp>
        <p:nvSpPr>
          <p:cNvPr id="197" name="Shape 19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0" y="-3747"/>
            <a:ext cx="9144000" cy="1143002"/>
          </a:xfrm>
          <a:prstGeom prst="rect">
            <a:avLst/>
          </a:prstGeom>
        </p:spPr>
        <p:txBody>
          <a:bodyPr>
            <a:noAutofit/>
          </a:bodyPr>
          <a:lstStyle/>
          <a:p>
            <a:r>
              <a:rPr lang="en-US" sz="4000" dirty="0"/>
              <a:t>How the Literacy Rate Affects the </a:t>
            </a:r>
            <a:r>
              <a:rPr sz="4000" dirty="0"/>
              <a:t>Standard of Living</a:t>
            </a:r>
          </a:p>
        </p:txBody>
      </p:sp>
      <p:sp>
        <p:nvSpPr>
          <p:cNvPr id="196" name="Shape 196"/>
          <p:cNvSpPr>
            <a:spLocks noGrp="1"/>
          </p:cNvSpPr>
          <p:nvPr>
            <p:ph type="body" idx="1"/>
          </p:nvPr>
        </p:nvSpPr>
        <p:spPr>
          <a:xfrm>
            <a:off x="457200" y="1198248"/>
            <a:ext cx="8229600" cy="5329868"/>
          </a:xfrm>
          <a:prstGeom prst="rect">
            <a:avLst/>
          </a:prstGeom>
        </p:spPr>
        <p:txBody>
          <a:bodyPr>
            <a:noAutofit/>
          </a:bodyPr>
          <a:lstStyle/>
          <a:p>
            <a:pPr marL="690645" indent="-690645" defTabSz="832104">
              <a:spcBef>
                <a:spcPts val="600"/>
              </a:spcBef>
              <a:defRPr sz="2912"/>
            </a:pPr>
            <a:r>
              <a:rPr lang="en-US" sz="3000" dirty="0"/>
              <a:t>Canada has a very high </a:t>
            </a:r>
            <a:r>
              <a:rPr lang="en-US" sz="3000" b="1" dirty="0"/>
              <a:t>literacy</a:t>
            </a:r>
            <a:r>
              <a:rPr lang="en-US" sz="3000" dirty="0"/>
              <a:t> (ability to read and write) rate.</a:t>
            </a:r>
            <a:endParaRPr sz="3000" dirty="0"/>
          </a:p>
          <a:p>
            <a:pPr marL="690645" indent="-690645" defTabSz="832104">
              <a:spcBef>
                <a:spcPts val="600"/>
              </a:spcBef>
              <a:defRPr sz="2912"/>
            </a:pPr>
            <a:r>
              <a:rPr lang="en-US" sz="3000" dirty="0"/>
              <a:t>Having a high literacy rate can mean a greater chance for the people of a country to succeed in life</a:t>
            </a:r>
            <a:r>
              <a:rPr sz="3000" dirty="0"/>
              <a:t>.</a:t>
            </a:r>
          </a:p>
          <a:p>
            <a:pPr marL="1106697" lvl="1" indent="-690645" defTabSz="832104">
              <a:spcBef>
                <a:spcPts val="600"/>
              </a:spcBef>
              <a:defRPr sz="2912"/>
            </a:pPr>
            <a:r>
              <a:rPr lang="en-US" sz="3000" dirty="0"/>
              <a:t>High literacy rates mean higher-paying jobs, wealthier citizens, and better quality of life overall</a:t>
            </a:r>
            <a:r>
              <a:rPr sz="3000" dirty="0"/>
              <a:t>.</a:t>
            </a:r>
          </a:p>
          <a:p>
            <a:pPr marL="690645" indent="-690645" defTabSz="832104">
              <a:spcBef>
                <a:spcPts val="600"/>
              </a:spcBef>
              <a:defRPr sz="2912"/>
            </a:pPr>
            <a:r>
              <a:rPr lang="en-US" sz="3000" dirty="0"/>
              <a:t>The standard of living measures how well off a country is</a:t>
            </a:r>
            <a:r>
              <a:rPr sz="3000" dirty="0"/>
              <a:t>.</a:t>
            </a:r>
          </a:p>
        </p:txBody>
      </p:sp>
      <p:sp>
        <p:nvSpPr>
          <p:cNvPr id="197" name="Shape 19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a:p>
        </p:txBody>
      </p:sp>
    </p:spTree>
    <p:extLst>
      <p:ext uri="{BB962C8B-B14F-4D97-AF65-F5344CB8AC3E}">
        <p14:creationId xmlns:p14="http://schemas.microsoft.com/office/powerpoint/2010/main" val="74283511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0" y="-3747"/>
            <a:ext cx="9144000" cy="1143002"/>
          </a:xfrm>
          <a:prstGeom prst="rect">
            <a:avLst/>
          </a:prstGeom>
        </p:spPr>
        <p:txBody>
          <a:bodyPr>
            <a:noAutofit/>
          </a:bodyPr>
          <a:lstStyle/>
          <a:p>
            <a:r>
              <a:rPr lang="en-US" sz="4000" dirty="0"/>
              <a:t>Entrepreneurship</a:t>
            </a:r>
            <a:endParaRPr sz="4000" dirty="0"/>
          </a:p>
        </p:txBody>
      </p:sp>
      <p:sp>
        <p:nvSpPr>
          <p:cNvPr id="196" name="Shape 196"/>
          <p:cNvSpPr>
            <a:spLocks noGrp="1"/>
          </p:cNvSpPr>
          <p:nvPr>
            <p:ph type="body" idx="1"/>
          </p:nvPr>
        </p:nvSpPr>
        <p:spPr>
          <a:xfrm>
            <a:off x="457200" y="1198248"/>
            <a:ext cx="8229600" cy="5329868"/>
          </a:xfrm>
          <a:prstGeom prst="rect">
            <a:avLst/>
          </a:prstGeom>
        </p:spPr>
        <p:txBody>
          <a:bodyPr>
            <a:noAutofit/>
          </a:bodyPr>
          <a:lstStyle/>
          <a:p>
            <a:pPr marL="690645" indent="-690645" defTabSz="832104">
              <a:spcBef>
                <a:spcPts val="600"/>
              </a:spcBef>
              <a:defRPr sz="2912"/>
            </a:pPr>
            <a:r>
              <a:rPr lang="en-US" sz="3100" dirty="0"/>
              <a:t>Canada is a world leader in </a:t>
            </a:r>
            <a:r>
              <a:rPr lang="en-US" sz="3100" b="1" dirty="0"/>
              <a:t>entrepreneurs</a:t>
            </a:r>
            <a:r>
              <a:rPr lang="en-US" sz="3100" dirty="0"/>
              <a:t>, people that have creative innovative ideas about goods and services.</a:t>
            </a:r>
            <a:endParaRPr sz="3100" dirty="0"/>
          </a:p>
          <a:p>
            <a:pPr marL="690645" indent="-690645" defTabSz="832104">
              <a:spcBef>
                <a:spcPts val="600"/>
              </a:spcBef>
              <a:defRPr sz="2912"/>
            </a:pPr>
            <a:r>
              <a:rPr lang="en-US" sz="3100" dirty="0"/>
              <a:t>Canada offers many opportunities for businesses with plenty of resources, a highly-educated workforce, and good amount of wealth</a:t>
            </a:r>
            <a:r>
              <a:rPr sz="3100" dirty="0"/>
              <a:t>.</a:t>
            </a:r>
          </a:p>
          <a:p>
            <a:pPr marL="690645" indent="-690645" defTabSz="832104">
              <a:spcBef>
                <a:spcPts val="600"/>
              </a:spcBef>
              <a:defRPr sz="2912"/>
            </a:pPr>
            <a:r>
              <a:rPr lang="en-US" sz="3100" dirty="0"/>
              <a:t>Laws in Canada are also favorable for business, with very few restrictions</a:t>
            </a:r>
            <a:r>
              <a:rPr sz="3100" dirty="0"/>
              <a:t>.</a:t>
            </a:r>
          </a:p>
        </p:txBody>
      </p:sp>
      <p:sp>
        <p:nvSpPr>
          <p:cNvPr id="197" name="Shape 19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a:p>
        </p:txBody>
      </p:sp>
      <p:sp>
        <p:nvSpPr>
          <p:cNvPr id="5" name="Shape 202"/>
          <p:cNvSpPr/>
          <p:nvPr/>
        </p:nvSpPr>
        <p:spPr>
          <a:xfrm>
            <a:off x="6621706" y="6105653"/>
            <a:ext cx="2428388" cy="370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a:solidFill>
                  <a:srgbClr val="0000FF"/>
                </a:solidFill>
                <a:uFill>
                  <a:solidFill>
                    <a:srgbClr val="0000FF"/>
                  </a:solidFill>
                </a:uFill>
                <a:hlinkClick r:id="rId2" action="ppaction://hlinksldjump"/>
              </a:rPr>
              <a:t>Return to Main Menu</a:t>
            </a:r>
          </a:p>
        </p:txBody>
      </p:sp>
    </p:spTree>
    <p:extLst>
      <p:ext uri="{BB962C8B-B14F-4D97-AF65-F5344CB8AC3E}">
        <p14:creationId xmlns:p14="http://schemas.microsoft.com/office/powerpoint/2010/main" val="9506793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title"/>
          </p:nvPr>
        </p:nvSpPr>
        <p:spPr>
          <a:xfrm>
            <a:off x="0" y="274638"/>
            <a:ext cx="9144000" cy="1143002"/>
          </a:xfrm>
          <a:prstGeom prst="rect">
            <a:avLst/>
          </a:prstGeom>
        </p:spPr>
        <p:txBody>
          <a:bodyPr>
            <a:normAutofit/>
          </a:bodyPr>
          <a:lstStyle>
            <a:lvl1pPr defTabSz="832103">
              <a:defRPr sz="3600">
                <a:effectLst>
                  <a:outerShdw blurRad="38100" dist="34671" dir="2700000" rotWithShape="0">
                    <a:srgbClr val="000000">
                      <a:alpha val="43137"/>
                    </a:srgbClr>
                  </a:outerShdw>
                </a:effectLst>
              </a:defRPr>
            </a:lvl1pPr>
          </a:lstStyle>
          <a:p>
            <a:r>
              <a:rPr dirty="0"/>
              <a:t>Section </a:t>
            </a:r>
            <a:r>
              <a:rPr lang="en-US" dirty="0"/>
              <a:t>6</a:t>
            </a:r>
            <a:r>
              <a:rPr dirty="0"/>
              <a:t>: US-</a:t>
            </a:r>
            <a:r>
              <a:rPr lang="en-US" dirty="0"/>
              <a:t>Canada </a:t>
            </a:r>
            <a:r>
              <a:rPr dirty="0"/>
              <a:t>Relations</a:t>
            </a:r>
          </a:p>
        </p:txBody>
      </p:sp>
      <p:sp>
        <p:nvSpPr>
          <p:cNvPr id="205" name="Shape 205"/>
          <p:cNvSpPr>
            <a:spLocks noGrp="1"/>
          </p:cNvSpPr>
          <p:nvPr>
            <p:ph type="body" idx="1"/>
          </p:nvPr>
        </p:nvSpPr>
        <p:spPr>
          <a:xfrm>
            <a:off x="457200" y="1892808"/>
            <a:ext cx="8229600" cy="4233355"/>
          </a:xfrm>
          <a:prstGeom prst="rect">
            <a:avLst/>
          </a:prstGeom>
        </p:spPr>
        <p:txBody>
          <a:bodyPr/>
          <a:lstStyle/>
          <a:p>
            <a:r>
              <a:rPr dirty="0"/>
              <a:t>Essential question:</a:t>
            </a:r>
          </a:p>
          <a:p>
            <a:pPr lvl="2">
              <a:buFont typeface="Arial"/>
              <a:buChar char="•"/>
            </a:pPr>
            <a:r>
              <a:rPr lang="en-US" dirty="0"/>
              <a:t>What are ways the United States and Canada can work together militarily</a:t>
            </a:r>
            <a:r>
              <a:rPr dirty="0"/>
              <a:t>?</a:t>
            </a:r>
          </a:p>
        </p:txBody>
      </p:sp>
      <p:sp>
        <p:nvSpPr>
          <p:cNvPr id="206" name="Shape 20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0" y="274638"/>
            <a:ext cx="9144000" cy="1143002"/>
          </a:xfrm>
          <a:prstGeom prst="rect">
            <a:avLst/>
          </a:prstGeom>
        </p:spPr>
        <p:txBody>
          <a:bodyPr>
            <a:normAutofit/>
          </a:bodyPr>
          <a:lstStyle>
            <a:lvl1pPr defTabSz="832103">
              <a:defRPr sz="3600">
                <a:effectLst>
                  <a:outerShdw blurRad="38100" dist="34671" dir="2700000" rotWithShape="0">
                    <a:srgbClr val="000000">
                      <a:alpha val="43137"/>
                    </a:srgbClr>
                  </a:outerShdw>
                </a:effectLst>
              </a:defRPr>
            </a:lvl1pPr>
          </a:lstStyle>
          <a:p>
            <a:r>
              <a:rPr dirty="0"/>
              <a:t>Section </a:t>
            </a:r>
            <a:r>
              <a:rPr lang="en-US" dirty="0"/>
              <a:t>6</a:t>
            </a:r>
            <a:r>
              <a:rPr dirty="0"/>
              <a:t>: US-</a:t>
            </a:r>
            <a:r>
              <a:rPr lang="en-US" dirty="0"/>
              <a:t>Canada </a:t>
            </a:r>
            <a:r>
              <a:rPr dirty="0"/>
              <a:t>Relations</a:t>
            </a:r>
          </a:p>
        </p:txBody>
      </p:sp>
      <p:sp>
        <p:nvSpPr>
          <p:cNvPr id="209" name="Shape 209"/>
          <p:cNvSpPr>
            <a:spLocks noGrp="1"/>
          </p:cNvSpPr>
          <p:nvPr>
            <p:ph type="body" idx="1"/>
          </p:nvPr>
        </p:nvSpPr>
        <p:spPr>
          <a:xfrm>
            <a:off x="457200" y="1847088"/>
            <a:ext cx="8229600" cy="4279075"/>
          </a:xfrm>
          <a:prstGeom prst="rect">
            <a:avLst/>
          </a:prstGeom>
        </p:spPr>
        <p:txBody>
          <a:bodyPr/>
          <a:lstStyle/>
          <a:p>
            <a:r>
              <a:rPr dirty="0"/>
              <a:t>What terms do I need to know?</a:t>
            </a:r>
          </a:p>
          <a:p>
            <a:pPr lvl="2">
              <a:buFont typeface="Arial"/>
              <a:buChar char="•"/>
            </a:pPr>
            <a:r>
              <a:rPr lang="en-US" dirty="0"/>
              <a:t>bilateral</a:t>
            </a:r>
          </a:p>
          <a:p>
            <a:pPr lvl="2">
              <a:buFont typeface="Arial"/>
              <a:buChar char="•"/>
            </a:pPr>
            <a:r>
              <a:rPr lang="en-US" dirty="0"/>
              <a:t>Permanent Joint Board on Defense</a:t>
            </a:r>
          </a:p>
          <a:p>
            <a:pPr lvl="2">
              <a:buFont typeface="Arial"/>
              <a:buChar char="•"/>
            </a:pPr>
            <a:r>
              <a:rPr lang="en-US" dirty="0"/>
              <a:t>North American Treaty Organization (NATO)</a:t>
            </a:r>
          </a:p>
          <a:p>
            <a:pPr lvl="2">
              <a:buFont typeface="Arial"/>
              <a:buChar char="•"/>
            </a:pPr>
            <a:r>
              <a:rPr lang="en-US" dirty="0"/>
              <a:t>North American Aerospace Defense Command (NORAD)</a:t>
            </a:r>
            <a:endParaRPr dirty="0"/>
          </a:p>
        </p:txBody>
      </p:sp>
      <p:sp>
        <p:nvSpPr>
          <p:cNvPr id="210" name="Shape 210"/>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xfrm>
            <a:off x="457200" y="0"/>
            <a:ext cx="8229600" cy="1143000"/>
          </a:xfrm>
          <a:prstGeom prst="rect">
            <a:avLst/>
          </a:prstGeom>
        </p:spPr>
        <p:txBody>
          <a:bodyPr>
            <a:normAutofit/>
          </a:bodyPr>
          <a:lstStyle>
            <a:lvl1pPr defTabSz="850391">
              <a:defRPr sz="3600">
                <a:effectLst>
                  <a:outerShdw blurRad="38100" dist="35433" dir="2700000" rotWithShape="0">
                    <a:srgbClr val="000000">
                      <a:alpha val="43137"/>
                    </a:srgbClr>
                  </a:outerShdw>
                </a:effectLst>
              </a:defRPr>
            </a:lvl1pPr>
          </a:lstStyle>
          <a:p>
            <a:r>
              <a:rPr dirty="0"/>
              <a:t>Section 1: Geography of </a:t>
            </a:r>
            <a:r>
              <a:rPr lang="en-US" dirty="0"/>
              <a:t>Canada</a:t>
            </a:r>
            <a:endParaRPr dirty="0"/>
          </a:p>
        </p:txBody>
      </p:sp>
      <p:sp>
        <p:nvSpPr>
          <p:cNvPr id="73" name="Shape 73"/>
          <p:cNvSpPr>
            <a:spLocks noGrp="1"/>
          </p:cNvSpPr>
          <p:nvPr>
            <p:ph type="body" idx="1"/>
          </p:nvPr>
        </p:nvSpPr>
        <p:spPr>
          <a:xfrm>
            <a:off x="457200" y="1600200"/>
            <a:ext cx="8229600" cy="4525963"/>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humid continental climate</a:t>
            </a:r>
            <a:endParaRPr dirty="0"/>
          </a:p>
          <a:p>
            <a:pPr marL="742950" lvl="1" indent="-285750">
              <a:lnSpc>
                <a:spcPct val="100000"/>
              </a:lnSpc>
              <a:spcBef>
                <a:spcPts val="600"/>
              </a:spcBef>
              <a:buFont typeface="Arial"/>
              <a:defRPr sz="2800"/>
            </a:pPr>
            <a:r>
              <a:rPr lang="en-US" dirty="0"/>
              <a:t>growing season</a:t>
            </a:r>
          </a:p>
          <a:p>
            <a:pPr marL="742950" lvl="1" indent="-285750">
              <a:lnSpc>
                <a:spcPct val="100000"/>
              </a:lnSpc>
              <a:spcBef>
                <a:spcPts val="600"/>
              </a:spcBef>
              <a:buFont typeface="Arial"/>
              <a:defRPr sz="2800"/>
            </a:pPr>
            <a:r>
              <a:rPr lang="en-US" dirty="0"/>
              <a:t>acid rain</a:t>
            </a:r>
          </a:p>
          <a:p>
            <a:pPr marL="742950" lvl="1" indent="-285750">
              <a:lnSpc>
                <a:spcPct val="100000"/>
              </a:lnSpc>
              <a:spcBef>
                <a:spcPts val="600"/>
              </a:spcBef>
              <a:buFont typeface="Arial"/>
              <a:defRPr sz="2800"/>
            </a:pPr>
            <a:r>
              <a:rPr lang="en-US" dirty="0"/>
              <a:t>phosphorus</a:t>
            </a:r>
          </a:p>
          <a:p>
            <a:pPr marL="742950" lvl="1" indent="-285750">
              <a:lnSpc>
                <a:spcPct val="100000"/>
              </a:lnSpc>
              <a:spcBef>
                <a:spcPts val="600"/>
              </a:spcBef>
              <a:buFont typeface="Arial"/>
              <a:defRPr sz="2800"/>
            </a:pPr>
            <a:r>
              <a:rPr lang="en-US" dirty="0"/>
              <a:t>algal bloom</a:t>
            </a:r>
          </a:p>
          <a:p>
            <a:pPr marL="742950" lvl="1" indent="-285750">
              <a:lnSpc>
                <a:spcPct val="100000"/>
              </a:lnSpc>
              <a:spcBef>
                <a:spcPts val="600"/>
              </a:spcBef>
              <a:buFont typeface="Arial"/>
              <a:defRPr sz="2800"/>
            </a:pPr>
            <a:r>
              <a:rPr lang="en-US" dirty="0"/>
              <a:t>slag</a:t>
            </a:r>
          </a:p>
          <a:p>
            <a:pPr marL="742950" lvl="1" indent="-285750">
              <a:lnSpc>
                <a:spcPct val="100000"/>
              </a:lnSpc>
              <a:spcBef>
                <a:spcPts val="600"/>
              </a:spcBef>
              <a:buFont typeface="Arial"/>
              <a:defRPr sz="2800"/>
            </a:pPr>
            <a:r>
              <a:rPr lang="en-US" dirty="0"/>
              <a:t>clear-cutting</a:t>
            </a:r>
            <a:endParaRPr dirty="0"/>
          </a:p>
        </p:txBody>
      </p:sp>
      <p:sp>
        <p:nvSpPr>
          <p:cNvPr id="74" name="Shape 74"/>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3">
                                            <p:bg/>
                                          </p:spTgt>
                                        </p:tgtEl>
                                        <p:attrNameLst>
                                          <p:attrName>style.visibility</p:attrName>
                                        </p:attrNameLst>
                                      </p:cBhvr>
                                      <p:to>
                                        <p:strVal val="visible"/>
                                      </p:to>
                                    </p:set>
                                    <p:anim calcmode="lin" valueType="num">
                                      <p:cBhvr>
                                        <p:cTn id="7" dur="500" fill="hold"/>
                                        <p:tgtEl>
                                          <p:spTgt spid="73">
                                            <p:bg/>
                                          </p:spTgt>
                                        </p:tgtEl>
                                        <p:attrNameLst>
                                          <p:attrName>ppt_x</p:attrName>
                                        </p:attrNameLst>
                                      </p:cBhvr>
                                      <p:tavLst>
                                        <p:tav tm="0">
                                          <p:val>
                                            <p:strVal val="0-#ppt_w/2"/>
                                          </p:val>
                                        </p:tav>
                                        <p:tav tm="100000">
                                          <p:val>
                                            <p:strVal val="#ppt_x"/>
                                          </p:val>
                                        </p:tav>
                                      </p:tavLst>
                                    </p:anim>
                                    <p:anim calcmode="lin" valueType="num">
                                      <p:cBhvr>
                                        <p:cTn id="8" dur="500" fill="hold"/>
                                        <p:tgtEl>
                                          <p:spTgt spid="7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3">
                                            <p:txEl>
                                              <p:pRg st="0" end="0"/>
                                            </p:txEl>
                                          </p:spTgt>
                                        </p:tgtEl>
                                        <p:attrNameLst>
                                          <p:attrName>style.visibility</p:attrName>
                                        </p:attrNameLst>
                                      </p:cBhvr>
                                      <p:to>
                                        <p:strVal val="visible"/>
                                      </p:to>
                                    </p:set>
                                    <p:anim calcmode="lin" valueType="num">
                                      <p:cBhvr>
                                        <p:cTn id="11" dur="500" fill="hold"/>
                                        <p:tgtEl>
                                          <p:spTgt spid="7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3">
                                            <p:txEl>
                                              <p:pRg st="1" end="1"/>
                                            </p:txEl>
                                          </p:spTgt>
                                        </p:tgtEl>
                                        <p:attrNameLst>
                                          <p:attrName>style.visibility</p:attrName>
                                        </p:attrNameLst>
                                      </p:cBhvr>
                                      <p:to>
                                        <p:strVal val="visible"/>
                                      </p:to>
                                    </p:set>
                                    <p:anim calcmode="lin" valueType="num">
                                      <p:cBhvr>
                                        <p:cTn id="16" dur="500" fill="hold"/>
                                        <p:tgtEl>
                                          <p:spTgt spid="73">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3">
                                            <p:txEl>
                                              <p:pRg st="2" end="2"/>
                                            </p:txEl>
                                          </p:spTgt>
                                        </p:tgtEl>
                                        <p:attrNameLst>
                                          <p:attrName>style.visibility</p:attrName>
                                        </p:attrNameLst>
                                      </p:cBhvr>
                                      <p:to>
                                        <p:strVal val="visible"/>
                                      </p:to>
                                    </p:set>
                                    <p:anim calcmode="lin" valueType="num">
                                      <p:cBhvr>
                                        <p:cTn id="21" dur="500" fill="hold"/>
                                        <p:tgtEl>
                                          <p:spTgt spid="73">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3">
                                            <p:txEl>
                                              <p:pRg st="3" end="3"/>
                                            </p:txEl>
                                          </p:spTgt>
                                        </p:tgtEl>
                                        <p:attrNameLst>
                                          <p:attrName>style.visibility</p:attrName>
                                        </p:attrNameLst>
                                      </p:cBhvr>
                                      <p:to>
                                        <p:strVal val="visible"/>
                                      </p:to>
                                    </p:set>
                                    <p:anim calcmode="lin" valueType="num">
                                      <p:cBhvr>
                                        <p:cTn id="26" dur="500" fill="hold"/>
                                        <p:tgtEl>
                                          <p:spTgt spid="73">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3">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73">
                                            <p:txEl>
                                              <p:pRg st="4" end="4"/>
                                            </p:txEl>
                                          </p:spTgt>
                                        </p:tgtEl>
                                        <p:attrNameLst>
                                          <p:attrName>style.visibility</p:attrName>
                                        </p:attrNameLst>
                                      </p:cBhvr>
                                      <p:to>
                                        <p:strVal val="visible"/>
                                      </p:to>
                                    </p:set>
                                    <p:anim calcmode="lin" valueType="num">
                                      <p:cBhvr>
                                        <p:cTn id="31" dur="500" fill="hold"/>
                                        <p:tgtEl>
                                          <p:spTgt spid="73">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3">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73">
                                            <p:txEl>
                                              <p:pRg st="5" end="5"/>
                                            </p:txEl>
                                          </p:spTgt>
                                        </p:tgtEl>
                                        <p:attrNameLst>
                                          <p:attrName>style.visibility</p:attrName>
                                        </p:attrNameLst>
                                      </p:cBhvr>
                                      <p:to>
                                        <p:strVal val="visible"/>
                                      </p:to>
                                    </p:set>
                                    <p:anim calcmode="lin" valueType="num">
                                      <p:cBhvr>
                                        <p:cTn id="36" dur="500" fill="hold"/>
                                        <p:tgtEl>
                                          <p:spTgt spid="73">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73">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73">
                                            <p:txEl>
                                              <p:pRg st="6" end="6"/>
                                            </p:txEl>
                                          </p:spTgt>
                                        </p:tgtEl>
                                        <p:attrNameLst>
                                          <p:attrName>style.visibility</p:attrName>
                                        </p:attrNameLst>
                                      </p:cBhvr>
                                      <p:to>
                                        <p:strVal val="visible"/>
                                      </p:to>
                                    </p:set>
                                    <p:anim calcmode="lin" valueType="num">
                                      <p:cBhvr>
                                        <p:cTn id="41" dur="500" fill="hold"/>
                                        <p:tgtEl>
                                          <p:spTgt spid="73">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73">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1" nodeType="afterEffect">
                                  <p:stCondLst>
                                    <p:cond delay="0"/>
                                  </p:stCondLst>
                                  <p:iterate>
                                    <p:tmAbs val="0"/>
                                  </p:iterate>
                                  <p:childTnLst>
                                    <p:set>
                                      <p:cBhvr>
                                        <p:cTn id="45" fill="hold"/>
                                        <p:tgtEl>
                                          <p:spTgt spid="73">
                                            <p:txEl>
                                              <p:pRg st="7" end="7"/>
                                            </p:txEl>
                                          </p:spTgt>
                                        </p:tgtEl>
                                        <p:attrNameLst>
                                          <p:attrName>style.visibility</p:attrName>
                                        </p:attrNameLst>
                                      </p:cBhvr>
                                      <p:to>
                                        <p:strVal val="visible"/>
                                      </p:to>
                                    </p:set>
                                    <p:anim calcmode="lin" valueType="num">
                                      <p:cBhvr>
                                        <p:cTn id="46" dur="500" fill="hold"/>
                                        <p:tgtEl>
                                          <p:spTgt spid="73">
                                            <p:txEl>
                                              <p:pRg st="7" end="7"/>
                                            </p:txEl>
                                          </p:spTgt>
                                        </p:tgtEl>
                                        <p:attrNameLst>
                                          <p:attrName>ppt_x</p:attrName>
                                        </p:attrNameLst>
                                      </p:cBhvr>
                                      <p:tavLst>
                                        <p:tav tm="0">
                                          <p:val>
                                            <p:strVal val="0-#ppt_w/2"/>
                                          </p:val>
                                        </p:tav>
                                        <p:tav tm="100000">
                                          <p:val>
                                            <p:strVal val="#ppt_x"/>
                                          </p:val>
                                        </p:tav>
                                      </p:tavLst>
                                    </p:anim>
                                    <p:anim calcmode="lin" valueType="num">
                                      <p:cBhvr>
                                        <p:cTn id="47" dur="500" fill="hold"/>
                                        <p:tgtEl>
                                          <p:spTgt spid="7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xfrm>
            <a:off x="457200" y="0"/>
            <a:ext cx="8229600" cy="923546"/>
          </a:xfrm>
          <a:prstGeom prst="rect">
            <a:avLst/>
          </a:prstGeom>
        </p:spPr>
        <p:txBody>
          <a:bodyPr/>
          <a:lstStyle/>
          <a:p>
            <a:r>
              <a:rPr lang="en-US" dirty="0"/>
              <a:t>A Close Relationship</a:t>
            </a:r>
            <a:endParaRPr dirty="0"/>
          </a:p>
        </p:txBody>
      </p:sp>
      <p:sp>
        <p:nvSpPr>
          <p:cNvPr id="213" name="Shape 213"/>
          <p:cNvSpPr>
            <a:spLocks noGrp="1"/>
          </p:cNvSpPr>
          <p:nvPr>
            <p:ph type="body" idx="1"/>
          </p:nvPr>
        </p:nvSpPr>
        <p:spPr>
          <a:xfrm>
            <a:off x="292608" y="1161288"/>
            <a:ext cx="8558784" cy="5276089"/>
          </a:xfrm>
          <a:prstGeom prst="rect">
            <a:avLst/>
          </a:prstGeom>
        </p:spPr>
        <p:txBody>
          <a:bodyPr>
            <a:noAutofit/>
          </a:bodyPr>
          <a:lstStyle/>
          <a:p>
            <a:pPr marL="538854" indent="-538854" defTabSz="649223">
              <a:spcBef>
                <a:spcPts val="500"/>
              </a:spcBef>
              <a:defRPr sz="2600"/>
            </a:pPr>
            <a:r>
              <a:rPr lang="en-US" sz="2550" dirty="0"/>
              <a:t>The United States and Canada’s </a:t>
            </a:r>
            <a:r>
              <a:rPr lang="en-US" sz="2550" b="1" dirty="0"/>
              <a:t>bilateral</a:t>
            </a:r>
            <a:r>
              <a:rPr lang="en-US" sz="2550" dirty="0"/>
              <a:t> relationship is one of the closest and most extensive in the world</a:t>
            </a:r>
            <a:r>
              <a:rPr sz="2550" dirty="0"/>
              <a:t>.</a:t>
            </a:r>
            <a:endParaRPr lang="en-US" sz="2550" dirty="0"/>
          </a:p>
          <a:p>
            <a:pPr marL="538854" indent="-538854" defTabSz="649223">
              <a:spcBef>
                <a:spcPts val="500"/>
              </a:spcBef>
              <a:defRPr sz="2600"/>
            </a:pPr>
            <a:r>
              <a:rPr lang="en-US" sz="2550" dirty="0"/>
              <a:t>From national security and law enforcement to environmental protection and free trade, the two countries work together on multiple levels</a:t>
            </a:r>
            <a:r>
              <a:rPr sz="2550" dirty="0"/>
              <a:t>.</a:t>
            </a:r>
            <a:endParaRPr lang="en-US" sz="2550" dirty="0"/>
          </a:p>
          <a:p>
            <a:pPr marL="538854" indent="-538854" defTabSz="649223">
              <a:spcBef>
                <a:spcPts val="500"/>
              </a:spcBef>
              <a:defRPr sz="2600"/>
            </a:pPr>
            <a:r>
              <a:rPr lang="en-US" sz="2550" dirty="0"/>
              <a:t>The </a:t>
            </a:r>
            <a:r>
              <a:rPr lang="en-US" sz="2550" b="1" dirty="0"/>
              <a:t>Permanent Joint Board of Defense </a:t>
            </a:r>
            <a:r>
              <a:rPr lang="en-US" sz="2550" dirty="0"/>
              <a:t>is one example of military cooperation between two countries</a:t>
            </a:r>
            <a:r>
              <a:rPr sz="2550" dirty="0"/>
              <a:t>.</a:t>
            </a:r>
            <a:endParaRPr lang="en-US" sz="2550" dirty="0"/>
          </a:p>
          <a:p>
            <a:pPr marL="999103" lvl="2" indent="-538854" defTabSz="649223">
              <a:spcBef>
                <a:spcPts val="500"/>
              </a:spcBef>
              <a:buFont typeface="Arial" charset="0"/>
              <a:buChar char="•"/>
              <a:defRPr sz="2600"/>
            </a:pPr>
            <a:r>
              <a:rPr lang="en-US" sz="2550" dirty="0"/>
              <a:t>They also share </a:t>
            </a:r>
            <a:r>
              <a:rPr lang="en-US" sz="2550" b="1" dirty="0"/>
              <a:t>North American Treaty Organization (NATO)</a:t>
            </a:r>
            <a:r>
              <a:rPr lang="en-US" sz="2550" dirty="0"/>
              <a:t> mutual security commitments and the defense network of the </a:t>
            </a:r>
            <a:r>
              <a:rPr lang="en-US" sz="2550" b="1" dirty="0"/>
              <a:t>North American Aerospace Defense Command (NORAD)</a:t>
            </a:r>
            <a:r>
              <a:rPr lang="en-US" sz="2550" dirty="0"/>
              <a:t>.</a:t>
            </a:r>
          </a:p>
          <a:p>
            <a:pPr marL="999103" lvl="2" indent="-538854" defTabSz="649223">
              <a:spcBef>
                <a:spcPts val="500"/>
              </a:spcBef>
              <a:buFont typeface="Arial" charset="0"/>
              <a:buChar char="•"/>
              <a:defRPr sz="2600"/>
            </a:pPr>
            <a:r>
              <a:rPr lang="en-US" sz="2550" dirty="0"/>
              <a:t>Through these agreements, if Canada is attacked, the United States will come to its aid and vise versa.</a:t>
            </a:r>
          </a:p>
        </p:txBody>
      </p:sp>
      <p:sp>
        <p:nvSpPr>
          <p:cNvPr id="214" name="Shape 214"/>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40</a:t>
            </a:fld>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xfrm>
            <a:off x="457200" y="1"/>
            <a:ext cx="8229600" cy="950975"/>
          </a:xfrm>
          <a:prstGeom prst="rect">
            <a:avLst/>
          </a:prstGeom>
        </p:spPr>
        <p:txBody>
          <a:bodyPr/>
          <a:lstStyle/>
          <a:p>
            <a:r>
              <a:t>Bilateral Economic Relations</a:t>
            </a:r>
          </a:p>
        </p:txBody>
      </p:sp>
      <p:sp>
        <p:nvSpPr>
          <p:cNvPr id="217" name="Shape 217"/>
          <p:cNvSpPr>
            <a:spLocks noGrp="1"/>
          </p:cNvSpPr>
          <p:nvPr>
            <p:ph type="body" idx="1"/>
          </p:nvPr>
        </p:nvSpPr>
        <p:spPr>
          <a:xfrm>
            <a:off x="457200" y="1197863"/>
            <a:ext cx="8229600" cy="5216905"/>
          </a:xfrm>
          <a:prstGeom prst="rect">
            <a:avLst/>
          </a:prstGeom>
        </p:spPr>
        <p:txBody>
          <a:bodyPr>
            <a:noAutofit/>
          </a:bodyPr>
          <a:lstStyle/>
          <a:p>
            <a:pPr marL="690646" indent="-690646" defTabSz="832103">
              <a:spcBef>
                <a:spcPts val="600"/>
              </a:spcBef>
              <a:defRPr sz="2900"/>
            </a:pPr>
            <a:r>
              <a:rPr lang="en-US" sz="2700" dirty="0"/>
              <a:t>The United States and Canada share the world’s largest trading relationship, supporting millions of jobs in each country</a:t>
            </a:r>
            <a:r>
              <a:rPr sz="2700" dirty="0"/>
              <a:t>.</a:t>
            </a:r>
          </a:p>
          <a:p>
            <a:pPr marL="690646" indent="-690646" defTabSz="832103">
              <a:spcBef>
                <a:spcPts val="600"/>
              </a:spcBef>
              <a:defRPr sz="2900"/>
            </a:pPr>
            <a:r>
              <a:rPr lang="en-US" sz="2700" dirty="0"/>
              <a:t>Canada and the United States also have one of the world’s largest investment relationships, with each being major investors in each country’s economies</a:t>
            </a:r>
            <a:r>
              <a:rPr sz="2700" dirty="0"/>
              <a:t>.</a:t>
            </a:r>
            <a:endParaRPr lang="en-US" sz="2700" dirty="0"/>
          </a:p>
          <a:p>
            <a:pPr marL="690646" indent="-690646" defTabSz="832103">
              <a:spcBef>
                <a:spcPts val="600"/>
              </a:spcBef>
              <a:defRPr sz="2900"/>
            </a:pPr>
            <a:r>
              <a:rPr lang="en-US" sz="2700" dirty="0"/>
              <a:t>Trade disagreements between the countries can be settled by working with groups like the World Trade Organization (WTO)</a:t>
            </a:r>
            <a:r>
              <a:rPr sz="2700" dirty="0"/>
              <a:t>.</a:t>
            </a:r>
            <a:endParaRPr lang="en-US" sz="2700" dirty="0"/>
          </a:p>
          <a:p>
            <a:pPr marL="1150895" lvl="2" indent="-690646" defTabSz="832103">
              <a:spcBef>
                <a:spcPts val="600"/>
              </a:spcBef>
              <a:defRPr sz="2900"/>
            </a:pPr>
            <a:r>
              <a:rPr lang="en-US" sz="2700" dirty="0"/>
              <a:t>An example of this is when the United States began their “Buy America” rule after the recession in 2009, Canada was up in arms and threatened to add high tariffs to their goods.</a:t>
            </a:r>
            <a:endParaRPr sz="2700" dirty="0"/>
          </a:p>
        </p:txBody>
      </p:sp>
      <p:sp>
        <p:nvSpPr>
          <p:cNvPr id="218" name="Shape 218"/>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41</a:t>
            </a:fld>
            <a:endParaRPr/>
          </a:p>
        </p:txBody>
      </p:sp>
      <p:sp>
        <p:nvSpPr>
          <p:cNvPr id="219" name="Shape 219"/>
          <p:cNvSpPr/>
          <p:nvPr/>
        </p:nvSpPr>
        <p:spPr>
          <a:xfrm>
            <a:off x="6601583" y="6056629"/>
            <a:ext cx="2430536"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latin typeface="Trebuchet MS"/>
                <a:ea typeface="Trebuchet MS"/>
                <a:cs typeface="Trebuchet MS"/>
                <a:sym typeface="Trebuchet MS"/>
                <a:hlinkClick r:id="rId2" action="ppaction://hlinksldjump"/>
              </a:defRPr>
            </a:lvl1pPr>
          </a:lstStyle>
          <a:p>
            <a:pPr>
              <a:defRPr>
                <a:solidFill>
                  <a:srgbClr val="FF0000"/>
                </a:solidFill>
                <a:uFill>
                  <a:solidFill>
                    <a:srgbClr val="FF0000"/>
                  </a:solidFill>
                </a:uFill>
              </a:defRPr>
            </a:pPr>
            <a:r>
              <a:rPr>
                <a:solidFill>
                  <a:srgbClr val="0000FF"/>
                </a:solidFill>
                <a:uFill>
                  <a:solidFill>
                    <a:srgbClr val="0000FF"/>
                  </a:solidFill>
                </a:uFill>
                <a:hlinkClick r:id="rId2" action="ppaction://hlinksldjump"/>
              </a:rPr>
              <a:t>Return to Main Menu</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460" y="0"/>
            <a:ext cx="9144000" cy="6528116"/>
          </a:xfrm>
          <a:prstGeom prst="rect">
            <a:avLst/>
          </a:prstGeom>
        </p:spPr>
      </p:pic>
      <p:sp>
        <p:nvSpPr>
          <p:cNvPr id="222" name="Shape 222"/>
          <p:cNvSpPr>
            <a:spLocks noGrp="1"/>
          </p:cNvSpPr>
          <p:nvPr>
            <p:ph type="sldNum" sz="quarter" idx="4294967295"/>
          </p:nvPr>
        </p:nvSpPr>
        <p:spPr>
          <a:xfrm>
            <a:off x="84504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42</a:t>
            </a:fld>
            <a:endParaRPr/>
          </a:p>
        </p:txBody>
      </p:sp>
      <p:sp>
        <p:nvSpPr>
          <p:cNvPr id="223" name="Shape 223"/>
          <p:cNvSpPr/>
          <p:nvPr/>
        </p:nvSpPr>
        <p:spPr>
          <a:xfrm>
            <a:off x="838198" y="5334548"/>
            <a:ext cx="7924800" cy="92332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a:solidFill>
                  <a:srgbClr val="FFFFFF"/>
                </a:solidFill>
                <a:latin typeface="Trebuchet MS"/>
                <a:ea typeface="Trebuchet MS"/>
                <a:cs typeface="Trebuchet MS"/>
                <a:sym typeface="Trebuchet MS"/>
              </a:defRPr>
            </a:pPr>
            <a:r>
              <a:rPr dirty="0"/>
              <a:t>Image Credits:</a:t>
            </a:r>
            <a:r>
              <a:rPr lang="en-US" dirty="0"/>
              <a:t> 42 by Trick17, https://commons.wikimedia.org/w/index.php?curid=46685780, </a:t>
            </a:r>
            <a:r>
              <a:rPr dirty="0"/>
              <a:t>all others Wikimedia Commons. Maps ©2017 Clairmont Press.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0" y="42417"/>
            <a:ext cx="9144000" cy="1143001"/>
          </a:xfrm>
          <a:prstGeom prst="rect">
            <a:avLst/>
          </a:prstGeom>
        </p:spPr>
        <p:txBody>
          <a:bodyPr>
            <a:normAutofit/>
          </a:bodyPr>
          <a:lstStyle/>
          <a:p>
            <a:r>
              <a:rPr sz="3600" dirty="0"/>
              <a:t>Location and Size of </a:t>
            </a:r>
            <a:r>
              <a:rPr lang="en-US" sz="3600" dirty="0"/>
              <a:t>Canada</a:t>
            </a:r>
            <a:endParaRPr dirty="0"/>
          </a:p>
        </p:txBody>
      </p:sp>
      <p:sp>
        <p:nvSpPr>
          <p:cNvPr id="77" name="Shape 77"/>
          <p:cNvSpPr>
            <a:spLocks noGrp="1"/>
          </p:cNvSpPr>
          <p:nvPr>
            <p:ph type="body" idx="1"/>
          </p:nvPr>
        </p:nvSpPr>
        <p:spPr>
          <a:xfrm>
            <a:off x="457200" y="1116419"/>
            <a:ext cx="8229600" cy="5411697"/>
          </a:xfrm>
          <a:prstGeom prst="rect">
            <a:avLst/>
          </a:prstGeom>
        </p:spPr>
        <p:txBody>
          <a:bodyPr>
            <a:noAutofit/>
          </a:bodyPr>
          <a:lstStyle/>
          <a:p>
            <a:pPr marL="743771" indent="-743771" defTabSz="896111">
              <a:spcBef>
                <a:spcPts val="600"/>
              </a:spcBef>
              <a:defRPr sz="3136"/>
            </a:pPr>
            <a:r>
              <a:rPr lang="en-US" sz="2900" dirty="0"/>
              <a:t>Canada is the largest country in the western hemisphere and second largest in the world.</a:t>
            </a:r>
            <a:endParaRPr sz="2900" dirty="0"/>
          </a:p>
          <a:p>
            <a:pPr marL="743771" indent="-743771" defTabSz="896111">
              <a:spcBef>
                <a:spcPts val="600"/>
              </a:spcBef>
              <a:defRPr sz="3136"/>
            </a:pPr>
            <a:r>
              <a:rPr lang="en-US" sz="2900" dirty="0"/>
              <a:t>Canada shares a border with the United States and is surrounded by the Atlantic, Arctic, and Pacific Oceans.</a:t>
            </a:r>
            <a:endParaRPr sz="2900" dirty="0"/>
          </a:p>
          <a:p>
            <a:pPr marL="743771" indent="-743771" defTabSz="896111">
              <a:spcBef>
                <a:spcPts val="600"/>
              </a:spcBef>
              <a:defRPr sz="3136"/>
            </a:pPr>
            <a:r>
              <a:rPr lang="en-US" sz="2900" dirty="0"/>
              <a:t>Canada has about 36 million people according to a 2017 estimate.</a:t>
            </a:r>
          </a:p>
          <a:p>
            <a:pPr marL="1204020" lvl="2" indent="-743771" defTabSz="896111">
              <a:spcBef>
                <a:spcPts val="600"/>
              </a:spcBef>
              <a:buFont typeface="Arial" charset="0"/>
              <a:buChar char="•"/>
              <a:defRPr sz="3136"/>
            </a:pPr>
            <a:r>
              <a:rPr lang="en-US" sz="2900" dirty="0"/>
              <a:t>This is small compared to its land size, given that the United States has roughly 9 times as many people.</a:t>
            </a:r>
            <a:endParaRPr sz="2900" dirty="0"/>
          </a:p>
          <a:p>
            <a:pPr marL="743771" indent="-743771" defTabSz="896111">
              <a:spcBef>
                <a:spcPts val="600"/>
              </a:spcBef>
              <a:defRPr sz="3136"/>
            </a:pPr>
            <a:r>
              <a:rPr lang="en-US" sz="2900" dirty="0"/>
              <a:t>Because of its size, Canada has developed many ways to trade, like water trade routes, highways, railroads, airports, and seaports.</a:t>
            </a:r>
          </a:p>
        </p:txBody>
      </p:sp>
      <p:sp>
        <p:nvSpPr>
          <p:cNvPr id="78" name="Shape 78"/>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77">
                                            <p:txEl>
                                              <p:pRg st="4" end="4"/>
                                            </p:txEl>
                                          </p:spTgt>
                                        </p:tgtEl>
                                        <p:attrNameLst>
                                          <p:attrName>style.visibility</p:attrName>
                                        </p:attrNameLst>
                                      </p:cBhvr>
                                      <p:to>
                                        <p:strVal val="visible"/>
                                      </p:to>
                                    </p:set>
                                    <p:anim calcmode="lin" valueType="num">
                                      <p:cBhvr>
                                        <p:cTn id="31"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0" y="45185"/>
            <a:ext cx="9144000" cy="1143002"/>
          </a:xfrm>
          <a:prstGeom prst="rect">
            <a:avLst/>
          </a:prstGeom>
        </p:spPr>
        <p:txBody>
          <a:bodyPr>
            <a:normAutofit/>
          </a:bodyPr>
          <a:lstStyle/>
          <a:p>
            <a:r>
              <a:rPr sz="3600" dirty="0"/>
              <a:t>Location and Size of </a:t>
            </a:r>
            <a:r>
              <a:rPr lang="en-US" sz="3600" dirty="0"/>
              <a:t>Canada</a:t>
            </a:r>
            <a:endParaRPr sz="3600" dirty="0"/>
          </a:p>
        </p:txBody>
      </p:sp>
      <p:sp>
        <p:nvSpPr>
          <p:cNvPr id="81" name="Shape 81"/>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1163" t="1084" r="930" b="766"/>
          <a:stretch/>
        </p:blipFill>
        <p:spPr>
          <a:xfrm>
            <a:off x="1217428" y="1234628"/>
            <a:ext cx="6709144" cy="4932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p:nvPr>
        </p:nvSpPr>
        <p:spPr>
          <a:xfrm>
            <a:off x="546100" y="109538"/>
            <a:ext cx="8229600" cy="1143002"/>
          </a:xfrm>
          <a:prstGeom prst="rect">
            <a:avLst/>
          </a:prstGeom>
        </p:spPr>
        <p:txBody>
          <a:bodyPr>
            <a:normAutofit/>
          </a:bodyPr>
          <a:lstStyle>
            <a:lvl1pPr defTabSz="841247">
              <a:defRPr sz="3600">
                <a:effectLst>
                  <a:outerShdw blurRad="38100" dist="35052" dir="2700000" rotWithShape="0">
                    <a:srgbClr val="000000">
                      <a:alpha val="43137"/>
                    </a:srgbClr>
                  </a:outerShdw>
                </a:effectLst>
              </a:defRPr>
            </a:lvl1pPr>
          </a:lstStyle>
          <a:p>
            <a:r>
              <a:rPr dirty="0"/>
              <a:t>Location and Size of </a:t>
            </a:r>
            <a:r>
              <a:rPr lang="en-US" dirty="0"/>
              <a:t>the Canada</a:t>
            </a:r>
            <a:endParaRPr dirty="0"/>
          </a:p>
        </p:txBody>
      </p:sp>
      <p:sp>
        <p:nvSpPr>
          <p:cNvPr id="86" name="Shape 86"/>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2094" t="1374" r="1511" b="1663"/>
          <a:stretch/>
        </p:blipFill>
        <p:spPr>
          <a:xfrm>
            <a:off x="3586675" y="1252540"/>
            <a:ext cx="5252523" cy="3402418"/>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100" y="3051671"/>
            <a:ext cx="3320673" cy="32065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457200" y="0"/>
            <a:ext cx="8229600" cy="1143001"/>
          </a:xfrm>
          <a:prstGeom prst="rect">
            <a:avLst/>
          </a:prstGeom>
        </p:spPr>
        <p:txBody>
          <a:bodyPr/>
          <a:lstStyle/>
          <a:p>
            <a:r>
              <a:rPr lang="en-US" dirty="0"/>
              <a:t>Physical Features</a:t>
            </a:r>
            <a:r>
              <a:rPr dirty="0"/>
              <a:t> of </a:t>
            </a:r>
            <a:r>
              <a:rPr lang="en-US" dirty="0"/>
              <a:t>Canada</a:t>
            </a:r>
            <a:endParaRPr dirty="0"/>
          </a:p>
        </p:txBody>
      </p:sp>
      <p:sp>
        <p:nvSpPr>
          <p:cNvPr id="91" name="Shape 91"/>
          <p:cNvSpPr>
            <a:spLocks noGrp="1"/>
          </p:cNvSpPr>
          <p:nvPr>
            <p:ph type="body" idx="1"/>
          </p:nvPr>
        </p:nvSpPr>
        <p:spPr>
          <a:xfrm>
            <a:off x="457200" y="1042735"/>
            <a:ext cx="8229600" cy="5485381"/>
          </a:xfrm>
          <a:prstGeom prst="rect">
            <a:avLst/>
          </a:prstGeom>
        </p:spPr>
        <p:txBody>
          <a:bodyPr>
            <a:normAutofit fontScale="92500" lnSpcReduction="10000"/>
          </a:bodyPr>
          <a:lstStyle/>
          <a:p>
            <a:pPr marL="690645" indent="-690645" defTabSz="832104">
              <a:spcBef>
                <a:spcPts val="600"/>
              </a:spcBef>
              <a:defRPr sz="2912"/>
            </a:pPr>
            <a:r>
              <a:rPr lang="en-US" dirty="0"/>
              <a:t>Canada has many rivers, with a very important one being the St. Lawrence River.</a:t>
            </a:r>
          </a:p>
          <a:p>
            <a:pPr marL="690645" indent="-690645" defTabSz="832104">
              <a:spcBef>
                <a:spcPts val="600"/>
              </a:spcBef>
              <a:defRPr sz="2912"/>
            </a:pPr>
            <a:r>
              <a:rPr lang="en-US" dirty="0"/>
              <a:t>Canada also has many lakes, with the Great Lakes forming a portion of the border with the United States.</a:t>
            </a:r>
          </a:p>
          <a:p>
            <a:pPr marL="1150894" lvl="2" indent="-690645" defTabSz="832104">
              <a:spcBef>
                <a:spcPts val="600"/>
              </a:spcBef>
              <a:buFont typeface="Arial" charset="0"/>
              <a:buChar char="•"/>
              <a:defRPr sz="2912"/>
            </a:pPr>
            <a:r>
              <a:rPr lang="en-US" dirty="0"/>
              <a:t>As the largest group of freshwater lakes in the world, the Great Lakes are a very important water source, trade route, and recreational area.</a:t>
            </a:r>
            <a:endParaRPr dirty="0"/>
          </a:p>
          <a:p>
            <a:pPr marL="690645" indent="-690645" defTabSz="832104">
              <a:spcBef>
                <a:spcPts val="600"/>
              </a:spcBef>
              <a:defRPr sz="2912"/>
            </a:pPr>
            <a:r>
              <a:rPr lang="en-US" dirty="0"/>
              <a:t>The Canadian Shield covers a large portion of eastern and central Canada, with thin rocky soil and rough, rolling landscapes.</a:t>
            </a:r>
          </a:p>
          <a:p>
            <a:pPr marL="690645" indent="-690645" defTabSz="832104">
              <a:spcBef>
                <a:spcPts val="600"/>
              </a:spcBef>
              <a:defRPr sz="2912"/>
            </a:pPr>
            <a:r>
              <a:rPr lang="en-US" dirty="0"/>
              <a:t>The Rocky Mountains are in the west, stretching from British Columbia to Mexico</a:t>
            </a:r>
            <a:r>
              <a:rPr dirty="0"/>
              <a:t>.</a:t>
            </a:r>
          </a:p>
          <a:p>
            <a:pPr marL="1150894" lvl="2" indent="-690645" defTabSz="832104">
              <a:spcBef>
                <a:spcPts val="600"/>
              </a:spcBef>
              <a:buFont typeface="Arial" charset="0"/>
              <a:buChar char="•"/>
              <a:defRPr sz="2912"/>
            </a:pPr>
            <a:r>
              <a:rPr lang="en-US" dirty="0"/>
              <a:t>These mountains are important to the United States and Canada for both minerals and tourism.</a:t>
            </a:r>
            <a:endParaRPr dirty="0"/>
          </a:p>
        </p:txBody>
      </p:sp>
      <p:sp>
        <p:nvSpPr>
          <p:cNvPr id="92" name="Shape 92"/>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500" fill="hold"/>
                                        <p:tgtEl>
                                          <p:spTgt spid="91">
                                            <p:bg/>
                                          </p:spTgt>
                                        </p:tgtEl>
                                        <p:attrNameLst>
                                          <p:attrName>ppt_x</p:attrName>
                                        </p:attrNameLst>
                                      </p:cBhvr>
                                      <p:tavLst>
                                        <p:tav tm="0">
                                          <p:val>
                                            <p:strVal val="0-#ppt_w/2"/>
                                          </p:val>
                                        </p:tav>
                                        <p:tav tm="100000">
                                          <p:val>
                                            <p:strVal val="#ppt_x"/>
                                          </p:val>
                                        </p:tav>
                                      </p:tavLst>
                                    </p:anim>
                                    <p:anim calcmode="lin" valueType="num">
                                      <p:cBhvr>
                                        <p:cTn id="8" dur="500" fill="hold"/>
                                        <p:tgtEl>
                                          <p:spTgt spid="9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91">
                                            <p:txEl>
                                              <p:pRg st="0" end="0"/>
                                            </p:txEl>
                                          </p:spTgt>
                                        </p:tgtEl>
                                        <p:attrNameLst>
                                          <p:attrName>style.visibility</p:attrName>
                                        </p:attrNameLst>
                                      </p:cBhvr>
                                      <p:to>
                                        <p:strVal val="visible"/>
                                      </p:to>
                                    </p:set>
                                    <p:anim calcmode="lin" valueType="num">
                                      <p:cBhvr>
                                        <p:cTn id="11" dur="500" fill="hold"/>
                                        <p:tgtEl>
                                          <p:spTgt spid="9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9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91">
                                            <p:txEl>
                                              <p:pRg st="1" end="1"/>
                                            </p:txEl>
                                          </p:spTgt>
                                        </p:tgtEl>
                                        <p:attrNameLst>
                                          <p:attrName>style.visibility</p:attrName>
                                        </p:attrNameLst>
                                      </p:cBhvr>
                                      <p:to>
                                        <p:strVal val="visible"/>
                                      </p:to>
                                    </p:set>
                                    <p:anim calcmode="lin" valueType="num">
                                      <p:cBhvr>
                                        <p:cTn id="15" dur="500" fill="hold"/>
                                        <p:tgtEl>
                                          <p:spTgt spid="91">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91">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1" nodeType="afterEffect">
                                  <p:stCondLst>
                                    <p:cond delay="0"/>
                                  </p:stCondLst>
                                  <p:iterate>
                                    <p:tmAbs val="0"/>
                                  </p:iterate>
                                  <p:childTnLst>
                                    <p:set>
                                      <p:cBhvr>
                                        <p:cTn id="19" fill="hold"/>
                                        <p:tgtEl>
                                          <p:spTgt spid="91">
                                            <p:txEl>
                                              <p:pRg st="2" end="2"/>
                                            </p:txEl>
                                          </p:spTgt>
                                        </p:tgtEl>
                                        <p:attrNameLst>
                                          <p:attrName>style.visibility</p:attrName>
                                        </p:attrNameLst>
                                      </p:cBhvr>
                                      <p:to>
                                        <p:strVal val="visible"/>
                                      </p:to>
                                    </p:set>
                                    <p:anim calcmode="lin" valueType="num">
                                      <p:cBhvr>
                                        <p:cTn id="20" dur="500" fill="hold"/>
                                        <p:tgtEl>
                                          <p:spTgt spid="91">
                                            <p:txEl>
                                              <p:pRg st="2" end="2"/>
                                            </p:txEl>
                                          </p:spTgt>
                                        </p:tgtEl>
                                        <p:attrNameLst>
                                          <p:attrName>ppt_x</p:attrName>
                                        </p:attrNameLst>
                                      </p:cBhvr>
                                      <p:tavLst>
                                        <p:tav tm="0">
                                          <p:val>
                                            <p:strVal val="0-#ppt_w/2"/>
                                          </p:val>
                                        </p:tav>
                                        <p:tav tm="100000">
                                          <p:val>
                                            <p:strVal val="#ppt_x"/>
                                          </p:val>
                                        </p:tav>
                                      </p:tavLst>
                                    </p:anim>
                                    <p:anim calcmode="lin" valueType="num">
                                      <p:cBhvr>
                                        <p:cTn id="21" dur="500" fill="hold"/>
                                        <p:tgtEl>
                                          <p:spTgt spid="91">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1" nodeType="afterEffect">
                                  <p:stCondLst>
                                    <p:cond delay="0"/>
                                  </p:stCondLst>
                                  <p:iterate>
                                    <p:tmAbs val="0"/>
                                  </p:iterate>
                                  <p:childTnLst>
                                    <p:set>
                                      <p:cBhvr>
                                        <p:cTn id="24" fill="hold"/>
                                        <p:tgtEl>
                                          <p:spTgt spid="91">
                                            <p:txEl>
                                              <p:pRg st="3" end="3"/>
                                            </p:txEl>
                                          </p:spTgt>
                                        </p:tgtEl>
                                        <p:attrNameLst>
                                          <p:attrName>style.visibility</p:attrName>
                                        </p:attrNameLst>
                                      </p:cBhvr>
                                      <p:to>
                                        <p:strVal val="visible"/>
                                      </p:to>
                                    </p:set>
                                    <p:anim calcmode="lin" valueType="num">
                                      <p:cBhvr>
                                        <p:cTn id="25" dur="500" fill="hold"/>
                                        <p:tgtEl>
                                          <p:spTgt spid="91">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91">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grpId="1" nodeType="afterEffect">
                                  <p:stCondLst>
                                    <p:cond delay="0"/>
                                  </p:stCondLst>
                                  <p:iterate>
                                    <p:tmAbs val="0"/>
                                  </p:iterate>
                                  <p:childTnLst>
                                    <p:set>
                                      <p:cBhvr>
                                        <p:cTn id="29" fill="hold"/>
                                        <p:tgtEl>
                                          <p:spTgt spid="91">
                                            <p:txEl>
                                              <p:pRg st="4" end="4"/>
                                            </p:txEl>
                                          </p:spTgt>
                                        </p:tgtEl>
                                        <p:attrNameLst>
                                          <p:attrName>style.visibility</p:attrName>
                                        </p:attrNameLst>
                                      </p:cBhvr>
                                      <p:to>
                                        <p:strVal val="visible"/>
                                      </p:to>
                                    </p:set>
                                    <p:anim calcmode="lin" valueType="num">
                                      <p:cBhvr>
                                        <p:cTn id="30" dur="500" fill="hold"/>
                                        <p:tgtEl>
                                          <p:spTgt spid="91">
                                            <p:txEl>
                                              <p:pRg st="4" end="4"/>
                                            </p:txEl>
                                          </p:spTgt>
                                        </p:tgtEl>
                                        <p:attrNameLst>
                                          <p:attrName>ppt_x</p:attrName>
                                        </p:attrNameLst>
                                      </p:cBhvr>
                                      <p:tavLst>
                                        <p:tav tm="0">
                                          <p:val>
                                            <p:strVal val="0-#ppt_w/2"/>
                                          </p:val>
                                        </p:tav>
                                        <p:tav tm="100000">
                                          <p:val>
                                            <p:strVal val="#ppt_x"/>
                                          </p:val>
                                        </p:tav>
                                      </p:tavLst>
                                    </p:anim>
                                    <p:anim calcmode="lin" valueType="num">
                                      <p:cBhvr>
                                        <p:cTn id="31" dur="500" fill="hold"/>
                                        <p:tgtEl>
                                          <p:spTgt spid="91">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grpId="1" nodeType="afterEffect">
                                  <p:stCondLst>
                                    <p:cond delay="0"/>
                                  </p:stCondLst>
                                  <p:iterate>
                                    <p:tmAbs val="0"/>
                                  </p:iterate>
                                  <p:childTnLst>
                                    <p:set>
                                      <p:cBhvr>
                                        <p:cTn id="34" fill="hold"/>
                                        <p:tgtEl>
                                          <p:spTgt spid="91">
                                            <p:txEl>
                                              <p:pRg st="5" end="5"/>
                                            </p:txEl>
                                          </p:spTgt>
                                        </p:tgtEl>
                                        <p:attrNameLst>
                                          <p:attrName>style.visibility</p:attrName>
                                        </p:attrNameLst>
                                      </p:cBhvr>
                                      <p:to>
                                        <p:strVal val="visible"/>
                                      </p:to>
                                    </p:set>
                                    <p:anim calcmode="lin" valueType="num">
                                      <p:cBhvr>
                                        <p:cTn id="35" dur="500" fill="hold"/>
                                        <p:tgtEl>
                                          <p:spTgt spid="91">
                                            <p:txEl>
                                              <p:pRg st="5" end="5"/>
                                            </p:txEl>
                                          </p:spTgt>
                                        </p:tgtEl>
                                        <p:attrNameLst>
                                          <p:attrName>ppt_x</p:attrName>
                                        </p:attrNameLst>
                                      </p:cBhvr>
                                      <p:tavLst>
                                        <p:tav tm="0">
                                          <p:val>
                                            <p:strVal val="0-#ppt_w/2"/>
                                          </p:val>
                                        </p:tav>
                                        <p:tav tm="100000">
                                          <p:val>
                                            <p:strVal val="#ppt_x"/>
                                          </p:val>
                                        </p:tav>
                                      </p:tavLst>
                                    </p:anim>
                                    <p:anim calcmode="lin" valueType="num">
                                      <p:cBhvr>
                                        <p:cTn id="36" dur="500" fill="hold"/>
                                        <p:tgtEl>
                                          <p:spTgt spid="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457200" y="0"/>
            <a:ext cx="8229600" cy="893135"/>
          </a:xfrm>
          <a:prstGeom prst="rect">
            <a:avLst/>
          </a:prstGeom>
        </p:spPr>
        <p:txBody>
          <a:bodyPr/>
          <a:lstStyle/>
          <a:p>
            <a:r>
              <a:rPr dirty="0"/>
              <a:t>Climate of </a:t>
            </a:r>
            <a:r>
              <a:rPr lang="en-US" dirty="0"/>
              <a:t>Canada</a:t>
            </a:r>
            <a:endParaRPr dirty="0"/>
          </a:p>
        </p:txBody>
      </p:sp>
      <p:sp>
        <p:nvSpPr>
          <p:cNvPr id="91" name="Shape 91"/>
          <p:cNvSpPr>
            <a:spLocks noGrp="1"/>
          </p:cNvSpPr>
          <p:nvPr>
            <p:ph type="body" idx="1"/>
          </p:nvPr>
        </p:nvSpPr>
        <p:spPr>
          <a:xfrm>
            <a:off x="457200" y="893135"/>
            <a:ext cx="8229600" cy="5634981"/>
          </a:xfrm>
          <a:prstGeom prst="rect">
            <a:avLst/>
          </a:prstGeom>
        </p:spPr>
        <p:txBody>
          <a:bodyPr>
            <a:normAutofit lnSpcReduction="10000"/>
          </a:bodyPr>
          <a:lstStyle/>
          <a:p>
            <a:pPr marL="690645" indent="-690645" defTabSz="832104">
              <a:spcBef>
                <a:spcPts val="600"/>
              </a:spcBef>
              <a:defRPr sz="2912"/>
            </a:pPr>
            <a:r>
              <a:rPr lang="en-US" dirty="0"/>
              <a:t>Much of the north is covered in snow for a majority of the year.</a:t>
            </a:r>
            <a:endParaRPr dirty="0"/>
          </a:p>
          <a:p>
            <a:pPr marL="1106697" lvl="1" indent="-690645" defTabSz="832104">
              <a:spcBef>
                <a:spcPts val="600"/>
              </a:spcBef>
              <a:defRPr sz="2912"/>
            </a:pPr>
            <a:r>
              <a:rPr lang="en-US" dirty="0"/>
              <a:t>This tends to limit where people settle.</a:t>
            </a:r>
            <a:endParaRPr dirty="0"/>
          </a:p>
          <a:p>
            <a:pPr marL="690645" indent="-690645" defTabSz="832104">
              <a:spcBef>
                <a:spcPts val="600"/>
              </a:spcBef>
              <a:defRPr sz="2912"/>
            </a:pPr>
            <a:r>
              <a:rPr lang="en-US" dirty="0"/>
              <a:t>The southeastern part of the country has a </a:t>
            </a:r>
            <a:r>
              <a:rPr lang="en-US" b="1" dirty="0"/>
              <a:t>humid continental climate</a:t>
            </a:r>
            <a:r>
              <a:rPr lang="en-US" dirty="0"/>
              <a:t>, which means it has warm to hot summers and cold winters.</a:t>
            </a:r>
          </a:p>
          <a:p>
            <a:pPr marL="690645" indent="-690645" defTabSz="832104">
              <a:spcBef>
                <a:spcPts val="600"/>
              </a:spcBef>
              <a:defRPr sz="2912"/>
            </a:pPr>
            <a:r>
              <a:rPr lang="en-US" dirty="0"/>
              <a:t>The southern and central parts of Canada have a long </a:t>
            </a:r>
            <a:r>
              <a:rPr lang="en-US" b="1" dirty="0"/>
              <a:t>growing season </a:t>
            </a:r>
            <a:r>
              <a:rPr lang="en-US" dirty="0"/>
              <a:t>(period between the last frost of spring and first frost in fall) thanks to its moderate climate</a:t>
            </a:r>
            <a:r>
              <a:rPr dirty="0"/>
              <a:t>.</a:t>
            </a:r>
          </a:p>
          <a:p>
            <a:pPr marL="690645" indent="-690645" defTabSz="832104">
              <a:spcBef>
                <a:spcPts val="600"/>
              </a:spcBef>
              <a:defRPr sz="2912"/>
            </a:pPr>
            <a:r>
              <a:rPr lang="en-US" dirty="0"/>
              <a:t>The Pacific Coast has a temperate climate due to the ocean regulating temperatures</a:t>
            </a:r>
            <a:r>
              <a:rPr dirty="0"/>
              <a:t>.</a:t>
            </a:r>
            <a:endParaRPr lang="en-US" dirty="0"/>
          </a:p>
          <a:p>
            <a:pPr marL="690645" indent="-690645" defTabSz="832104">
              <a:spcBef>
                <a:spcPts val="600"/>
              </a:spcBef>
              <a:defRPr sz="2912"/>
            </a:pPr>
            <a:r>
              <a:rPr lang="en-US" dirty="0"/>
              <a:t>Northern regions are much colder, with temperatures even in the short summertime at possibly below freezing.</a:t>
            </a:r>
          </a:p>
        </p:txBody>
      </p:sp>
      <p:sp>
        <p:nvSpPr>
          <p:cNvPr id="92" name="Shape 92"/>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Tree>
    <p:extLst>
      <p:ext uri="{BB962C8B-B14F-4D97-AF65-F5344CB8AC3E}">
        <p14:creationId xmlns:p14="http://schemas.microsoft.com/office/powerpoint/2010/main" val="368867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500" fill="hold"/>
                                        <p:tgtEl>
                                          <p:spTgt spid="91">
                                            <p:bg/>
                                          </p:spTgt>
                                        </p:tgtEl>
                                        <p:attrNameLst>
                                          <p:attrName>ppt_x</p:attrName>
                                        </p:attrNameLst>
                                      </p:cBhvr>
                                      <p:tavLst>
                                        <p:tav tm="0">
                                          <p:val>
                                            <p:strVal val="0-#ppt_w/2"/>
                                          </p:val>
                                        </p:tav>
                                        <p:tav tm="100000">
                                          <p:val>
                                            <p:strVal val="#ppt_x"/>
                                          </p:val>
                                        </p:tav>
                                      </p:tavLst>
                                    </p:anim>
                                    <p:anim calcmode="lin" valueType="num">
                                      <p:cBhvr>
                                        <p:cTn id="8" dur="500" fill="hold"/>
                                        <p:tgtEl>
                                          <p:spTgt spid="9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91">
                                            <p:txEl>
                                              <p:pRg st="0" end="0"/>
                                            </p:txEl>
                                          </p:spTgt>
                                        </p:tgtEl>
                                        <p:attrNameLst>
                                          <p:attrName>style.visibility</p:attrName>
                                        </p:attrNameLst>
                                      </p:cBhvr>
                                      <p:to>
                                        <p:strVal val="visible"/>
                                      </p:to>
                                    </p:set>
                                    <p:anim calcmode="lin" valueType="num">
                                      <p:cBhvr>
                                        <p:cTn id="11" dur="500" fill="hold"/>
                                        <p:tgtEl>
                                          <p:spTgt spid="9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9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91">
                                            <p:txEl>
                                              <p:pRg st="1" end="1"/>
                                            </p:txEl>
                                          </p:spTgt>
                                        </p:tgtEl>
                                        <p:attrNameLst>
                                          <p:attrName>style.visibility</p:attrName>
                                        </p:attrNameLst>
                                      </p:cBhvr>
                                      <p:to>
                                        <p:strVal val="visible"/>
                                      </p:to>
                                    </p:set>
                                    <p:anim calcmode="lin" valueType="num">
                                      <p:cBhvr>
                                        <p:cTn id="16" dur="500" fill="hold"/>
                                        <p:tgtEl>
                                          <p:spTgt spid="9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9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91">
                                            <p:txEl>
                                              <p:pRg st="2" end="2"/>
                                            </p:txEl>
                                          </p:spTgt>
                                        </p:tgtEl>
                                        <p:attrNameLst>
                                          <p:attrName>style.visibility</p:attrName>
                                        </p:attrNameLst>
                                      </p:cBhvr>
                                      <p:to>
                                        <p:strVal val="visible"/>
                                      </p:to>
                                    </p:set>
                                    <p:anim calcmode="lin" valueType="num">
                                      <p:cBhvr>
                                        <p:cTn id="21" dur="500" fill="hold"/>
                                        <p:tgtEl>
                                          <p:spTgt spid="9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9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91">
                                            <p:txEl>
                                              <p:pRg st="3" end="3"/>
                                            </p:txEl>
                                          </p:spTgt>
                                        </p:tgtEl>
                                        <p:attrNameLst>
                                          <p:attrName>style.visibility</p:attrName>
                                        </p:attrNameLst>
                                      </p:cBhvr>
                                      <p:to>
                                        <p:strVal val="visible"/>
                                      </p:to>
                                    </p:set>
                                    <p:anim calcmode="lin" valueType="num">
                                      <p:cBhvr>
                                        <p:cTn id="26" dur="500" fill="hold"/>
                                        <p:tgtEl>
                                          <p:spTgt spid="9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9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91">
                                            <p:txEl>
                                              <p:pRg st="4" end="4"/>
                                            </p:txEl>
                                          </p:spTgt>
                                        </p:tgtEl>
                                        <p:attrNameLst>
                                          <p:attrName>style.visibility</p:attrName>
                                        </p:attrNameLst>
                                      </p:cBhvr>
                                      <p:to>
                                        <p:strVal val="visible"/>
                                      </p:to>
                                    </p:set>
                                    <p:anim calcmode="lin" valueType="num">
                                      <p:cBhvr>
                                        <p:cTn id="31" dur="500" fill="hold"/>
                                        <p:tgtEl>
                                          <p:spTgt spid="9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9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91">
                                            <p:txEl>
                                              <p:pRg st="5" end="5"/>
                                            </p:txEl>
                                          </p:spTgt>
                                        </p:tgtEl>
                                        <p:attrNameLst>
                                          <p:attrName>style.visibility</p:attrName>
                                        </p:attrNameLst>
                                      </p:cBhvr>
                                      <p:to>
                                        <p:strVal val="visible"/>
                                      </p:to>
                                    </p:set>
                                    <p:anim calcmode="lin" valueType="num">
                                      <p:cBhvr>
                                        <p:cTn id="36" dur="500" fill="hold"/>
                                        <p:tgtEl>
                                          <p:spTgt spid="91">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uild="p" bldLvl="5" animBg="1" advAuto="0"/>
    </p:bldLst>
  </p:timing>
</p:sld>
</file>

<file path=ppt/theme/theme1.xml><?xml version="1.0" encoding="utf-8"?>
<a:theme xmlns:a="http://schemas.openxmlformats.org/drawingml/2006/main" name="Office Theme">
  <a:themeElements>
    <a:clrScheme name="Office Theme">
      <a:dk1>
        <a:srgbClr val="000000"/>
      </a:dk1>
      <a:lt1>
        <a:srgbClr val="4F81BD">
          <a:alpha val="31000"/>
        </a:srgbClr>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1853</TotalTime>
  <Words>3237</Words>
  <Application>Microsoft Macintosh PowerPoint</Application>
  <PresentationFormat>On-screen Show (4:3)</PresentationFormat>
  <Paragraphs>273</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Helvetica</vt:lpstr>
      <vt:lpstr>Trebuchet MS</vt:lpstr>
      <vt:lpstr>Wingdings</vt:lpstr>
      <vt:lpstr>Office Theme</vt:lpstr>
      <vt:lpstr>PowerPoint Presentation</vt:lpstr>
      <vt:lpstr>PowerPoint Presentation</vt:lpstr>
      <vt:lpstr>Section 1: Geography of Canada</vt:lpstr>
      <vt:lpstr>Section 1: Geography of Canada</vt:lpstr>
      <vt:lpstr>Location and Size of Canada</vt:lpstr>
      <vt:lpstr>Location and Size of Canada</vt:lpstr>
      <vt:lpstr>Location and Size of the Canada</vt:lpstr>
      <vt:lpstr>Physical Features of Canada</vt:lpstr>
      <vt:lpstr>Climate of Canada</vt:lpstr>
      <vt:lpstr>Nunavut</vt:lpstr>
      <vt:lpstr>Natural Resources of Canada</vt:lpstr>
      <vt:lpstr>Environmental Issues in Canada</vt:lpstr>
      <vt:lpstr>Environmental Issues in Canada (cont.)</vt:lpstr>
      <vt:lpstr>Natural Resources of the Canadian Shield</vt:lpstr>
      <vt:lpstr>The Timber Industry in Canada</vt:lpstr>
      <vt:lpstr>Section 2: A Brief History of Canada</vt:lpstr>
      <vt:lpstr>Section 2: A Brief History of Canada</vt:lpstr>
      <vt:lpstr>How Canada Became an Independent Nation</vt:lpstr>
      <vt:lpstr>How Canada Became an Independent Nation (cont.)</vt:lpstr>
      <vt:lpstr>Canada’s Indigenous People</vt:lpstr>
      <vt:lpstr>Quebec’s Independence Movement</vt:lpstr>
      <vt:lpstr>Section 3: Language and Religion in Canada</vt:lpstr>
      <vt:lpstr>Language and Religion in Canada</vt:lpstr>
      <vt:lpstr>Section 4: Government of Canada</vt:lpstr>
      <vt:lpstr>Section 4: Government of Canada</vt:lpstr>
      <vt:lpstr>Type of Government</vt:lpstr>
      <vt:lpstr>Citizen Freedoms</vt:lpstr>
      <vt:lpstr>The Royal Canadian Mounted Police (RCMP)</vt:lpstr>
      <vt:lpstr>Section 5: Economy of Canada</vt:lpstr>
      <vt:lpstr>Section 5: Economy of Canada</vt:lpstr>
      <vt:lpstr>The Economic System</vt:lpstr>
      <vt:lpstr>North American Free Trade Agreement</vt:lpstr>
      <vt:lpstr>Trade</vt:lpstr>
      <vt:lpstr>Currency Exchange</vt:lpstr>
      <vt:lpstr>Gross Domestic Product and Economic Growth</vt:lpstr>
      <vt:lpstr>How the Literacy Rate Affects the Standard of Living</vt:lpstr>
      <vt:lpstr>Entrepreneurship</vt:lpstr>
      <vt:lpstr>Section 6: US-Canada Relations</vt:lpstr>
      <vt:lpstr>Section 6: US-Canada Relations</vt:lpstr>
      <vt:lpstr>A Close Relationship</vt:lpstr>
      <vt:lpstr>Bilateral Economic Relations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emmettm clairmontpress.com</cp:lastModifiedBy>
  <cp:revision>112</cp:revision>
  <dcterms:modified xsi:type="dcterms:W3CDTF">2018-08-09T17:05:37Z</dcterms:modified>
</cp:coreProperties>
</file>