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35"/>
  </p:notesMasterIdLst>
  <p:handoutMasterIdLst>
    <p:handoutMasterId r:id="rId36"/>
  </p:handoutMasterIdLst>
  <p:sldIdLst>
    <p:sldId id="259" r:id="rId2"/>
    <p:sldId id="260" r:id="rId3"/>
    <p:sldId id="258" r:id="rId4"/>
    <p:sldId id="268" r:id="rId5"/>
    <p:sldId id="322" r:id="rId6"/>
    <p:sldId id="321" r:id="rId7"/>
    <p:sldId id="319" r:id="rId8"/>
    <p:sldId id="318" r:id="rId9"/>
    <p:sldId id="336" r:id="rId10"/>
    <p:sldId id="335" r:id="rId11"/>
    <p:sldId id="347" r:id="rId12"/>
    <p:sldId id="338" r:id="rId13"/>
    <p:sldId id="337" r:id="rId14"/>
    <p:sldId id="270" r:id="rId15"/>
    <p:sldId id="327" r:id="rId16"/>
    <p:sldId id="326" r:id="rId17"/>
    <p:sldId id="325" r:id="rId18"/>
    <p:sldId id="340" r:id="rId19"/>
    <p:sldId id="339" r:id="rId20"/>
    <p:sldId id="341" r:id="rId21"/>
    <p:sldId id="343" r:id="rId22"/>
    <p:sldId id="342" r:id="rId23"/>
    <p:sldId id="306" r:id="rId24"/>
    <p:sldId id="307" r:id="rId25"/>
    <p:sldId id="333" r:id="rId26"/>
    <p:sldId id="332" r:id="rId27"/>
    <p:sldId id="331" r:id="rId28"/>
    <p:sldId id="330" r:id="rId29"/>
    <p:sldId id="345" r:id="rId30"/>
    <p:sldId id="344" r:id="rId31"/>
    <p:sldId id="346" r:id="rId32"/>
    <p:sldId id="329" r:id="rId33"/>
    <p:sldId id="31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91" autoAdjust="0"/>
    <p:restoredTop sz="88980" autoAdjust="0"/>
  </p:normalViewPr>
  <p:slideViewPr>
    <p:cSldViewPr>
      <p:cViewPr varScale="1">
        <p:scale>
          <a:sx n="113" d="100"/>
          <a:sy n="113" d="100"/>
        </p:scale>
        <p:origin x="178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7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8/27/19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340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Documents and Settings\Emmett\Local Settings\Temporary Internet Files\Content.IE5\VJSO3138\MP900362789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20310921">
            <a:off x="271861" y="6175230"/>
            <a:ext cx="495300" cy="330200"/>
          </a:xfrm>
          <a:prstGeom prst="rect">
            <a:avLst/>
          </a:prstGeom>
          <a:noFill/>
          <a:ln w="31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spd="med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amnoblemuseum.ou.edu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gmoa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history.org/sites/forttowson.ph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gendsofamerica.com/ok-doaksville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slide" Target="slide23.xml"/><Relationship Id="rId4" Type="http://schemas.openxmlformats.org/officeDocument/2006/relationships/image" Target="../media/image6.png"/><Relationship Id="rId9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Seal of Oklahoma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76296">
            <a:off x="7006990" y="151541"/>
            <a:ext cx="1984265" cy="199760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18: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Celebrate Oklahoma!</a:t>
            </a:r>
          </a:p>
          <a:p>
            <a:pPr algn="r"/>
            <a:r>
              <a:rPr lang="en-US" sz="3200" b="1" dirty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2020 Clairmont Press</a:t>
            </a:r>
          </a:p>
        </p:txBody>
      </p:sp>
      <p:sp>
        <p:nvSpPr>
          <p:cNvPr id="8" name="Rectangle 7"/>
          <p:cNvSpPr/>
          <p:nvPr/>
        </p:nvSpPr>
        <p:spPr>
          <a:xfrm>
            <a:off x="609600" y="762000"/>
            <a:ext cx="7239000" cy="34163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OKLAHOMA:</a:t>
            </a:r>
          </a:p>
          <a:p>
            <a:pPr algn="ctr"/>
            <a:r>
              <a:rPr lang="en-US" sz="7200" b="1" dirty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 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Harvest Celebrations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>
            <a:noAutofit/>
          </a:bodyPr>
          <a:lstStyle/>
          <a:p>
            <a:pPr marL="762000" indent="-762000"/>
            <a:r>
              <a:rPr lang="en-US" dirty="0">
                <a:solidFill>
                  <a:srgbClr val="080808"/>
                </a:solidFill>
              </a:rPr>
              <a:t>When a ripened crop is gathered from the field, farmers like to celebrate! </a:t>
            </a:r>
          </a:p>
          <a:p>
            <a:pPr marL="762000" indent="-762000"/>
            <a:r>
              <a:rPr lang="en-US" dirty="0">
                <a:solidFill>
                  <a:srgbClr val="080808"/>
                </a:solidFill>
              </a:rPr>
              <a:t>Oklahoma’s agriculture heritage is celebrated around the state. Some festivals include </a:t>
            </a:r>
            <a:r>
              <a:rPr lang="en-US" dirty="0" err="1">
                <a:solidFill>
                  <a:srgbClr val="080808"/>
                </a:solidFill>
              </a:rPr>
              <a:t>AgriFest</a:t>
            </a:r>
            <a:r>
              <a:rPr lang="en-US" dirty="0">
                <a:solidFill>
                  <a:srgbClr val="080808"/>
                </a:solidFill>
              </a:rPr>
              <a:t>, the Oldies Club Tractor &amp; Vehicle Show, the Great Plains Antique Tractor Show, the National John Deer Two-Cylinder Show, and the Billings Wheat Country Festival.</a:t>
            </a:r>
          </a:p>
          <a:p>
            <a:pPr marL="762000" indent="-762000"/>
            <a:r>
              <a:rPr lang="en-US" dirty="0">
                <a:solidFill>
                  <a:srgbClr val="080808"/>
                </a:solidFill>
              </a:rPr>
              <a:t>Community fairs are popular, too.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Trails and Rails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334000"/>
          </a:xfrm>
        </p:spPr>
        <p:txBody>
          <a:bodyPr>
            <a:noAutofit/>
          </a:bodyPr>
          <a:lstStyle/>
          <a:p>
            <a:pPr marL="762000" indent="-762000"/>
            <a:r>
              <a:rPr lang="en-US" sz="3000" dirty="0">
                <a:solidFill>
                  <a:srgbClr val="080808"/>
                </a:solidFill>
              </a:rPr>
              <a:t>You can learn about the history of travel by rail and trail in Oklahoma in several places. </a:t>
            </a:r>
          </a:p>
          <a:p>
            <a:pPr marL="762000" indent="-762000"/>
            <a:r>
              <a:rPr lang="en-US" sz="3000" dirty="0">
                <a:solidFill>
                  <a:srgbClr val="080808"/>
                </a:solidFill>
              </a:rPr>
              <a:t>The Chisholm, Great Western, and Santa Fe Trails are celebrated with museums and festivals. </a:t>
            </a:r>
          </a:p>
          <a:p>
            <a:pPr marL="762000" indent="-762000"/>
            <a:r>
              <a:rPr lang="en-US" sz="3000" dirty="0">
                <a:solidFill>
                  <a:srgbClr val="080808"/>
                </a:solidFill>
              </a:rPr>
              <a:t>Railroads are celebrated at the Santa Fe Depot and with Railroad Day in Muskogee. </a:t>
            </a:r>
          </a:p>
          <a:p>
            <a:pPr marL="762000" indent="-762000"/>
            <a:r>
              <a:rPr lang="en-US" sz="3000" dirty="0">
                <a:solidFill>
                  <a:srgbClr val="080808"/>
                </a:solidFill>
              </a:rPr>
              <a:t>Many towns celebrate Route 66 which stretched across the U.S. </a:t>
            </a:r>
          </a:p>
          <a:p>
            <a:pPr marL="762000" indent="-762000"/>
            <a:r>
              <a:rPr lang="en-US" sz="3000" dirty="0">
                <a:solidFill>
                  <a:srgbClr val="080808"/>
                </a:solidFill>
              </a:rPr>
              <a:t>Aircraft are featured at the Will Rogers Fly-In and Oklahoma Museum of Flying.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20203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Flora and Fauna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4983163"/>
          </a:xfrm>
        </p:spPr>
        <p:txBody>
          <a:bodyPr>
            <a:noAutofit/>
          </a:bodyPr>
          <a:lstStyle/>
          <a:p>
            <a:pPr marL="762000" indent="-762000">
              <a:lnSpc>
                <a:spcPct val="120000"/>
              </a:lnSpc>
              <a:spcBef>
                <a:spcPts val="24"/>
              </a:spcBef>
            </a:pPr>
            <a:r>
              <a:rPr lang="en-US" sz="2400" dirty="0">
                <a:solidFill>
                  <a:srgbClr val="080808"/>
                </a:solidFill>
              </a:rPr>
              <a:t>There are special yearly events to observe the abundance of state wildlife. Among them are the following: 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Bat watches: Boiling Springs State Park, Freedom, &amp; Jet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Annual “</a:t>
            </a:r>
            <a:r>
              <a:rPr lang="en-US" sz="2000" dirty="0" err="1">
                <a:solidFill>
                  <a:srgbClr val="080808"/>
                </a:solidFill>
              </a:rPr>
              <a:t>Fangtastic</a:t>
            </a:r>
            <a:r>
              <a:rPr lang="en-US" sz="2000" dirty="0">
                <a:solidFill>
                  <a:srgbClr val="080808"/>
                </a:solidFill>
              </a:rPr>
              <a:t>” Rattlesnake Hunt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Rose Rock Festival at Noble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Azalea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Iris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Dogwood Days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Tulips A Bloom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The Magnolia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The </a:t>
            </a:r>
            <a:r>
              <a:rPr lang="en-US" sz="2000" dirty="0" err="1">
                <a:solidFill>
                  <a:srgbClr val="080808"/>
                </a:solidFill>
              </a:rPr>
              <a:t>Canna</a:t>
            </a:r>
            <a:r>
              <a:rPr lang="en-US" sz="2000" dirty="0">
                <a:solidFill>
                  <a:srgbClr val="080808"/>
                </a:solidFill>
              </a:rPr>
              <a:t>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The Birding and Crystal Festival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Sand Fest</a:t>
            </a:r>
          </a:p>
          <a:p>
            <a:pPr marL="1162050" lvl="1" indent="-762000">
              <a:lnSpc>
                <a:spcPct val="120000"/>
              </a:lnSpc>
              <a:spcBef>
                <a:spcPts val="24"/>
              </a:spcBef>
            </a:pPr>
            <a:r>
              <a:rPr lang="en-US" sz="2000" dirty="0">
                <a:solidFill>
                  <a:srgbClr val="080808"/>
                </a:solidFill>
              </a:rPr>
              <a:t>Sand Drag Racing at Little Sahara State Park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514600"/>
            <a:ext cx="2768600" cy="2578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019800" y="51816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Magnolias are celebrated at Durant’s Magnolia Festival.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Other Celebrations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5334000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Many colorful cultures are spotlighted in festivals throughout the state. </a:t>
            </a:r>
          </a:p>
          <a:p>
            <a:pPr marL="762000" indent="-762000"/>
            <a:r>
              <a:rPr lang="en-US" dirty="0" err="1"/>
              <a:t>Germanfests</a:t>
            </a:r>
            <a:r>
              <a:rPr lang="en-US" dirty="0"/>
              <a:t> feature schnitzel sandwiches, bratwurst, sauerkraut, and apple strudel.</a:t>
            </a:r>
          </a:p>
          <a:p>
            <a:pPr marL="762000" indent="-762000"/>
            <a:r>
              <a:rPr lang="en-US" dirty="0"/>
              <a:t>There is the Scottish Games and Gathering in Tulsa, with Celtic crafts, pipe and drum competitions.</a:t>
            </a:r>
          </a:p>
          <a:p>
            <a:pPr marL="762000" indent="-762000"/>
            <a:r>
              <a:rPr lang="en-US" dirty="0"/>
              <a:t>Also there is the Irish Arts Oklahoma </a:t>
            </a:r>
            <a:r>
              <a:rPr lang="en-US" dirty="0" err="1"/>
              <a:t>Feis</a:t>
            </a:r>
            <a:r>
              <a:rPr lang="en-US" dirty="0"/>
              <a:t>, Italian Festival, Cimarron Territory Celebration, and Cherokee Strip Celebration.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Museums and Historic 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do Oklahomans commemorate their famous people and the frontier era?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Prehistory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35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>
                <a:hlinkClick r:id="rId3"/>
              </a:rPr>
              <a:t>Sam Noble Oklahoma Museum of Natural History</a:t>
            </a:r>
            <a:r>
              <a:rPr lang="en-US" dirty="0"/>
              <a:t> depicts Oklahoma some 300 million years ago.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There are also Caddo and Choctaw artifacts.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Spiro Mounds Archaeological State Park (</a:t>
            </a:r>
            <a:r>
              <a:rPr lang="en-US" dirty="0" err="1"/>
              <a:t>LeFlore</a:t>
            </a:r>
            <a:r>
              <a:rPr lang="en-US" dirty="0"/>
              <a:t> County) and Kenton Mercantile or Cimarron Heritage Center (Boise City) have much on the prehistory of the region.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The </a:t>
            </a:r>
            <a:r>
              <a:rPr lang="en-US" dirty="0" err="1">
                <a:hlinkClick r:id="rId4"/>
              </a:rPr>
              <a:t>Mabee-Gerrer</a:t>
            </a:r>
            <a:r>
              <a:rPr lang="en-US" dirty="0">
                <a:hlinkClick r:id="rId4"/>
              </a:rPr>
              <a:t> Museum of Art</a:t>
            </a:r>
            <a:r>
              <a:rPr lang="en-US" dirty="0"/>
              <a:t> is one of the oldest museums in the state.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Native American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105400"/>
          </a:xfrm>
        </p:spPr>
        <p:txBody>
          <a:bodyPr>
            <a:normAutofit/>
          </a:bodyPr>
          <a:lstStyle/>
          <a:p>
            <a:pPr marL="762000" indent="-762000"/>
            <a:r>
              <a:rPr lang="en-US" dirty="0"/>
              <a:t>Native American sites include: 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/>
              <a:t>Cherokee Heritage Center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 err="1"/>
              <a:t>Tsa</a:t>
            </a:r>
            <a:r>
              <a:rPr lang="en-US" dirty="0"/>
              <a:t>-La-</a:t>
            </a:r>
            <a:r>
              <a:rPr lang="en-US" dirty="0" err="1"/>
              <a:t>Gi</a:t>
            </a:r>
            <a:r>
              <a:rPr lang="en-US" dirty="0"/>
              <a:t> Ancient Village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/>
              <a:t>Indian City U.S.A.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/>
              <a:t>Five Civilized Tribes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 err="1"/>
              <a:t>Ataloa</a:t>
            </a:r>
            <a:r>
              <a:rPr lang="en-US" dirty="0"/>
              <a:t> Lodge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/>
              <a:t>Seminole Nation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 err="1"/>
              <a:t>Bigheart</a:t>
            </a:r>
            <a:r>
              <a:rPr lang="en-US" dirty="0"/>
              <a:t>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dirty="0"/>
              <a:t>American Indian Cultural Center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Frontier 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lnSpcReduction="10000"/>
          </a:bodyPr>
          <a:lstStyle/>
          <a:p>
            <a:pPr marL="762000" indent="-762000">
              <a:lnSpc>
                <a:spcPct val="110000"/>
              </a:lnSpc>
            </a:pPr>
            <a:r>
              <a:rPr lang="en-US" dirty="0"/>
              <a:t>The frontier era was a time of multi-ethnic history and heritage and an important era of commercial history.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/>
              <a:t>Learn about life in a frontier fort during the mid-1800s at the </a:t>
            </a:r>
            <a:r>
              <a:rPr lang="en-US" dirty="0">
                <a:hlinkClick r:id="rId3"/>
              </a:rPr>
              <a:t>Fort Towson Historic Site</a:t>
            </a:r>
            <a:r>
              <a:rPr lang="en-US" dirty="0"/>
              <a:t>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/>
              <a:t>The </a:t>
            </a:r>
            <a:r>
              <a:rPr lang="en-US" dirty="0">
                <a:hlinkClick r:id="rId4"/>
              </a:rPr>
              <a:t>Doaksville Site</a:t>
            </a:r>
            <a:r>
              <a:rPr lang="en-US" dirty="0"/>
              <a:t> is the former Choctaw Nation capital. 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/>
              <a:t>Also of interest is Fort Gibson and the Fort Sill Museum.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Traveling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Autofit/>
          </a:bodyPr>
          <a:lstStyle/>
          <a:p>
            <a:pPr marL="762000" indent="-762000">
              <a:lnSpc>
                <a:spcPct val="110000"/>
              </a:lnSpc>
            </a:pPr>
            <a:r>
              <a:rPr lang="en-US" dirty="0"/>
              <a:t>It can be fun to follow an historic trail or road. Several Chisholm Trail museums exhibit this important route. 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/>
              <a:t>The Oklahoma Territorial Museum documents the land rush of the late 1800s. 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/>
              <a:t>Railroad museums are at Hominy, Checotah, and other former station sites.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African Americans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059363"/>
          </a:xfrm>
        </p:spPr>
        <p:txBody>
          <a:bodyPr>
            <a:normAutofit lnSpcReduction="10000"/>
          </a:bodyPr>
          <a:lstStyle/>
          <a:p>
            <a:pPr marL="762000" indent="-762000">
              <a:spcBef>
                <a:spcPct val="0"/>
              </a:spcBef>
            </a:pPr>
            <a:r>
              <a:rPr lang="en-US" sz="3600" dirty="0"/>
              <a:t>African Americans searched for new beginnings in Oklahoma. </a:t>
            </a:r>
          </a:p>
          <a:p>
            <a:pPr marL="762000" indent="-762000">
              <a:spcBef>
                <a:spcPct val="0"/>
              </a:spcBef>
            </a:pPr>
            <a:r>
              <a:rPr lang="en-US" sz="3600" dirty="0"/>
              <a:t>More all-black communities were in OK than anywhere in the country. </a:t>
            </a:r>
          </a:p>
          <a:p>
            <a:pPr marL="762000" indent="-762000">
              <a:spcBef>
                <a:spcPct val="0"/>
              </a:spcBef>
            </a:pPr>
            <a:r>
              <a:rPr lang="en-US" sz="3600" dirty="0" err="1"/>
              <a:t>Boley</a:t>
            </a:r>
            <a:r>
              <a:rPr lang="en-US" sz="3600" dirty="0"/>
              <a:t> was one of 27 all black towns. Its historic district was founded as a camp for black railroad workers. </a:t>
            </a:r>
          </a:p>
          <a:p>
            <a:pPr marL="762000" indent="-762000">
              <a:spcBef>
                <a:spcPct val="0"/>
              </a:spcBef>
            </a:pPr>
            <a:r>
              <a:rPr lang="en-US" sz="3600" dirty="0"/>
              <a:t>The Farmers &amp; Merchants Bank (now closed) was the site of an attempted robbery by gangster Pretty Boy Floyd.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09278">
            <a:off x="3101966" y="2003351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Mt_scott_lawton_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06012">
            <a:off x="848954" y="664595"/>
            <a:ext cx="2413067" cy="158458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78" name="Picture 2" descr="http://upload.wikimedia.org/wikipedia/commons/thumb/1/11/2008_OK_Proof.png/239px-2008_OK_Proo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11491">
            <a:off x="7066077" y="664110"/>
            <a:ext cx="1676400" cy="168341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4580" name="Picture 4" descr="http://upload.wikimedia.org/wikipedia/commons/8/8e/Oklahoma_Sheild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95839">
            <a:off x="413739" y="2878327"/>
            <a:ext cx="2628900" cy="287655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Rectangle 6"/>
          <p:cNvSpPr/>
          <p:nvPr/>
        </p:nvSpPr>
        <p:spPr>
          <a:xfrm>
            <a:off x="3191933" y="4114800"/>
            <a:ext cx="4809067" cy="10668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00400" y="4114800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 action="ppaction://hlinksldjump"/>
              </a:rPr>
              <a:t>Kaleidoscope of Events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 action="ppaction://hlinksldjump"/>
              </a:rPr>
              <a:t>Museums and Historic Sites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Ethnic Groups 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82" name="Picture 6" descr="C:\Documents and Settings\Emmett\Local Settings\Temporary Internet Files\Content.IE5\NHHB81Q8\MP900385624[1]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820166">
            <a:off x="4411406" y="-236955"/>
            <a:ext cx="152400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Famous Oklahomans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60198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sz="3000" dirty="0"/>
              <a:t>Several Oklahomans have gained national fame and are honored in the state. Following are a few of those special locations. 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Will Rogers Memorial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Gene Autry Oklahoma Museum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Tom Mix Museum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Henry &amp; Shirley </a:t>
            </a:r>
            <a:r>
              <a:rPr lang="en-US" sz="2200" dirty="0" err="1"/>
              <a:t>Bellmon</a:t>
            </a:r>
            <a:r>
              <a:rPr lang="en-US" sz="2200" dirty="0"/>
              <a:t> Library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Governor </a:t>
            </a:r>
            <a:r>
              <a:rPr lang="en-US" sz="2200" dirty="0" err="1"/>
              <a:t>Seay</a:t>
            </a:r>
            <a:r>
              <a:rPr lang="en-US" sz="2200" dirty="0"/>
              <a:t> Mansion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T.B. Ferguson House of Watonga 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The Peter </a:t>
            </a:r>
            <a:r>
              <a:rPr lang="en-US" sz="2200" dirty="0" err="1"/>
              <a:t>Conser</a:t>
            </a:r>
            <a:r>
              <a:rPr lang="en-US" sz="2200" dirty="0"/>
              <a:t> House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 err="1"/>
              <a:t>Sequoyah’s</a:t>
            </a:r>
            <a:r>
              <a:rPr lang="en-US" sz="2200" dirty="0"/>
              <a:t> Cabin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Jim Thorpe House at Yale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The White Hair Memorial </a:t>
            </a:r>
          </a:p>
          <a:p>
            <a:pPr marL="1562100" lvl="2" indent="-76200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200" dirty="0"/>
              <a:t>Augusta Metcalfe Museum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Urban Regions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990600"/>
            <a:ext cx="8153400" cy="5410200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sz="2400" dirty="0"/>
              <a:t>Oklahoma’s large cities have monuments to our state’s culture.</a:t>
            </a:r>
          </a:p>
          <a:p>
            <a:pPr marL="762000" indent="-762000">
              <a:lnSpc>
                <a:spcPct val="80000"/>
              </a:lnSpc>
              <a:spcBef>
                <a:spcPts val="60"/>
              </a:spcBef>
            </a:pPr>
            <a:r>
              <a:rPr lang="en-US" sz="2400" dirty="0"/>
              <a:t>Tulsa: 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 err="1"/>
              <a:t>Philbrook</a:t>
            </a:r>
            <a:r>
              <a:rPr lang="en-US" sz="2000" dirty="0"/>
              <a:t> Museum of Art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Gilcrease</a:t>
            </a:r>
            <a:r>
              <a:rPr lang="en-US" sz="2000" dirty="0"/>
              <a:t> Museum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Collection of American Indian and western art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Oklahoma Jazz Hall of Fame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Geoscience Center Oklahoma City Museums</a:t>
            </a:r>
          </a:p>
          <a:p>
            <a:pPr marL="762000" indent="-762000">
              <a:lnSpc>
                <a:spcPct val="80000"/>
              </a:lnSpc>
              <a:spcBef>
                <a:spcPts val="60"/>
              </a:spcBef>
            </a:pPr>
            <a:r>
              <a:rPr lang="en-US" sz="2400" dirty="0"/>
              <a:t>Oklahoma City: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National Cowboy and Western Heritage Museum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Harn</a:t>
            </a:r>
            <a:r>
              <a:rPr lang="en-US" sz="2000" dirty="0"/>
              <a:t> Homestead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Omniplex</a:t>
            </a:r>
            <a:r>
              <a:rPr lang="en-US" sz="2000" dirty="0"/>
              <a:t> Arts and Science Museum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Red Earth Indian Center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International Photography Hall of Fame and Museum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State Capitol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Oklahoma City Museum of Art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Firefighters Museum</a:t>
            </a:r>
          </a:p>
          <a:p>
            <a:pPr marL="1543050" lvl="2" indent="-685800">
              <a:lnSpc>
                <a:spcPct val="80000"/>
              </a:lnSpc>
              <a:spcBef>
                <a:spcPts val="60"/>
              </a:spcBef>
              <a:buFont typeface="Arial" pitchFamily="34" charset="0"/>
              <a:buChar char="•"/>
            </a:pPr>
            <a:r>
              <a:rPr lang="en-US" sz="2000" dirty="0"/>
              <a:t>The Oklahoma City National </a:t>
            </a:r>
            <a:r>
              <a:rPr lang="en-US" sz="1800" dirty="0"/>
              <a:t>Memorial and Museum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Other Museums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135563"/>
          </a:xfrm>
        </p:spPr>
        <p:txBody>
          <a:bodyPr>
            <a:noAutofit/>
          </a:bodyPr>
          <a:lstStyle/>
          <a:p>
            <a:pPr marL="762000" indent="-762000"/>
            <a:r>
              <a:rPr lang="en-US" sz="2800" dirty="0"/>
              <a:t>Other museums in the state include: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“The Little Smithsonian”: the </a:t>
            </a:r>
            <a:r>
              <a:rPr lang="en-US" sz="2000" dirty="0" err="1"/>
              <a:t>Woolaroc</a:t>
            </a:r>
            <a:r>
              <a:rPr lang="en-US" sz="2000" dirty="0"/>
              <a:t> Museum and Wildlife Preserve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Nellie </a:t>
            </a:r>
            <a:r>
              <a:rPr lang="en-US" sz="2000" dirty="0" err="1"/>
              <a:t>Johnstone</a:t>
            </a:r>
            <a:r>
              <a:rPr lang="en-US" sz="2000" dirty="0"/>
              <a:t> #1(replica of state’s 1</a:t>
            </a:r>
            <a:r>
              <a:rPr lang="en-US" sz="2000" baseline="30000" dirty="0"/>
              <a:t>st</a:t>
            </a:r>
            <a:r>
              <a:rPr lang="en-US" sz="2000" dirty="0"/>
              <a:t> commercial oil well)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Main Street Oil Well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Pitcher’s Mining Field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Coal County Historical and Mining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 err="1"/>
              <a:t>Hajek</a:t>
            </a:r>
            <a:r>
              <a:rPr lang="en-US" sz="2000" dirty="0"/>
              <a:t> Motorsports Museum: vintage dragsters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High Car Museum of Ponca City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Darryl </a:t>
            </a:r>
            <a:r>
              <a:rPr lang="en-US" sz="2000" dirty="0" err="1"/>
              <a:t>Starbird’s</a:t>
            </a:r>
            <a:r>
              <a:rPr lang="en-US" sz="2000" dirty="0"/>
              <a:t> National Rod &amp; Custom Car Hall of Fame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Mickey Mantle Exhibit in Grove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Oklahoma Sports Museum</a:t>
            </a:r>
          </a:p>
          <a:p>
            <a:pPr marL="1562100" lvl="2" indent="-762000">
              <a:buFont typeface="Arial" pitchFamily="34" charset="0"/>
              <a:buChar char="•"/>
            </a:pPr>
            <a:r>
              <a:rPr lang="en-US" sz="2000" dirty="0"/>
              <a:t>The National Softball Hall of Fame Museum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3" action="ppaction://hlinksldjump"/>
              </a:rPr>
              <a:t>Return to Main Menu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Ethnic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How have various ethnic groups affected the development and lifestyle of Oklahoma?  </a:t>
            </a:r>
          </a:p>
          <a:p>
            <a:endParaRPr lang="en-US" dirty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3: Ethnic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ethnic groups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Native Americans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5791200"/>
          </a:xfrm>
        </p:spPr>
        <p:txBody>
          <a:bodyPr>
            <a:normAutofit fontScale="32500" lnSpcReduction="20000"/>
          </a:bodyPr>
          <a:lstStyle/>
          <a:p>
            <a:pPr marL="762000" indent="-762000">
              <a:lnSpc>
                <a:spcPct val="120000"/>
              </a:lnSpc>
            </a:pPr>
            <a:r>
              <a:rPr lang="en-US" sz="6200" dirty="0">
                <a:solidFill>
                  <a:srgbClr val="080808"/>
                </a:solidFill>
              </a:rPr>
              <a:t>The name Oklahoma is derived from two Choctaw words:</a:t>
            </a:r>
          </a:p>
          <a:p>
            <a:pPr marL="1543050" lvl="2" indent="-685800">
              <a:lnSpc>
                <a:spcPct val="120000"/>
              </a:lnSpc>
              <a:spcBef>
                <a:spcPts val="25"/>
              </a:spcBef>
              <a:buFont typeface="Arial" pitchFamily="34" charset="0"/>
              <a:buChar char="•"/>
            </a:pPr>
            <a:r>
              <a:rPr lang="en-US" sz="5800" dirty="0" err="1">
                <a:solidFill>
                  <a:srgbClr val="080808"/>
                </a:solidFill>
              </a:rPr>
              <a:t>okla</a:t>
            </a:r>
            <a:r>
              <a:rPr lang="en-US" sz="5800" dirty="0">
                <a:solidFill>
                  <a:srgbClr val="080808"/>
                </a:solidFill>
              </a:rPr>
              <a:t> – red</a:t>
            </a:r>
          </a:p>
          <a:p>
            <a:pPr marL="1543050" lvl="2" indent="-685800">
              <a:lnSpc>
                <a:spcPct val="120000"/>
              </a:lnSpc>
              <a:spcBef>
                <a:spcPts val="25"/>
              </a:spcBef>
              <a:buFont typeface="Arial" pitchFamily="34" charset="0"/>
              <a:buChar char="•"/>
            </a:pPr>
            <a:r>
              <a:rPr lang="en-US" sz="5800" dirty="0" err="1">
                <a:solidFill>
                  <a:srgbClr val="080808"/>
                </a:solidFill>
              </a:rPr>
              <a:t>humma</a:t>
            </a:r>
            <a:r>
              <a:rPr lang="en-US" sz="5800" dirty="0">
                <a:solidFill>
                  <a:srgbClr val="080808"/>
                </a:solidFill>
              </a:rPr>
              <a:t> – people</a:t>
            </a:r>
          </a:p>
          <a:p>
            <a:pPr marL="1543050" lvl="2" indent="-685800">
              <a:lnSpc>
                <a:spcPct val="120000"/>
              </a:lnSpc>
              <a:spcBef>
                <a:spcPts val="25"/>
              </a:spcBef>
              <a:buFont typeface="Arial" pitchFamily="34" charset="0"/>
              <a:buChar char="•"/>
            </a:pPr>
            <a:r>
              <a:rPr lang="en-US" sz="5800" dirty="0"/>
              <a:t>Combined means “red people”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/>
              <a:t>Oklahoma is </a:t>
            </a:r>
            <a:r>
              <a:rPr lang="en-US" sz="6200" dirty="0">
                <a:solidFill>
                  <a:srgbClr val="080808"/>
                </a:solidFill>
              </a:rPr>
              <a:t>home to the headquarters of thirty-nine different tribes and nations.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>
                <a:solidFill>
                  <a:srgbClr val="080808"/>
                </a:solidFill>
              </a:rPr>
              <a:t>Descendants of the original 67 Native American tribes still reside in Oklahoma. 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>
                <a:solidFill>
                  <a:srgbClr val="080808"/>
                </a:solidFill>
              </a:rPr>
              <a:t>Oklahoma has the second largest American Indian population in the US (behind California).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/>
              <a:t>The earliest tribes were the Wichita, Comanche, Plains Apache, and Quapaw.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/>
              <a:t>New tribes were added through forced relocation of hundreds of American Indians.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/>
              <a:t>Most retained their basic values. </a:t>
            </a:r>
          </a:p>
          <a:p>
            <a:pPr marL="762000" indent="-762000">
              <a:lnSpc>
                <a:spcPct val="120000"/>
              </a:lnSpc>
            </a:pPr>
            <a:r>
              <a:rPr lang="en-US" sz="6200" dirty="0"/>
              <a:t>Festivals, museums, and cultural centers retain Indian heritage for younger generations.</a:t>
            </a:r>
            <a:endParaRPr lang="en-US" sz="6200" dirty="0">
              <a:solidFill>
                <a:srgbClr val="080808"/>
              </a:solidFill>
            </a:endParaRPr>
          </a:p>
          <a:p>
            <a:pPr marL="1143000" lvl="1" indent="-685800">
              <a:lnSpc>
                <a:spcPct val="90000"/>
              </a:lnSpc>
            </a:pP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African Americans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 fontScale="92500" lnSpcReduction="20000"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African-Americans arrived with early explorers.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Others came as slaves to Indian plantation owners.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Some black troops saw action during the United States Civil War and were later known as the “buffalo soldiers.”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An estimated 7,000 blacks came to Indian Territory after the Civil War on a promise of a “black paradise.”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They came as settlers, farmers, workers, cowboys, and gunfighters.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They built 27 all-black towns in Oklahoma; some towns no longer exist.</a:t>
            </a:r>
            <a:endParaRPr lang="en-US" sz="3600" dirty="0">
              <a:solidFill>
                <a:srgbClr val="080808"/>
              </a:solidFill>
            </a:endParaRPr>
          </a:p>
          <a:p>
            <a:pPr marL="762000" indent="-762000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British and Irish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6019800"/>
          </a:xfrm>
        </p:spPr>
        <p:txBody>
          <a:bodyPr>
            <a:normAutofit fontScale="70000" lnSpcReduction="20000"/>
          </a:bodyPr>
          <a:lstStyle/>
          <a:p>
            <a:pPr marL="762000" indent="-762000">
              <a:lnSpc>
                <a:spcPct val="120000"/>
              </a:lnSpc>
            </a:pPr>
            <a:r>
              <a:rPr lang="en-US" sz="3400" dirty="0"/>
              <a:t>Europeans were in America before white settlement in Oklahoma. 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Intermarriage between Europeans and Indians followed (including English, Scottish, Welsh, &amp; Irish).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Most came as settlers, traders, and trappers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After the Civil War,  Scottish cattlemen leased Indian grassland.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Irish laborers helped build railroads or worked coal mines.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British and Irish settlers helped establish a coal industry in southeastern Oklahoma.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By 1900, over 4,000 English, Irish, Scottish, and Welsh were in the state. </a:t>
            </a:r>
          </a:p>
          <a:p>
            <a:pPr marL="762000" indent="-762000">
              <a:lnSpc>
                <a:spcPct val="120000"/>
              </a:lnSpc>
            </a:pPr>
            <a:r>
              <a:rPr lang="en-US" sz="3400" dirty="0"/>
              <a:t>The British and Irish settlers settled in rural areas but moved over time to urban areas. </a:t>
            </a:r>
          </a:p>
          <a:p>
            <a:pPr marL="762000" indent="-762000"/>
            <a:endParaRPr lang="en-US" dirty="0"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Italians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Italians first came to work in coal mines in 1875; some farmed in the Fort Cobb area.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Large group of Italians immigrated to the U.S. in the early 1900s.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By 1910, over 2,500 lived in Oklahoma (85 % in coal-mining towns in southeastern Oklahoma).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Others established grocery and dry goods stores, blacksmith shops, and restaurants.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Pete Prichard established “Pete’s Place.”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Germans and Germans from Russia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867400"/>
          </a:xfrm>
        </p:spPr>
        <p:txBody>
          <a:bodyPr>
            <a:noAutofit/>
          </a:bodyPr>
          <a:lstStyle/>
          <a:p>
            <a:pPr marL="762000" indent="-762000">
              <a:spcBef>
                <a:spcPts val="24"/>
              </a:spcBef>
            </a:pPr>
            <a:r>
              <a:rPr lang="en-US" sz="2400" dirty="0"/>
              <a:t>The largest number of foreign-born immigrants in Oklahoma was German in language and culture. Most were German but some were Swiss or Austrian. </a:t>
            </a:r>
          </a:p>
          <a:p>
            <a:pPr marL="762000" indent="-762000">
              <a:spcBef>
                <a:spcPts val="24"/>
              </a:spcBef>
            </a:pPr>
            <a:r>
              <a:rPr lang="en-US" sz="2400" dirty="0"/>
              <a:t>One in eight Oklahomans claim German ancestry (more than any other ethnicity).</a:t>
            </a:r>
          </a:p>
          <a:p>
            <a:pPr marL="762000" indent="-762000">
              <a:spcBef>
                <a:spcPts val="24"/>
              </a:spcBef>
            </a:pPr>
            <a:r>
              <a:rPr lang="en-US" sz="2400" dirty="0"/>
              <a:t>Cheap land appealed to many Germans already in United States. </a:t>
            </a:r>
          </a:p>
          <a:p>
            <a:pPr marL="762000" indent="-762000">
              <a:spcBef>
                <a:spcPts val="24"/>
              </a:spcBef>
            </a:pPr>
            <a:r>
              <a:rPr lang="en-US" sz="2400" dirty="0"/>
              <a:t>Land runs, lotteries, and allotments attracted thousands of Germans, including Germans from Russia. </a:t>
            </a:r>
          </a:p>
          <a:p>
            <a:pPr marL="762000" indent="-762000">
              <a:spcBef>
                <a:spcPts val="24"/>
              </a:spcBef>
            </a:pPr>
            <a:r>
              <a:rPr lang="en-US" sz="2400" dirty="0"/>
              <a:t>Most were farmers and were largely responsible for bringing wheat to the new land.</a:t>
            </a:r>
          </a:p>
          <a:p>
            <a:pPr marL="762000" indent="-762000">
              <a:spcBef>
                <a:spcPts val="24"/>
              </a:spcBef>
            </a:pPr>
            <a:r>
              <a:rPr lang="en-US" sz="2400" dirty="0"/>
              <a:t>Other Germans were shoe cobblers, cabinetmakers, butchers, bakers, watchmakers, and blacksmiths.</a:t>
            </a:r>
          </a:p>
          <a:p>
            <a:pPr marL="762000" indent="-762000">
              <a:spcBef>
                <a:spcPts val="24"/>
              </a:spcBef>
            </a:pPr>
            <a:r>
              <a:rPr lang="en-US" sz="2400" dirty="0"/>
              <a:t>They were known for their work ethic.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Kaleidoscope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 Question:</a:t>
            </a:r>
          </a:p>
          <a:p>
            <a:pPr lvl="1"/>
            <a:r>
              <a:rPr lang="en-US" dirty="0"/>
              <a:t>What do Oklahoman’s celebrations and events reveal about its culture?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Czechoslovakians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/>
              <a:t>Czech families were successful at farming which was a family affair.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Czechoslovakians immigrated to America to preserve their culture which was being threatened in their home country.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/>
              <a:t>Polka music and good food continue to be a part of Czech culture.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Hispanics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38200"/>
            <a:ext cx="8610600" cy="5486400"/>
          </a:xfrm>
        </p:spPr>
        <p:txBody>
          <a:bodyPr>
            <a:noAutofit/>
          </a:bodyPr>
          <a:lstStyle/>
          <a:p>
            <a:pPr marL="762000" indent="-762000">
              <a:lnSpc>
                <a:spcPct val="120000"/>
              </a:lnSpc>
            </a:pPr>
            <a:r>
              <a:rPr lang="en-US" sz="2300" dirty="0"/>
              <a:t>Hispanics now rank as one of the fastest-growing groups in Oklahoma. Early Indian raids brought some Mexicans as captives in the 1800s.</a:t>
            </a:r>
          </a:p>
          <a:p>
            <a:pPr marL="762000" indent="-762000">
              <a:lnSpc>
                <a:spcPct val="120000"/>
              </a:lnSpc>
            </a:pPr>
            <a:r>
              <a:rPr lang="en-US" sz="2300" dirty="0"/>
              <a:t>Poor conditions in Mexico caused many Hispanics to emigrate after statehood for better opportunities.</a:t>
            </a:r>
          </a:p>
          <a:p>
            <a:pPr marL="762000" indent="-762000">
              <a:lnSpc>
                <a:spcPct val="120000"/>
              </a:lnSpc>
            </a:pPr>
            <a:r>
              <a:rPr lang="en-US" sz="2300" dirty="0"/>
              <a:t>Early Hispanics worked as laborers in coal mines, railroads, and on farms and ranches.</a:t>
            </a:r>
          </a:p>
          <a:p>
            <a:pPr marL="762000" indent="-762000">
              <a:lnSpc>
                <a:spcPct val="120000"/>
              </a:lnSpc>
            </a:pPr>
            <a:r>
              <a:rPr lang="en-US" sz="2300" dirty="0"/>
              <a:t>Hispanic family ties retain strong generational bonds. </a:t>
            </a:r>
          </a:p>
          <a:p>
            <a:pPr marL="762000" indent="-762000">
              <a:lnSpc>
                <a:spcPct val="120000"/>
              </a:lnSpc>
            </a:pPr>
            <a:r>
              <a:rPr lang="en-US" sz="2300" dirty="0"/>
              <a:t>Spanish is still spoken in some households with English as the main or only language in others.</a:t>
            </a:r>
          </a:p>
          <a:p>
            <a:pPr marL="762000" indent="-762000">
              <a:lnSpc>
                <a:spcPct val="120000"/>
              </a:lnSpc>
            </a:pPr>
            <a:r>
              <a:rPr lang="en-US" sz="2300" dirty="0"/>
              <a:t>Traditional Mexican food is a part of many religious celebrations and colorful fiestas for special days.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Asians and Pacific Islanders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25963"/>
          </a:xfrm>
        </p:spPr>
        <p:txBody>
          <a:bodyPr>
            <a:norm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dirty="0"/>
              <a:t>Chinese immigrants came in the late 1800s and others in Oklahoma by the time of statehood.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After the Vietnam War departure of Vietnamese from their country (sponsored by groups across the United States) brought many to Oklahoma. </a:t>
            </a:r>
          </a:p>
          <a:p>
            <a:pPr marL="762000" indent="-762000">
              <a:lnSpc>
                <a:spcPct val="90000"/>
              </a:lnSpc>
            </a:pPr>
            <a:r>
              <a:rPr lang="en-US" dirty="0"/>
              <a:t>Oklahoma City has a growing Asian District with businesses and shops.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Slide 1: Daniel Mayer on Wikimedia Commons; Slide 2: Public Domain; Image Credits Slide: Thomas Jones on Wikimedia Commons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Section 1: Kaleidoscope of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terms do I need to know? </a:t>
            </a:r>
          </a:p>
          <a:p>
            <a:pPr lvl="1"/>
            <a:r>
              <a:rPr lang="en-US" dirty="0"/>
              <a:t>culture</a:t>
            </a:r>
          </a:p>
          <a:p>
            <a:pPr lvl="1"/>
            <a:r>
              <a:rPr lang="en-US" dirty="0"/>
              <a:t>diversity</a:t>
            </a:r>
          </a:p>
          <a:p>
            <a:pPr lvl="1"/>
            <a:r>
              <a:rPr lang="en-US" dirty="0"/>
              <a:t>rodeo</a:t>
            </a:r>
          </a:p>
          <a:p>
            <a:pPr lvl="1"/>
            <a:r>
              <a:rPr lang="en-US" dirty="0"/>
              <a:t>powwow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8768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Culture is the way of life of a group of people. </a:t>
            </a:r>
          </a:p>
          <a:p>
            <a:r>
              <a:rPr lang="en-US" dirty="0"/>
              <a:t>Native Americans were joined by European Americans, African Americans, people from Asia, the Middle East, and Latin America to form a unique blend of cultures in Oklahoma. </a:t>
            </a:r>
          </a:p>
          <a:p>
            <a:r>
              <a:rPr lang="en-US" dirty="0"/>
              <a:t>There are diverse ideas, customs, skills, arts, foods, and beliefs in the state.  </a:t>
            </a:r>
          </a:p>
        </p:txBody>
      </p:sp>
      <p:pic>
        <p:nvPicPr>
          <p:cNvPr id="10" name="Content Placeholder 9" descr="will rogers monumen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67722" y="1828801"/>
            <a:ext cx="3671477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4447401"/>
            <a:ext cx="3629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/>
              <a:t>Will Rogers represents one part of Oklahoma’s culture.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Rodeos &amp; Music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525963"/>
          </a:xfrm>
        </p:spPr>
        <p:txBody>
          <a:bodyPr>
            <a:normAutofit/>
          </a:bodyPr>
          <a:lstStyle/>
          <a:p>
            <a:pPr marL="762000" indent="-762000"/>
            <a:r>
              <a:rPr lang="en-US" sz="2800" dirty="0"/>
              <a:t>Rodeos are held in virtually every part of the state.</a:t>
            </a:r>
          </a:p>
          <a:p>
            <a:pPr marL="762000" indent="-762000"/>
            <a:r>
              <a:rPr lang="en-US" sz="2800" dirty="0"/>
              <a:t>They evolved from informal contests held by American cowboys and include roping, horse braking, riding, herding, and branding. </a:t>
            </a:r>
          </a:p>
          <a:p>
            <a:pPr marL="762000" indent="-762000"/>
            <a:r>
              <a:rPr lang="en-US" sz="2800" dirty="0"/>
              <a:t>Music is common to cultures worldwide. In Oklahoma’s festivals, one will find bluegrass, western swing, jazz, folk, country, pop, and others plus fiddlers and square dancers.</a:t>
            </a:r>
          </a:p>
          <a:p>
            <a:pPr marL="762000" indent="-762000"/>
            <a:r>
              <a:rPr lang="en-US" sz="2800" dirty="0"/>
              <a:t>Various festivals are held each year.</a:t>
            </a:r>
            <a:endParaRPr lang="en-US" sz="2800" b="1" dirty="0"/>
          </a:p>
          <a:p>
            <a:pPr marL="762000" indent="-76200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Native American Heritage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06963"/>
          </a:xfrm>
        </p:spPr>
        <p:txBody>
          <a:bodyPr>
            <a:normAutofit/>
          </a:bodyPr>
          <a:lstStyle/>
          <a:p>
            <a:pPr marL="91440" indent="-457200"/>
            <a:r>
              <a:rPr lang="en-US" dirty="0">
                <a:solidFill>
                  <a:srgbClr val="080808"/>
                </a:solidFill>
              </a:rPr>
              <a:t>Celebrations are held by Native Americans throughout the year and are known as powwows. Famous powwows include: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Gourd Clan Powwow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Tinker Inter-Tribal Powwow</a:t>
            </a:r>
          </a:p>
          <a:p>
            <a:pPr marL="91440" indent="-457200"/>
            <a:r>
              <a:rPr lang="en-US" dirty="0">
                <a:solidFill>
                  <a:srgbClr val="080808"/>
                </a:solidFill>
              </a:rPr>
              <a:t>Other events include: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The Choctaw Storytelling Festival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American Indian Exposition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Red Earth Native American Cultural Festival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Celebration of the Muscogee Creek Nation</a:t>
            </a:r>
          </a:p>
          <a:p>
            <a:pPr marL="948690" lvl="3" indent="-457200">
              <a:buFont typeface="Arial" pitchFamily="34" charset="0"/>
              <a:buChar char="•"/>
            </a:pPr>
            <a:r>
              <a:rPr lang="en-US" dirty="0">
                <a:solidFill>
                  <a:srgbClr val="080808"/>
                </a:solidFill>
              </a:rPr>
              <a:t>The “Trail of Tears Drama”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4191000" cy="4983163"/>
          </a:xfrm>
        </p:spPr>
        <p:txBody>
          <a:bodyPr>
            <a:normAutofit fontScale="77500" lnSpcReduction="20000"/>
          </a:bodyPr>
          <a:lstStyle/>
          <a:p>
            <a:pPr marL="762000" indent="-762000">
              <a:lnSpc>
                <a:spcPct val="120000"/>
              </a:lnSpc>
            </a:pPr>
            <a:r>
              <a:rPr lang="en-US" sz="3600" dirty="0"/>
              <a:t>Oklahoma was the site of several Civil War battles.</a:t>
            </a:r>
          </a:p>
          <a:p>
            <a:pPr marL="762000" indent="-762000">
              <a:lnSpc>
                <a:spcPct val="120000"/>
              </a:lnSpc>
            </a:pPr>
            <a:r>
              <a:rPr lang="en-US" sz="3600" dirty="0"/>
              <a:t>Reenactments of life in those times can be seen at the Battle of Honey Springs every three years marking the Union Army victory July 17, 1863. </a:t>
            </a:r>
          </a:p>
        </p:txBody>
      </p:sp>
      <p:pic>
        <p:nvPicPr>
          <p:cNvPr id="9" name="Content Placeholder 8" descr="Civil_war_reenactment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828800"/>
            <a:ext cx="4038600" cy="2689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/>
              <a:t>Battle Sites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The Frontier 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953000"/>
          </a:xfrm>
        </p:spPr>
        <p:txBody>
          <a:bodyPr>
            <a:noAutofit/>
          </a:bodyPr>
          <a:lstStyle/>
          <a:p>
            <a:pPr marL="762000" indent="-762000"/>
            <a:r>
              <a:rPr lang="en-US" sz="3600" dirty="0"/>
              <a:t>There are many places to enjoy and learn about the pre-1840s life of mountain men, trappers, and craftsmen in Oklahoma. </a:t>
            </a:r>
          </a:p>
          <a:p>
            <a:pPr marL="762000" indent="-762000"/>
            <a:r>
              <a:rPr lang="en-US" sz="3600" dirty="0"/>
              <a:t>Tombstone Tales is an historical portrayal of those buried at Fort Reno Post Cemetery. </a:t>
            </a:r>
          </a:p>
          <a:p>
            <a:pPr marL="762000" indent="-762000"/>
            <a:r>
              <a:rPr lang="en-US" sz="3600" dirty="0"/>
              <a:t>Blacksmithing demos can be found at Pawnee Bill Ranch.</a:t>
            </a:r>
            <a:endParaRPr lang="en-US" sz="4000" dirty="0">
              <a:solidFill>
                <a:srgbClr val="08080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4071</TotalTime>
  <Words>2021</Words>
  <Application>Microsoft Macintosh PowerPoint</Application>
  <PresentationFormat>On-screen Show (4:3)</PresentationFormat>
  <Paragraphs>253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Berlin Sans FB</vt:lpstr>
      <vt:lpstr>Calibri</vt:lpstr>
      <vt:lpstr>Wingdings</vt:lpstr>
      <vt:lpstr>Office Theme</vt:lpstr>
      <vt:lpstr>PowerPoint Presentation</vt:lpstr>
      <vt:lpstr>PowerPoint Presentation</vt:lpstr>
      <vt:lpstr>Section 1: Kaleidoscope of Events</vt:lpstr>
      <vt:lpstr>Section 1: Kaleidoscope of Events</vt:lpstr>
      <vt:lpstr>Introduction</vt:lpstr>
      <vt:lpstr>Rodeos &amp; Music</vt:lpstr>
      <vt:lpstr>Native American Heritage</vt:lpstr>
      <vt:lpstr>Battle Sites</vt:lpstr>
      <vt:lpstr>The Frontier Era</vt:lpstr>
      <vt:lpstr>Harvest Celebrations</vt:lpstr>
      <vt:lpstr>Trails and Rails</vt:lpstr>
      <vt:lpstr>Flora and Fauna</vt:lpstr>
      <vt:lpstr>Other Celebrations</vt:lpstr>
      <vt:lpstr>Section 2: Museums and Historic Sites</vt:lpstr>
      <vt:lpstr>Prehistory</vt:lpstr>
      <vt:lpstr>Native American</vt:lpstr>
      <vt:lpstr>Frontier Era</vt:lpstr>
      <vt:lpstr>Traveling</vt:lpstr>
      <vt:lpstr>African Americans</vt:lpstr>
      <vt:lpstr>Famous Oklahomans</vt:lpstr>
      <vt:lpstr>Urban Regions</vt:lpstr>
      <vt:lpstr>Other Museums</vt:lpstr>
      <vt:lpstr>Section 3: Ethnic Groups</vt:lpstr>
      <vt:lpstr>Section 3: Ethnic Groups</vt:lpstr>
      <vt:lpstr>Native Americans</vt:lpstr>
      <vt:lpstr>African Americans</vt:lpstr>
      <vt:lpstr>British and Irish</vt:lpstr>
      <vt:lpstr>Italians</vt:lpstr>
      <vt:lpstr>Germans and Germans from Russia</vt:lpstr>
      <vt:lpstr>Czechoslovakians</vt:lpstr>
      <vt:lpstr>Hispanics</vt:lpstr>
      <vt:lpstr>Asians and Pacific Islanders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Oklahoma: Land of Opportunity</dc:title>
  <dc:subject>©2013 Clairmont Press</dc:subject>
  <dc:creator>Emmett R. Mullins, Ed.D.</dc:creator>
  <dc:description>Study presentation to accompany student textbook.</dc:description>
  <cp:lastModifiedBy>marionl clairmontpress.com</cp:lastModifiedBy>
  <cp:revision>454</cp:revision>
  <dcterms:created xsi:type="dcterms:W3CDTF">2010-06-02T19:20:05Z</dcterms:created>
  <dcterms:modified xsi:type="dcterms:W3CDTF">2019-08-27T17:37:08Z</dcterms:modified>
</cp:coreProperties>
</file>