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58" r:id="rId4"/>
    <p:sldId id="268" r:id="rId5"/>
    <p:sldId id="336" r:id="rId6"/>
    <p:sldId id="265" r:id="rId7"/>
    <p:sldId id="323" r:id="rId8"/>
    <p:sldId id="322" r:id="rId9"/>
    <p:sldId id="321" r:id="rId10"/>
    <p:sldId id="326" r:id="rId11"/>
    <p:sldId id="325" r:id="rId12"/>
    <p:sldId id="320" r:id="rId13"/>
    <p:sldId id="319" r:id="rId14"/>
    <p:sldId id="270" r:id="rId15"/>
    <p:sldId id="276" r:id="rId16"/>
    <p:sldId id="330" r:id="rId17"/>
    <p:sldId id="329" r:id="rId18"/>
    <p:sldId id="328" r:id="rId19"/>
    <p:sldId id="327" r:id="rId20"/>
    <p:sldId id="333" r:id="rId21"/>
    <p:sldId id="332" r:id="rId22"/>
    <p:sldId id="335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1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25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768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3434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14: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Roaring Twenties </a:t>
            </a:r>
            <a:r>
              <a:rPr lang="en-US" sz="3200" b="1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and </a:t>
            </a:r>
          </a:p>
          <a:p>
            <a:pPr algn="r"/>
            <a:r>
              <a:rPr lang="en-US" sz="3200" b="1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</a:t>
            </a: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Great Depression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Aviation Takes Off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Early runways were flat fields or grasslands.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Fort Sill had army airfield before the war.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Some WWI pilots did stunt shows and gave rides for a fee (barnstormers).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1930: 70,000 people through the Tulsa airport.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Curtiss-Southwest Airplane Company, Spartan School of Aeronautics, and </a:t>
            </a:r>
            <a:r>
              <a:rPr lang="en-US" dirty="0" err="1">
                <a:solidFill>
                  <a:srgbClr val="080808"/>
                </a:solidFill>
              </a:rPr>
              <a:t>Braniff</a:t>
            </a:r>
            <a:r>
              <a:rPr lang="en-US" dirty="0">
                <a:solidFill>
                  <a:srgbClr val="080808"/>
                </a:solidFill>
              </a:rPr>
              <a:t> started during this time.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Wiley Post, famous aviator, flew solo around the world in 7 days.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“Motoring”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moving assembly line helped reduce the cost of automobiles.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Sales rose quickly; by 1929 there were 23,000,000 cars.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Congress wanted a highway to connect Virginia to California.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Cyrus Avery worked to get this road routed through Tulsa and Oklahoma City. It was known as Route 66 (U.S. 66) “The Main Street of America.”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Life Was Good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Many fashion fads (raccoon coats and flappers), motion pictures (silent and talkies), jazz music, and increased use of home appliances showed that life was good for many.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Most towns had vaudeville and movie theaters.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invention of radio changed lives by connecting people to information and entertainment even in rural areas.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“Fibber McGee and Molly” was a famous radio show.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Will Rogers was famous for wild west shows and witty radio and newspaper comedy.</a:t>
            </a:r>
            <a:endParaRPr lang="en-US" sz="4000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Politics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63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Mary Alice Robertson was the first woman elected to the U.S. House of Representatives.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Democrats won a majority of seats in the state legislature and John C. Walton was elected governor in 1922.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Walton was impeached and charged with 22 counts, convicted of 11, and removed from office after only 10 months.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Walton provided free textbooks to students; the state prohibited teaching evolution.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1925: Tennessee’s similar law was challenged in the famous Scopes Trial in which a teacher was charged with teaching Darwin’s theory of evolution.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How did the Great Depression affect lives in Oklahoma?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Great Depression</a:t>
            </a:r>
          </a:p>
          <a:p>
            <a:pPr lvl="1"/>
            <a:r>
              <a:rPr lang="en-US" dirty="0"/>
              <a:t>credit</a:t>
            </a:r>
          </a:p>
          <a:p>
            <a:pPr lvl="1"/>
            <a:r>
              <a:rPr lang="en-US" dirty="0"/>
              <a:t>stock market</a:t>
            </a:r>
          </a:p>
          <a:p>
            <a:pPr lvl="1"/>
            <a:r>
              <a:rPr lang="en-US" dirty="0"/>
              <a:t>New Deal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shelterbelt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Trouble Brews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80808"/>
                </a:solidFill>
              </a:rPr>
              <a:t>Factors contributing to the Great Depression: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080808"/>
                </a:solidFill>
              </a:rPr>
              <a:t>consumers rushed to purchase the latest household items; spending on credit increased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080808"/>
                </a:solidFill>
              </a:rPr>
              <a:t>international trade decreased because of tariffs (taxes on imports)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080808"/>
                </a:solidFill>
              </a:rPr>
              <a:t>growth of stock market increased wealth of many; stocks were purchased with the expectation that they could be sold at a higher price 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080808"/>
                </a:solidFill>
              </a:rPr>
              <a:t>October 1929: stockholders began to lose confidence in their purchases; many began to sell at any price; this caused stock market prices to tumble, eventually creating a panic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080808"/>
                </a:solidFill>
              </a:rPr>
              <a:t>Tuesday, October 29, 1929: “Black Tuesday” – panic selling caused many Americans to lose all their money, many were so far in debt, they would never be able to recover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080808"/>
                </a:solidFill>
              </a:rPr>
              <a:t>Due to lack of money, purchasing slowed – factories had to slow or stop production because there were no buyers for their goods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080808"/>
                </a:solidFill>
              </a:rPr>
              <a:t>People withdrew savings from banks, but some banks had no money to give due failed loans – 5,000 banks closed by 1933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Oklahoma’s Plight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Low and falling prices for oil and farm crops hurt the economy of Oklahoma.</a:t>
            </a:r>
          </a:p>
          <a:p>
            <a:r>
              <a:rPr lang="en-US" dirty="0">
                <a:solidFill>
                  <a:srgbClr val="080808"/>
                </a:solidFill>
              </a:rPr>
              <a:t>Cotton cost more to grow than it could be sold for.</a:t>
            </a:r>
          </a:p>
          <a:p>
            <a:r>
              <a:rPr lang="en-US" dirty="0">
                <a:solidFill>
                  <a:srgbClr val="080808"/>
                </a:solidFill>
              </a:rPr>
              <a:t>Unemployment was at an all-time high.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“Alfalfa Bill”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1930: William “Alfalfa Bill” Murray (D) was elected governor.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Emergency food and free seed were provided by the state.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Oklahoma Tax Commission worked to reduce state debt.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National Guard was called out to close oil wells until prices rose by controlled production.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The New Deal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685800"/>
            <a:ext cx="8686800" cy="6019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000" dirty="0">
                <a:solidFill>
                  <a:srgbClr val="080808"/>
                </a:solidFill>
              </a:rPr>
              <a:t>1932: Franklin D. Roosevelt was elected president. He worked to create jobs and improve the economy; laws passed were called a “New Deal” for America.</a:t>
            </a:r>
          </a:p>
          <a:p>
            <a:pPr>
              <a:lnSpc>
                <a:spcPct val="120000"/>
              </a:lnSpc>
            </a:pPr>
            <a:r>
              <a:rPr lang="en-US" sz="5000" dirty="0">
                <a:solidFill>
                  <a:srgbClr val="080808"/>
                </a:solidFill>
              </a:rPr>
              <a:t>Example New Deal Projects:</a:t>
            </a:r>
          </a:p>
          <a:p>
            <a:pPr lvl="1">
              <a:lnSpc>
                <a:spcPct val="120000"/>
              </a:lnSpc>
            </a:pPr>
            <a:r>
              <a:rPr lang="en-US" sz="4200" dirty="0">
                <a:solidFill>
                  <a:srgbClr val="080808"/>
                </a:solidFill>
              </a:rPr>
              <a:t>CCC (Civilian Conservation Corps): camps where young men could get a job constructing buildings, trails, parks, bridges, and planting trees</a:t>
            </a:r>
          </a:p>
          <a:p>
            <a:pPr lvl="1">
              <a:lnSpc>
                <a:spcPct val="120000"/>
              </a:lnSpc>
            </a:pPr>
            <a:r>
              <a:rPr lang="en-US" sz="4600" dirty="0" err="1">
                <a:solidFill>
                  <a:srgbClr val="080808"/>
                </a:solidFill>
              </a:rPr>
              <a:t>PWA</a:t>
            </a:r>
            <a:r>
              <a:rPr lang="en-US" sz="4600" dirty="0">
                <a:solidFill>
                  <a:srgbClr val="080808"/>
                </a:solidFill>
              </a:rPr>
              <a:t> (Public Works Administration): built roads, buildings and other public works</a:t>
            </a:r>
          </a:p>
          <a:p>
            <a:pPr lvl="1">
              <a:lnSpc>
                <a:spcPct val="120000"/>
              </a:lnSpc>
            </a:pPr>
            <a:r>
              <a:rPr lang="en-US" sz="4600" dirty="0" err="1">
                <a:solidFill>
                  <a:srgbClr val="080808"/>
                </a:solidFill>
              </a:rPr>
              <a:t>FERA</a:t>
            </a:r>
            <a:r>
              <a:rPr lang="en-US" sz="4600" dirty="0">
                <a:solidFill>
                  <a:srgbClr val="080808"/>
                </a:solidFill>
              </a:rPr>
              <a:t> (Federal Emergency Relief Administration): federal money for state and local assistance for citizens</a:t>
            </a:r>
          </a:p>
          <a:p>
            <a:pPr lvl="1">
              <a:lnSpc>
                <a:spcPct val="120000"/>
              </a:lnSpc>
            </a:pPr>
            <a:r>
              <a:rPr lang="en-US" sz="4600" dirty="0">
                <a:solidFill>
                  <a:srgbClr val="080808"/>
                </a:solidFill>
              </a:rPr>
              <a:t>FDIC (Federal Deposit Insurance Corporation): insured people’s money deposited in banks</a:t>
            </a:r>
          </a:p>
          <a:p>
            <a:pPr lvl="1">
              <a:lnSpc>
                <a:spcPct val="120000"/>
              </a:lnSpc>
            </a:pPr>
            <a:r>
              <a:rPr lang="en-US" sz="4600" dirty="0">
                <a:solidFill>
                  <a:srgbClr val="080808"/>
                </a:solidFill>
              </a:rPr>
              <a:t>AAA (Agricultural Adjustment Act): worked to help farmers</a:t>
            </a:r>
          </a:p>
          <a:p>
            <a:pPr lvl="1">
              <a:lnSpc>
                <a:spcPct val="120000"/>
              </a:lnSpc>
            </a:pPr>
            <a:r>
              <a:rPr lang="en-US" sz="4600" dirty="0">
                <a:solidFill>
                  <a:srgbClr val="080808"/>
                </a:solidFill>
              </a:rPr>
              <a:t>REA (Rural Electrification Administration): brought electric power to rural homes and farms</a:t>
            </a:r>
          </a:p>
          <a:p>
            <a:pPr lvl="1">
              <a:lnSpc>
                <a:spcPct val="120000"/>
              </a:lnSpc>
            </a:pPr>
            <a:r>
              <a:rPr lang="en-US" sz="4600" dirty="0">
                <a:solidFill>
                  <a:srgbClr val="080808"/>
                </a:solidFill>
              </a:rPr>
              <a:t>SEC (Securities and Exchange Commission): regulated stocks and the stock market to avoid another crash</a:t>
            </a:r>
          </a:p>
          <a:p>
            <a:pPr lvl="1">
              <a:lnSpc>
                <a:spcPct val="120000"/>
              </a:lnSpc>
            </a:pPr>
            <a:r>
              <a:rPr lang="en-US" sz="4600" dirty="0">
                <a:solidFill>
                  <a:srgbClr val="080808"/>
                </a:solidFill>
              </a:rPr>
              <a:t>FHA (Federal Housing Administration): helped to provide low-income housing</a:t>
            </a:r>
          </a:p>
          <a:p>
            <a:pPr>
              <a:lnSpc>
                <a:spcPct val="120000"/>
              </a:lnSpc>
            </a:pPr>
            <a:r>
              <a:rPr lang="en-US" sz="5000" dirty="0">
                <a:solidFill>
                  <a:srgbClr val="080808"/>
                </a:solidFill>
              </a:rPr>
              <a:t>The Indian Reorganization Act restored common tribal land and tribal self-government rights.</a:t>
            </a:r>
          </a:p>
          <a:p>
            <a:pPr>
              <a:lnSpc>
                <a:spcPct val="80000"/>
              </a:lnSpc>
              <a:buNone/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4732867" cy="7620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The Roaring Twenties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The Great Depression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Second New Deal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By 1935, labor unions were stronger with collective bargaining laws.</a:t>
            </a:r>
          </a:p>
          <a:p>
            <a:r>
              <a:rPr lang="en-US" dirty="0">
                <a:solidFill>
                  <a:srgbClr val="080808"/>
                </a:solidFill>
              </a:rPr>
              <a:t>The Social Security Act provided for retirement and old-age benefits.</a:t>
            </a:r>
          </a:p>
          <a:p>
            <a:r>
              <a:rPr lang="en-US" dirty="0" err="1">
                <a:solidFill>
                  <a:srgbClr val="080808"/>
                </a:solidFill>
              </a:rPr>
              <a:t>WPA</a:t>
            </a:r>
            <a:r>
              <a:rPr lang="en-US" dirty="0">
                <a:solidFill>
                  <a:srgbClr val="080808"/>
                </a:solidFill>
              </a:rPr>
              <a:t> (Works Progress Administration): largest program of the New Deal with many construction projects along with public art and writing.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724400" cy="6096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In the early 1930s, drought occurred in southeastern U.S. The worst areas were Western Kansas, southeast Oklahoma and the panhandle.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Native grasses had been removed to make way for plowing for farms.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Strong winds blew away topsoil in great dust storms.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April 14, 1935: “Black Sunday” – Dark clouds of dust covered much of the state.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1936-1940: Over 309,000 people left the state.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John Steinbeck’s </a:t>
            </a:r>
            <a:r>
              <a:rPr lang="en-US" i="1" dirty="0">
                <a:solidFill>
                  <a:srgbClr val="080808"/>
                </a:solidFill>
              </a:rPr>
              <a:t>Grapes of Wrath </a:t>
            </a:r>
            <a:r>
              <a:rPr lang="en-US" dirty="0">
                <a:solidFill>
                  <a:srgbClr val="080808"/>
                </a:solidFill>
              </a:rPr>
              <a:t>was</a:t>
            </a:r>
            <a:r>
              <a:rPr lang="en-US" i="1" dirty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written about conditions in the state.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Woody Guthrie wrote many songs and poems about life in the region. </a:t>
            </a:r>
          </a:p>
        </p:txBody>
      </p:sp>
      <p:pic>
        <p:nvPicPr>
          <p:cNvPr id="9" name="Content Placeholder 8" descr="The Dust Bow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447800"/>
            <a:ext cx="4038600" cy="336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The Dust Bowl</a:t>
            </a: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Life Goes 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562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1934: E.W. </a:t>
            </a:r>
            <a:r>
              <a:rPr lang="en-US" dirty="0" err="1">
                <a:solidFill>
                  <a:srgbClr val="080808"/>
                </a:solidFill>
              </a:rPr>
              <a:t>Marland</a:t>
            </a:r>
            <a:r>
              <a:rPr lang="en-US" dirty="0">
                <a:solidFill>
                  <a:srgbClr val="080808"/>
                </a:solidFill>
              </a:rPr>
              <a:t> was elected governor. He started the Highway Patrol.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1938: Leon Phillips was elected governor. He worked to get the state out of debt and mobilized for WWII.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Will Rogers and Wiley Post were killed in an air crash in Alaska.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Shelterbelts were built to block winds and efforts were made to conserve soils.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Denison and Grand River Dams were constructed.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Crime increased with poverty. Pretty Boy Floyd, Bonnie and Clyde, and Ma Barker, were famous outlaws.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Jazz grew in popularity. The Count Basie Orchestra was among those with Oklahoma roots.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Weather problems continued: drought, floods, very cold weather and violent tornadoes.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Image Credits Slide: Thomas Jones on Wikimedia Commons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The Roaring Twenties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How did Oklahoma’s society change during the 1920s?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The Roaring Twenties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martial law</a:t>
            </a:r>
          </a:p>
          <a:p>
            <a:pPr lvl="1"/>
            <a:r>
              <a:rPr lang="en-US" dirty="0"/>
              <a:t>Ku Klux Klan</a:t>
            </a:r>
          </a:p>
          <a:p>
            <a:pPr lvl="1"/>
            <a:r>
              <a:rPr lang="en-US" dirty="0"/>
              <a:t>petrochemicals</a:t>
            </a:r>
          </a:p>
          <a:p>
            <a:pPr lvl="1"/>
            <a:r>
              <a:rPr lang="en-US" dirty="0"/>
              <a:t>barnstormer</a:t>
            </a:r>
          </a:p>
          <a:p>
            <a:pPr lvl="1"/>
            <a:r>
              <a:rPr lang="en-US" dirty="0"/>
              <a:t>partisan</a:t>
            </a:r>
          </a:p>
          <a:p>
            <a:pPr lvl="1"/>
            <a:r>
              <a:rPr lang="en-US" dirty="0"/>
              <a:t>indict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Roaring Twenties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ph idx="1"/>
          </p:nvPr>
        </p:nvGraphicFramePr>
        <p:xfrm>
          <a:off x="1524000" y="1981200"/>
          <a:ext cx="6019800" cy="27432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urban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1,657,155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2,028,283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2,396,040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Social Unrest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562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After WWI, demand for manufactured goods, minerals and agricultural products declined.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Soldiers came home and needed jobs.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High demand for goods caused prices to increase.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Workers demanded more money; some organized into unions who called for strikes.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Eastern Oklahoma was put under martial law in November 1919 due to miners’ strikes.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A “red scare,” or fear of communism, occurred after the war.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Ku Klux Klan reorganized (1915) and wanted to ensure supremacy of white, native-born Protestants.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An estimated 100,000 members were in Oklahoma in 1920.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KKK would terrorize people with beatings, warnings, whippings, lynching, and burning crosses.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The Tulsa Race Riot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562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Greenwood was a prosperous African American city near Tulsa.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May 30, 1921: One of the worst race riots in America was in Tulsa.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Whites (many with guns) gathered in town demanding punishment for a young black man who was accused of assaulting a young white girl.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Tensions grew during the evening and white crowds began to harass and chase blacks.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National Guard was called in. Panicked black citizens sought escape from the city.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White mobs began burning homes and businesses in Greenwood and kept firefighters away at gunpoint.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Twenty-six blacks and thirteen whites were killed, hundreds were injured, and 35 square blocks of Greenwood were burned.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sz="28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Growth of the Oil Industry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After the war, oil prices fell</a:t>
            </a:r>
            <a:r>
              <a:rPr lang="en-US" i="1" dirty="0">
                <a:solidFill>
                  <a:srgbClr val="080808"/>
                </a:solidFill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A glut of oil caused further price drops until producers cut production.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1931: Fields in Texas and the Oklahoma panhandle and southwest Kansas were connected by pipeline to Chicago.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Derricks surrounded Oklahoma City </a:t>
            </a:r>
            <a:r>
              <a:rPr lang="en-US">
                <a:solidFill>
                  <a:srgbClr val="080808"/>
                </a:solidFill>
              </a:rPr>
              <a:t>which had one </a:t>
            </a:r>
            <a:r>
              <a:rPr lang="en-US" dirty="0">
                <a:solidFill>
                  <a:srgbClr val="080808"/>
                </a:solidFill>
              </a:rPr>
              <a:t>of country’s richest oil fields.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The petrochemical industry began in 1926 creating formaldehyde and alcohols; later it made solvents, photographic chemicals, medicines and refrigerants. </a:t>
            </a:r>
            <a:endParaRPr lang="en-US" i="1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Other Industries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Coal production peaked in 1920 at 5 million tons. </a:t>
            </a:r>
          </a:p>
          <a:p>
            <a:r>
              <a:rPr lang="en-US" dirty="0">
                <a:solidFill>
                  <a:srgbClr val="080808"/>
                </a:solidFill>
              </a:rPr>
              <a:t>Most industries grew during this time, but overproduction on farms caused prices to fall.</a:t>
            </a:r>
          </a:p>
          <a:p>
            <a:r>
              <a:rPr lang="en-US" dirty="0">
                <a:solidFill>
                  <a:srgbClr val="080808"/>
                </a:solidFill>
              </a:rPr>
              <a:t>Machinery was not a part of most farms until the 1940s.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3874</TotalTime>
  <Words>1621</Words>
  <Application>Microsoft Macintosh PowerPoint</Application>
  <PresentationFormat>On-screen Show (4:3)</PresentationFormat>
  <Paragraphs>176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The Roaring Twenties</vt:lpstr>
      <vt:lpstr>Section 1: The Roaring Twenties</vt:lpstr>
      <vt:lpstr>The Roaring Twenties</vt:lpstr>
      <vt:lpstr>Social Unrest</vt:lpstr>
      <vt:lpstr>The Tulsa Race Riot</vt:lpstr>
      <vt:lpstr>Growth of the Oil Industry</vt:lpstr>
      <vt:lpstr>Other Industries</vt:lpstr>
      <vt:lpstr>Aviation Takes Off</vt:lpstr>
      <vt:lpstr>“Motoring”</vt:lpstr>
      <vt:lpstr>Life Was Good</vt:lpstr>
      <vt:lpstr>Politics</vt:lpstr>
      <vt:lpstr>Section 2: The Great Depression</vt:lpstr>
      <vt:lpstr>Section 2: The Great Depression</vt:lpstr>
      <vt:lpstr>Trouble Brews</vt:lpstr>
      <vt:lpstr>Oklahoma’s Plight</vt:lpstr>
      <vt:lpstr>“Alfalfa Bill”</vt:lpstr>
      <vt:lpstr>The New Deal</vt:lpstr>
      <vt:lpstr>The Second New Deal</vt:lpstr>
      <vt:lpstr>The Dust Bowl</vt:lpstr>
      <vt:lpstr>Life Goes 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446</cp:revision>
  <dcterms:created xsi:type="dcterms:W3CDTF">2010-06-02T19:20:05Z</dcterms:created>
  <dcterms:modified xsi:type="dcterms:W3CDTF">2019-08-27T17:10:58Z</dcterms:modified>
</cp:coreProperties>
</file>