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27"/>
  </p:notesMasterIdLst>
  <p:handoutMasterIdLst>
    <p:handoutMasterId r:id="rId28"/>
  </p:handoutMasterIdLst>
  <p:sldIdLst>
    <p:sldId id="259" r:id="rId2"/>
    <p:sldId id="260" r:id="rId3"/>
    <p:sldId id="258" r:id="rId4"/>
    <p:sldId id="268" r:id="rId5"/>
    <p:sldId id="265" r:id="rId6"/>
    <p:sldId id="323" r:id="rId7"/>
    <p:sldId id="322" r:id="rId8"/>
    <p:sldId id="321" r:id="rId9"/>
    <p:sldId id="320" r:id="rId10"/>
    <p:sldId id="319" r:id="rId11"/>
    <p:sldId id="270" r:id="rId12"/>
    <p:sldId id="276" r:id="rId13"/>
    <p:sldId id="329" r:id="rId14"/>
    <p:sldId id="328" r:id="rId15"/>
    <p:sldId id="327" r:id="rId16"/>
    <p:sldId id="326" r:id="rId17"/>
    <p:sldId id="331" r:id="rId18"/>
    <p:sldId id="330" r:id="rId19"/>
    <p:sldId id="333" r:id="rId20"/>
    <p:sldId id="332" r:id="rId21"/>
    <p:sldId id="336" r:id="rId22"/>
    <p:sldId id="335" r:id="rId23"/>
    <p:sldId id="325" r:id="rId24"/>
    <p:sldId id="338" r:id="rId25"/>
    <p:sldId id="31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506"/>
    <a:srgbClr val="A20000"/>
    <a:srgbClr val="000000"/>
    <a:srgbClr val="2A63A8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1" autoAdjust="0"/>
    <p:restoredTop sz="88980" autoAdjust="0"/>
  </p:normalViewPr>
  <p:slideViewPr>
    <p:cSldViewPr>
      <p:cViewPr varScale="1">
        <p:scale>
          <a:sx n="113" d="100"/>
          <a:sy n="113" d="100"/>
        </p:scale>
        <p:origin x="17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8/27/19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186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8/27/19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826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952-5D3A-4424-A646-FA5679813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F9FA8F0B-D33C-4076-B785-5A39BEA698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spd="med">
    <p:wipe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ypsu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hyperlink" Target="http://en.wikipedia.org/wiki/Louisiana_Purchase_Exposition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0.jpeg"/><Relationship Id="rId4" Type="http://schemas.openxmlformats.org/officeDocument/2006/relationships/image" Target="../media/image6.png"/><Relationship Id="rId9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tafedepotmuseum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dl.loc.gov/loc.gmd/g4020.rr00288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le:Seal of Oklahoma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6296">
            <a:off x="7006990" y="151541"/>
            <a:ext cx="1984265" cy="199760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066800" y="44958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Chapter 12:</a:t>
            </a:r>
          </a:p>
          <a:p>
            <a:pPr algn="r"/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Creating the 46th State</a:t>
            </a:r>
          </a:p>
          <a:p>
            <a:pPr algn="r"/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STUDY PRESENTATION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4579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2020 Clairmont Press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762000"/>
            <a:ext cx="7239000" cy="341632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cap="none" spc="0" dirty="0">
                <a:ln w="12700">
                  <a:solidFill>
                    <a:schemeClr val="bg1"/>
                  </a:solidFill>
                </a:ln>
                <a:solidFill>
                  <a:srgbClr val="A2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OKLAHOMA:</a:t>
            </a:r>
          </a:p>
          <a:p>
            <a:pPr algn="ctr"/>
            <a:r>
              <a:rPr lang="en-US" sz="7200" b="1" dirty="0">
                <a:ln w="12700">
                  <a:solidFill>
                    <a:schemeClr val="bg1"/>
                  </a:solidFill>
                </a:ln>
                <a:solidFill>
                  <a:srgbClr val="A2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Our History Our Home</a:t>
            </a:r>
            <a:endParaRPr lang="en-US" sz="7200" b="1" cap="none" spc="0" dirty="0">
              <a:ln w="12700">
                <a:solidFill>
                  <a:schemeClr val="bg1"/>
                </a:solidFill>
              </a:ln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Mining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Salt, coal, lead and zinc mining were important industries.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The “Tri-State” or “Joplin” region was rich in lead.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1913: large lead deposits found in Picher.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1926: Ottawa County was the world’s largest supplier of lead and zinc.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  <a:hlinkClick r:id="rId3"/>
              </a:rPr>
              <a:t>Gypsum</a:t>
            </a:r>
            <a:r>
              <a:rPr lang="en-US" dirty="0">
                <a:solidFill>
                  <a:srgbClr val="080808"/>
                </a:solidFill>
              </a:rPr>
              <a:t> was found in Blaine County. 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The 1904 </a:t>
            </a:r>
            <a:r>
              <a:rPr lang="en-US" dirty="0">
                <a:solidFill>
                  <a:srgbClr val="080808"/>
                </a:solidFill>
                <a:hlinkClick r:id="rId4"/>
              </a:rPr>
              <a:t>St. Louis World’s Fair</a:t>
            </a:r>
            <a:r>
              <a:rPr lang="en-US" dirty="0">
                <a:solidFill>
                  <a:srgbClr val="080808"/>
                </a:solidFill>
              </a:rPr>
              <a:t> was a chance to demonstrate the quality and usefulness of gypsum.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An 1890s gold rush was brief. Geologists determined that the ore quality was not good.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67400" y="6488668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dirty="0">
                <a:hlinkClick r:id="rId5" action="ppaction://hlinksldjump"/>
              </a:rPr>
              <a:t>Return to Main Menu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 Statehood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Question:</a:t>
            </a:r>
          </a:p>
          <a:p>
            <a:pPr lvl="1"/>
            <a:r>
              <a:rPr lang="en-US" dirty="0">
                <a:solidFill>
                  <a:srgbClr val="080808"/>
                </a:solidFill>
              </a:rPr>
              <a:t>What factors led to the statehood of Oklahoma?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Section 2: Statehood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Enabling Act</a:t>
            </a:r>
          </a:p>
          <a:p>
            <a:pPr lvl="1"/>
            <a:r>
              <a:rPr lang="en-US" dirty="0"/>
              <a:t>progressive movement</a:t>
            </a:r>
          </a:p>
          <a:p>
            <a:pPr lvl="1"/>
            <a:r>
              <a:rPr lang="en-US" dirty="0"/>
              <a:t>referendum</a:t>
            </a:r>
          </a:p>
          <a:p>
            <a:pPr lvl="1"/>
            <a:r>
              <a:rPr lang="en-US" dirty="0"/>
              <a:t>governor</a:t>
            </a:r>
          </a:p>
          <a:p>
            <a:pPr lvl="1"/>
            <a:r>
              <a:rPr lang="en-US" dirty="0"/>
              <a:t>bicameral</a:t>
            </a:r>
          </a:p>
          <a:p>
            <a:pPr lvl="1"/>
            <a:r>
              <a:rPr lang="en-US" dirty="0"/>
              <a:t>amendment</a:t>
            </a:r>
          </a:p>
          <a:p>
            <a:pPr lvl="1"/>
            <a:r>
              <a:rPr lang="en-US" dirty="0"/>
              <a:t>initiative</a:t>
            </a:r>
          </a:p>
          <a:p>
            <a:pPr lvl="1"/>
            <a:r>
              <a:rPr lang="en-US" dirty="0"/>
              <a:t>suffrage</a:t>
            </a:r>
          </a:p>
          <a:p>
            <a:pPr lvl="1"/>
            <a:r>
              <a:rPr lang="en-US" dirty="0"/>
              <a:t>prohibition</a:t>
            </a:r>
          </a:p>
          <a:p>
            <a:pPr lvl="1"/>
            <a:r>
              <a:rPr lang="en-US" dirty="0"/>
              <a:t>Jim Crow laws</a:t>
            </a:r>
          </a:p>
          <a:p>
            <a:pPr lvl="1"/>
            <a:r>
              <a:rPr lang="en-US" dirty="0"/>
              <a:t>charter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876800" cy="5715000"/>
          </a:xfrm>
        </p:spPr>
        <p:txBody>
          <a:bodyPr>
            <a:normAutofit fontScale="92500"/>
          </a:bodyPr>
          <a:lstStyle/>
          <a:p>
            <a:r>
              <a:rPr lang="en-US" dirty="0"/>
              <a:t>The call for statehood was persistent in Oklahoma Territory. </a:t>
            </a:r>
          </a:p>
          <a:p>
            <a:r>
              <a:rPr lang="en-US" dirty="0"/>
              <a:t>The population grew with each land opening. </a:t>
            </a:r>
          </a:p>
          <a:p>
            <a:r>
              <a:rPr lang="en-US" dirty="0"/>
              <a:t>Leaders of the Five Tribes opposed joining Indian Territory and Oklahoma Territory. </a:t>
            </a:r>
          </a:p>
          <a:p>
            <a:r>
              <a:rPr lang="en-US" dirty="0"/>
              <a:t>Tribal leaders saw that statehood was inevitable, however, but thought it better for Indian Territory to be separate from Oklahoma.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graphicFrame>
        <p:nvGraphicFramePr>
          <p:cNvPr id="9" name="Group 57"/>
          <p:cNvGraphicFramePr>
            <a:graphicFrameLocks noGrp="1"/>
          </p:cNvGraphicFramePr>
          <p:nvPr>
            <p:ph sz="half" idx="2"/>
          </p:nvPr>
        </p:nvGraphicFramePr>
        <p:xfrm>
          <a:off x="5105400" y="1905000"/>
          <a:ext cx="3810000" cy="1792224"/>
        </p:xfrm>
        <a:graphic>
          <a:graphicData uri="http://schemas.openxmlformats.org/drawingml/2006/table">
            <a:tbl>
              <a:tblPr/>
              <a:tblGrid>
                <a:gridCol w="91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8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0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Indian Territory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Oklahoma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Territory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1890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</a:rPr>
                        <a:t>61,000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</a:rPr>
                        <a:t>197,000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</a:rPr>
                        <a:t>400,000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</a:rPr>
                        <a:t>300,000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</a:rPr>
                        <a:t>722,441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</a:rPr>
                        <a:t>691,736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5410200" cy="5486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In 1905, the Five Tribes called for a constitutional convention to create a state of Sequoyah.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Creek leader Pleasant Porter presided and William Wirt Hastings chaired a committee to draft the constitution.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It had a bill of rights, three branches of government and a system of checks and balances similar to the U.S. government model.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Delegates approved the constitution and sent it to Congress. The issue was tabled in favor of discussion of unification. </a:t>
            </a:r>
          </a:p>
        </p:txBody>
      </p:sp>
      <p:pic>
        <p:nvPicPr>
          <p:cNvPr id="9" name="Content Placeholder 8" descr="Sequoyahstateseal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90060" y="1371600"/>
            <a:ext cx="3040399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/>
              <a:t>The State of Sequoyah</a:t>
            </a:r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5105400" cy="54864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100" dirty="0">
                <a:solidFill>
                  <a:srgbClr val="080808"/>
                </a:solidFill>
              </a:rPr>
              <a:t>The Enabling Act, or Hamilton Statehood Bill (1906), provided for joining the twin territories. </a:t>
            </a:r>
          </a:p>
          <a:p>
            <a:pPr>
              <a:lnSpc>
                <a:spcPct val="110000"/>
              </a:lnSpc>
            </a:pPr>
            <a:r>
              <a:rPr lang="en-US" sz="3100" dirty="0">
                <a:solidFill>
                  <a:srgbClr val="080808"/>
                </a:solidFill>
              </a:rPr>
              <a:t>It required the people to organize a government similar to other states. </a:t>
            </a:r>
          </a:p>
          <a:p>
            <a:pPr>
              <a:lnSpc>
                <a:spcPct val="110000"/>
              </a:lnSpc>
            </a:pPr>
            <a:r>
              <a:rPr lang="en-US" sz="3100" dirty="0">
                <a:solidFill>
                  <a:srgbClr val="080808"/>
                </a:solidFill>
              </a:rPr>
              <a:t>The constitution had to forbid liquor in Indian Territory and the Osage Nation; establish religious freedom; prohibit polygamy; guarantee all races the right to vote; establish free public schools. </a:t>
            </a:r>
          </a:p>
          <a:p>
            <a:pPr>
              <a:lnSpc>
                <a:spcPct val="110000"/>
              </a:lnSpc>
            </a:pPr>
            <a:r>
              <a:rPr lang="en-US" sz="3100" dirty="0">
                <a:solidFill>
                  <a:srgbClr val="080808"/>
                </a:solidFill>
              </a:rPr>
              <a:t>Guthrie was to remain the capital until 1913.</a:t>
            </a:r>
          </a:p>
          <a:p>
            <a:pPr>
              <a:lnSpc>
                <a:spcPct val="110000"/>
              </a:lnSpc>
            </a:pPr>
            <a:r>
              <a:rPr lang="en-US" sz="3100" dirty="0">
                <a:solidFill>
                  <a:srgbClr val="080808"/>
                </a:solidFill>
              </a:rPr>
              <a:t>112 delegates met on November 6, 1906 to debate the matter, but there were no women or blacks. </a:t>
            </a:r>
          </a:p>
          <a:p>
            <a:pPr>
              <a:lnSpc>
                <a:spcPct val="110000"/>
              </a:lnSpc>
            </a:pPr>
            <a:r>
              <a:rPr lang="en-US" sz="3100" dirty="0">
                <a:solidFill>
                  <a:srgbClr val="080808"/>
                </a:solidFill>
              </a:rPr>
              <a:t>77 counties were organized.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>
              <a:solidFill>
                <a:srgbClr val="080808"/>
              </a:solidFill>
              <a:latin typeface="Arial" charset="0"/>
            </a:endParaRPr>
          </a:p>
        </p:txBody>
      </p:sp>
      <p:pic>
        <p:nvPicPr>
          <p:cNvPr id="9" name="Content Placeholder 8" descr="Oklahoma statehood bil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86400" y="990600"/>
            <a:ext cx="3357063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/>
              <a:t>The Enabling Act</a:t>
            </a:r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Writing the Constitution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06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 Progressive Movement was popular at the time. Supporters believed that government could best solve the problems in society.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They wanted to break up and/or regulate large businesses such as railroads.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They supported an income tax and a greater amount of say in government by the people.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Writing the Constitution: </a:t>
            </a:r>
            <a:br>
              <a:rPr lang="en-US" dirty="0"/>
            </a:br>
            <a:r>
              <a:rPr lang="en-US" dirty="0"/>
              <a:t>State Government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Three branches of government were set up with a system of checks and balances.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Most state officials were elected by the people, including the governor, and there was a two house (bicameral) legislature.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 plan was for a legislature to have more power than the governor who could serve for only one four-year term.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Citizens could propose a law or constitutional amendment (an initiative).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Writing the Constitution: </a:t>
            </a:r>
            <a:br>
              <a:rPr lang="en-US" dirty="0"/>
            </a:br>
            <a:r>
              <a:rPr lang="en-US" dirty="0"/>
              <a:t>Labor Rights &amp; Education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953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A Labor and Arbitration Committee wrote laws to shorten the workday to eight hours in mines and public works projects.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Convict labor was prohibited.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Children under 15 could not be employed in hazardous work.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Boys had to be 16 to work in mines.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 constitution called for free public schools not affiliated with a religious group.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Children 8-16 years old were required to attend school. 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080808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Writing the Constitution: Suffrage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Statehood was discussed at the same time that the Women’s Suffrage Movement was active.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Southern Democrats did not want women to have the right to vote because they thought it would encourage more black voters.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Paupers, felons, women, and the mentally incapable were not allowed to vote.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09278">
            <a:off x="3101966" y="2003351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5" descr="Mt_scott_lawton_o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06012">
            <a:off x="848954" y="664595"/>
            <a:ext cx="2413067" cy="158458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578" name="Picture 2" descr="http://upload.wikimedia.org/wikipedia/commons/thumb/1/11/2008_OK_Proof.png/239px-2008_OK_Proo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11491">
            <a:off x="7066077" y="664110"/>
            <a:ext cx="1676400" cy="168341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580" name="Picture 4" descr="http://upload.wikimedia.org/wikipedia/commons/8/8e/Oklahoma_Sheil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395839">
            <a:off x="413739" y="2878327"/>
            <a:ext cx="2628900" cy="287655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Rectangle 6"/>
          <p:cNvSpPr/>
          <p:nvPr/>
        </p:nvSpPr>
        <p:spPr>
          <a:xfrm>
            <a:off x="3191933" y="4114800"/>
            <a:ext cx="4961467" cy="762000"/>
          </a:xfrm>
          <a:prstGeom prst="rect">
            <a:avLst/>
          </a:prstGeom>
          <a:solidFill>
            <a:srgbClr val="10253F">
              <a:alpha val="81961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00400" y="41148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action="ppaction://hlinksldjump"/>
              </a:rPr>
              <a:t>Growth in the Territories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action="ppaction://hlinksldjump"/>
              </a:rPr>
              <a:t>Statehood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82" name="Picture 6" descr="C:\Documents and Settings\Emmett\Local Settings\Temporary Internet Files\Content.IE5\NHHB81Q8\MP900385624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820166">
            <a:off x="4411406" y="-236955"/>
            <a:ext cx="1524000" cy="21336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Writing the Constitution: Prohibition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562600"/>
          </a:xfrm>
        </p:spPr>
        <p:txBody>
          <a:bodyPr>
            <a:noAutofit/>
          </a:bodyPr>
          <a:lstStyle/>
          <a:p>
            <a:pPr marL="347472" indent="-347472">
              <a:lnSpc>
                <a:spcPct val="80000"/>
              </a:lnSpc>
              <a:spcBef>
                <a:spcPts val="150"/>
              </a:spcBef>
            </a:pPr>
            <a:r>
              <a:rPr lang="en-US" sz="2800" dirty="0">
                <a:solidFill>
                  <a:srgbClr val="080808"/>
                </a:solidFill>
              </a:rPr>
              <a:t>Alcohol was legal in Oklahoma Territory but not in Indian Territory. </a:t>
            </a:r>
          </a:p>
          <a:p>
            <a:pPr marL="347472" indent="-347472">
              <a:lnSpc>
                <a:spcPct val="80000"/>
              </a:lnSpc>
              <a:spcBef>
                <a:spcPts val="150"/>
              </a:spcBef>
            </a:pPr>
            <a:r>
              <a:rPr lang="en-US" sz="2800" dirty="0">
                <a:solidFill>
                  <a:srgbClr val="080808"/>
                </a:solidFill>
              </a:rPr>
              <a:t>Many disagreed with the laws on both sides. </a:t>
            </a:r>
          </a:p>
          <a:p>
            <a:pPr marL="347472" indent="-347472">
              <a:lnSpc>
                <a:spcPct val="80000"/>
              </a:lnSpc>
              <a:spcBef>
                <a:spcPts val="150"/>
              </a:spcBef>
            </a:pPr>
            <a:r>
              <a:rPr lang="en-US" sz="2800" dirty="0">
                <a:solidFill>
                  <a:srgbClr val="080808"/>
                </a:solidFill>
              </a:rPr>
              <a:t>The Women’s Christian Temperance Movement (WCTM) was a powerful force at the time. It worked to outlaw alcohol use.</a:t>
            </a:r>
          </a:p>
          <a:p>
            <a:pPr marL="347472" indent="-347472">
              <a:lnSpc>
                <a:spcPct val="80000"/>
              </a:lnSpc>
              <a:spcBef>
                <a:spcPts val="150"/>
              </a:spcBef>
            </a:pPr>
            <a:r>
              <a:rPr lang="en-US" sz="2800" dirty="0">
                <a:solidFill>
                  <a:srgbClr val="080808"/>
                </a:solidFill>
              </a:rPr>
              <a:t>Carrie Nation led a prohibition campaign in Kansas and Oklahoma; she tore down saloons, broke mirrors, and smashed liquor bottles. </a:t>
            </a:r>
          </a:p>
          <a:p>
            <a:pPr marL="347472" indent="-347472">
              <a:lnSpc>
                <a:spcPct val="80000"/>
              </a:lnSpc>
              <a:spcBef>
                <a:spcPts val="150"/>
              </a:spcBef>
            </a:pPr>
            <a:r>
              <a:rPr lang="en-US" sz="2800" dirty="0">
                <a:solidFill>
                  <a:srgbClr val="080808"/>
                </a:solidFill>
              </a:rPr>
              <a:t>Many European immigrants wanted to keep alcohol legal since its use was a part of their culture. </a:t>
            </a:r>
          </a:p>
          <a:p>
            <a:pPr marL="347472" indent="-347472">
              <a:lnSpc>
                <a:spcPct val="80000"/>
              </a:lnSpc>
              <a:spcBef>
                <a:spcPts val="150"/>
              </a:spcBef>
            </a:pPr>
            <a:r>
              <a:rPr lang="en-US" sz="2800" dirty="0">
                <a:solidFill>
                  <a:srgbClr val="080808"/>
                </a:solidFill>
              </a:rPr>
              <a:t>A Constitutional Convention decided to leave the issue to a vote by the people.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Writing the Constitution: </a:t>
            </a:r>
            <a:br>
              <a:rPr lang="en-US" dirty="0"/>
            </a:br>
            <a:r>
              <a:rPr lang="en-US" dirty="0"/>
              <a:t>Rights for Blacks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6783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African Americans wanted to escape Jim Crow laws (these limited rights of blacks).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Some delegates at the convention wanted to add Jim Crow provisions on segregation to the constitution.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 matter was tabled until statehood.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Writing the Constitution: </a:t>
            </a:r>
            <a:br>
              <a:rPr lang="en-US" dirty="0"/>
            </a:br>
            <a:r>
              <a:rPr lang="en-US" dirty="0"/>
              <a:t>Business Issues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All corporations had to be chartered by the state.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They could not influence political campaigns or own stock in competing firms.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Records were subject to state inspection.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Large businesses were to be regulated by an elected corporation commission.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Writing the Constitution: Ratification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486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A very long constitution was completed after several months. It was considered very “progressive” but was later criticized for being inflexible.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It was accepted by popular vote on September 17, 1907.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Charles N. Haskell (Democrat) was elected governor.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 prohibition amendment passed.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Five congressional representatives were elected, but senators could not be elected until statehood and the meeting of the legislature.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Statehood Proclaimed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181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November 16, 1907: President Theodore Roosevelt signed the statehood proclamation.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Great celebrations began in Guthrie and Haskell was sworn in as governor.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A symbolic marriage of “Mr. Oklahoma Territory” to “Miss Indian Territory” was held for the 46</a:t>
            </a:r>
            <a:r>
              <a:rPr lang="en-US" baseline="30000" dirty="0">
                <a:solidFill>
                  <a:srgbClr val="080808"/>
                </a:solidFill>
              </a:rPr>
              <a:t>th</a:t>
            </a:r>
            <a:r>
              <a:rPr lang="en-US" dirty="0">
                <a:solidFill>
                  <a:srgbClr val="080808"/>
                </a:solidFill>
              </a:rPr>
              <a:t> state.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Its population was 1,414,177.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Many Indians felt betrayed and that the new state wiped out their identity.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7400" y="6488668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dirty="0">
                <a:hlinkClick r:id="rId4" action="ppaction://hlinksldjump"/>
              </a:rPr>
              <a:t>Return to Main Menu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Image Credits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Slide 1: Daniel Mayer on Wikimedia Commons; Slide 2: Public Domain; Image Credits Slide: Thomas Jones on Wikimedia Commons; all others public domain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 Growth in the Territories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Question:</a:t>
            </a:r>
          </a:p>
          <a:p>
            <a:pPr lvl="1"/>
            <a:r>
              <a:rPr lang="en-US" dirty="0"/>
              <a:t>What types of growth were experienced in Oklahoma Territory at the turn of the century?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Section 1: Growth in the Territories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interurban</a:t>
            </a:r>
          </a:p>
          <a:p>
            <a:pPr lvl="1"/>
            <a:r>
              <a:rPr lang="en-US" dirty="0"/>
              <a:t>boll weevil</a:t>
            </a:r>
          </a:p>
          <a:p>
            <a:pPr lvl="1"/>
            <a:r>
              <a:rPr lang="en-US" dirty="0"/>
              <a:t>subscription school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80808"/>
                </a:solidFill>
              </a:rPr>
              <a:t>Railroads helped to speed the movement of settlers to Oklahoma.</a:t>
            </a:r>
          </a:p>
          <a:p>
            <a:r>
              <a:rPr lang="en-US" dirty="0">
                <a:solidFill>
                  <a:srgbClr val="080808"/>
                </a:solidFill>
              </a:rPr>
              <a:t>By the late 1800s, it was a leading industry in the U.S.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/>
              <a:t>Railroad Power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0"/>
            <a:ext cx="4038600" cy="3318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Railroad Power: Importance of Railroads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Coal, asphalt, and timber were </a:t>
            </a:r>
            <a:r>
              <a:rPr lang="en-US" i="1" dirty="0">
                <a:solidFill>
                  <a:srgbClr val="080808"/>
                </a:solidFill>
              </a:rPr>
              <a:t>exported</a:t>
            </a:r>
            <a:r>
              <a:rPr lang="en-US" dirty="0">
                <a:solidFill>
                  <a:srgbClr val="080808"/>
                </a:solidFill>
              </a:rPr>
              <a:t>, but people and their belongings were </a:t>
            </a:r>
            <a:r>
              <a:rPr lang="en-US" i="1" dirty="0">
                <a:solidFill>
                  <a:srgbClr val="080808"/>
                </a:solidFill>
              </a:rPr>
              <a:t>imported</a:t>
            </a:r>
            <a:r>
              <a:rPr lang="en-US" dirty="0">
                <a:solidFill>
                  <a:srgbClr val="080808"/>
                </a:solidFill>
              </a:rPr>
              <a:t> to OK.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Railroads in a town were good for its economy and could mean a town would boom (El Reno) or go bust (Reno City).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Government town planners and railroad town planners sometimes planned for settlements in different places; results could be frustrating for  citizens who could not get the rail service they wanted.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Railroad Power: Growing Towns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029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Oklahoma City was crossed by four railroads by 1897.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The freight yards at </a:t>
            </a:r>
            <a:r>
              <a:rPr lang="en-US" dirty="0" err="1">
                <a:solidFill>
                  <a:srgbClr val="080808"/>
                </a:solidFill>
              </a:rPr>
              <a:t>Bricktown</a:t>
            </a:r>
            <a:r>
              <a:rPr lang="en-US" dirty="0">
                <a:solidFill>
                  <a:srgbClr val="080808"/>
                </a:solidFill>
              </a:rPr>
              <a:t> were a center of local exports (cattle, cotton, horses, wheat, corn, etc.).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Inbound trains were filled with hardware, machines, and farm equipment.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Shawnee was another big rail center and served as repair center for the Rock Island Railroad. A </a:t>
            </a:r>
            <a:r>
              <a:rPr lang="en-US" dirty="0">
                <a:solidFill>
                  <a:srgbClr val="080808"/>
                </a:solidFill>
                <a:hlinkClick r:id="rId3"/>
              </a:rPr>
              <a:t>grand depot</a:t>
            </a:r>
            <a:r>
              <a:rPr lang="en-US" dirty="0">
                <a:solidFill>
                  <a:srgbClr val="080808"/>
                </a:solidFill>
              </a:rPr>
              <a:t> was built here for the Santa Fe Railroad.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80808"/>
                </a:solidFill>
              </a:rPr>
              <a:t>Tulsa paid $12,000 to get The Katy to stop there. </a:t>
            </a:r>
          </a:p>
          <a:p>
            <a:pPr>
              <a:lnSpc>
                <a:spcPct val="120000"/>
              </a:lnSpc>
            </a:pPr>
            <a:r>
              <a:rPr lang="en-US" dirty="0" err="1">
                <a:solidFill>
                  <a:srgbClr val="080808"/>
                </a:solidFill>
              </a:rPr>
              <a:t>Interurbans</a:t>
            </a:r>
            <a:r>
              <a:rPr lang="en-US" dirty="0">
                <a:solidFill>
                  <a:srgbClr val="080808"/>
                </a:solidFill>
              </a:rPr>
              <a:t> were short train routes within a town (trolleys) started in Oklahoma City (1902). </a:t>
            </a:r>
          </a:p>
          <a:p>
            <a:pPr>
              <a:lnSpc>
                <a:spcPct val="80000"/>
              </a:lnSpc>
            </a:pPr>
            <a:endParaRPr lang="en-US" dirty="0">
              <a:solidFill>
                <a:srgbClr val="080808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>
              <a:solidFill>
                <a:srgbClr val="080808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38800" y="6096000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Click for 1894 Railroad Map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1000" y="685800"/>
            <a:ext cx="5105400" cy="5867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Farmers’ success depended on rainfall.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Sorghum was planted often by the first settlers and was good for livestock feed and sorghum molasses (sweetener).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Cotton, oats, maize and broomcorn could grow in drier climates.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Cotton grew well, but required labor to keep down weeds, to pull bolls, and to bag and haul the cotton to gin (to remove seeds from inside the cotton boll).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The boll weevil was an insect that damaged many farmers’ cotton crops until a method was found to kill it.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80808"/>
                </a:solidFill>
              </a:rPr>
              <a:t>Russian immigrants brought wheat seeds that grew well in territories; invention of machinery for wheat farming improved production</a:t>
            </a:r>
          </a:p>
        </p:txBody>
      </p:sp>
      <p:pic>
        <p:nvPicPr>
          <p:cNvPr id="9" name="Content Placeholder 8" descr="Boll_weevi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10200" y="1828800"/>
            <a:ext cx="3369564" cy="2567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/>
              <a:t>Agriculture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0" y="44958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 boll weevil attacks a cotton boll.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Education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181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Schools were important for education and as a center of community life.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Subscription schools cost parents $1-2/month per student.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 1890 Organic Act established schools that were free.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J.H. </a:t>
            </a:r>
            <a:r>
              <a:rPr lang="en-US" dirty="0" err="1">
                <a:solidFill>
                  <a:srgbClr val="080808"/>
                </a:solidFill>
              </a:rPr>
              <a:t>Lawhead</a:t>
            </a:r>
            <a:r>
              <a:rPr lang="en-US" dirty="0">
                <a:solidFill>
                  <a:srgbClr val="080808"/>
                </a:solidFill>
              </a:rPr>
              <a:t> was the first territorial superintendent.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In 1897, mixed race schools were declared unlawful.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Black students rarely had the chance to go to school after 8</a:t>
            </a:r>
            <a:r>
              <a:rPr lang="en-US" baseline="30000" dirty="0">
                <a:solidFill>
                  <a:srgbClr val="080808"/>
                </a:solidFill>
              </a:rPr>
              <a:t>th</a:t>
            </a:r>
            <a:r>
              <a:rPr lang="en-US" dirty="0">
                <a:solidFill>
                  <a:srgbClr val="080808"/>
                </a:solidFill>
              </a:rPr>
              <a:t> grade.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>
              <a:solidFill>
                <a:srgbClr val="080808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3949</TotalTime>
  <Words>1567</Words>
  <Application>Microsoft Macintosh PowerPoint</Application>
  <PresentationFormat>On-screen Show (4:3)</PresentationFormat>
  <Paragraphs>178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Berlin Sans FB</vt:lpstr>
      <vt:lpstr>Calibri</vt:lpstr>
      <vt:lpstr>Wingdings</vt:lpstr>
      <vt:lpstr>Office Theme</vt:lpstr>
      <vt:lpstr>PowerPoint Presentation</vt:lpstr>
      <vt:lpstr>PowerPoint Presentation</vt:lpstr>
      <vt:lpstr>Section 1: Growth in the Territories</vt:lpstr>
      <vt:lpstr>Section 1: Growth in the Territories</vt:lpstr>
      <vt:lpstr>Railroad Power</vt:lpstr>
      <vt:lpstr>Railroad Power: Importance of Railroads</vt:lpstr>
      <vt:lpstr>Railroad Power: Growing Towns</vt:lpstr>
      <vt:lpstr>Agriculture</vt:lpstr>
      <vt:lpstr>Education</vt:lpstr>
      <vt:lpstr>Mining</vt:lpstr>
      <vt:lpstr>Section 2: Statehood</vt:lpstr>
      <vt:lpstr>Section 2: Statehood</vt:lpstr>
      <vt:lpstr>Introduction</vt:lpstr>
      <vt:lpstr>The State of Sequoyah</vt:lpstr>
      <vt:lpstr>The Enabling Act</vt:lpstr>
      <vt:lpstr>Writing the Constitution</vt:lpstr>
      <vt:lpstr>Writing the Constitution:  State Government</vt:lpstr>
      <vt:lpstr>Writing the Constitution:  Labor Rights &amp; Education</vt:lpstr>
      <vt:lpstr>Writing the Constitution: Suffrage</vt:lpstr>
      <vt:lpstr>Writing the Constitution: Prohibition</vt:lpstr>
      <vt:lpstr>Writing the Constitution:  Rights for Blacks</vt:lpstr>
      <vt:lpstr>Writing the Constitution:  Business Issues</vt:lpstr>
      <vt:lpstr>Writing the Constitution: Ratification</vt:lpstr>
      <vt:lpstr>Statehood Proclaimed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Oklahoma: Land of Opportunity</dc:title>
  <dc:subject>©2013 Clairmont Press</dc:subject>
  <dc:creator>Emmett R. Mullins, Ed.D.</dc:creator>
  <dc:description>Study presentation to accompany student textbook.</dc:description>
  <cp:lastModifiedBy>marionl clairmontpress.com</cp:lastModifiedBy>
  <cp:revision>452</cp:revision>
  <dcterms:created xsi:type="dcterms:W3CDTF">2010-06-02T19:20:05Z</dcterms:created>
  <dcterms:modified xsi:type="dcterms:W3CDTF">2019-08-27T16:59:03Z</dcterms:modified>
</cp:coreProperties>
</file>