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258" r:id="rId4"/>
    <p:sldId id="268" r:id="rId5"/>
    <p:sldId id="322" r:id="rId6"/>
    <p:sldId id="321" r:id="rId7"/>
    <p:sldId id="338" r:id="rId8"/>
    <p:sldId id="320" r:id="rId9"/>
    <p:sldId id="339" r:id="rId10"/>
    <p:sldId id="270" r:id="rId11"/>
    <p:sldId id="276" r:id="rId12"/>
    <p:sldId id="330" r:id="rId13"/>
    <p:sldId id="329" r:id="rId14"/>
    <p:sldId id="328" r:id="rId15"/>
    <p:sldId id="327" r:id="rId16"/>
    <p:sldId id="326" r:id="rId17"/>
    <p:sldId id="340" r:id="rId18"/>
    <p:sldId id="325" r:id="rId19"/>
    <p:sldId id="332" r:id="rId20"/>
    <p:sldId id="331" r:id="rId21"/>
    <p:sldId id="334" r:id="rId22"/>
    <p:sldId id="333" r:id="rId23"/>
    <p:sldId id="337" r:id="rId24"/>
    <p:sldId id="336" r:id="rId25"/>
    <p:sldId id="335" r:id="rId26"/>
    <p:sldId id="324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31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79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peri/index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history.org/sites/cabincree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nr/twhp/wwwlps/lessons/68honey/68honey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8: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Civil War in the Indian Territory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Indian Territory Joins the Confederacy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How did the Civil War affect people in Indian Territory?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2: Indian Territory Joins the Confederacy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neutral</a:t>
            </a:r>
          </a:p>
          <a:p>
            <a:pPr lvl="1"/>
            <a:r>
              <a:rPr lang="en-US" dirty="0"/>
              <a:t>guardianship</a:t>
            </a:r>
          </a:p>
          <a:p>
            <a:pPr lvl="1"/>
            <a:r>
              <a:rPr lang="en-US" dirty="0"/>
              <a:t>guerrilla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Confederate officials were aware of rich resources in the Indian Territory.</a:t>
            </a:r>
          </a:p>
          <a:p>
            <a:r>
              <a:rPr lang="en-US" dirty="0"/>
              <a:t>Indian Territory was a buffer between North and South.</a:t>
            </a:r>
          </a:p>
          <a:p>
            <a:r>
              <a:rPr lang="en-US" dirty="0"/>
              <a:t>The Civil War quickly spread to Indian Territory.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Taking Sides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Tribes were divided on which side to take or whether to stay neutral.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Without the U.S. Army, the Indians had to accept Confederates in the territory.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Albert Pike: Confederate Commissioner of Indian Affairs – urged Cherokee Chief John Ross to join the Confederacy, but he refused.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Pike was able to sign a treaty with the Creek, Choctaw, Chickasaw, Seneca, Caddo, Wichita, Osage, and Shawnee.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August 1861: Cherokee people pressured Ross to sign the treaty.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Fighting regiments of Indians were quickly formed, including the Cherokee Mounted Rifles.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Confederate Outposts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first Confederate outpost in Indian Territory was Fort Davis near Muskogee, OK.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March 1852: Fort Davis abandoned and Fort McCulloch was established on the Blue River near </a:t>
            </a:r>
            <a:r>
              <a:rPr lang="en-US" dirty="0" err="1">
                <a:solidFill>
                  <a:srgbClr val="080808"/>
                </a:solidFill>
              </a:rPr>
              <a:t>Kenefic</a:t>
            </a:r>
            <a:r>
              <a:rPr lang="en-US" dirty="0">
                <a:solidFill>
                  <a:srgbClr val="080808"/>
                </a:solidFill>
              </a:rPr>
              <a:t>, OK.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Fort McCulloch was located along the military road between Forts Smith, Gibson, and Washita and supply towns in Texas.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War on Indian 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Civil War brought out differences in the Indians’ views.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Many wanted to be neutral or were pro-Union.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Upper Creeks (led by </a:t>
            </a:r>
            <a:r>
              <a:rPr lang="en-US" dirty="0" err="1">
                <a:solidFill>
                  <a:srgbClr val="080808"/>
                </a:solidFill>
              </a:rPr>
              <a:t>Opothleyahola</a:t>
            </a:r>
            <a:r>
              <a:rPr lang="en-US" dirty="0">
                <a:solidFill>
                  <a:srgbClr val="080808"/>
                </a:solidFill>
              </a:rPr>
              <a:t>) came to Indian Territory after the Lower Creeks (led by McIntosh) and wanted to stay with Union.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They were known as the Loyal Creek.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War on Indian Land: </a:t>
            </a:r>
            <a:br>
              <a:rPr lang="en-US" dirty="0"/>
            </a:br>
            <a:r>
              <a:rPr lang="en-US" dirty="0"/>
              <a:t>The Loyal Creek Fight for Survival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Nov. 1861: Confederate Col. Cooper attacked Loyal Creek at Round Mountain. There was no clear winner, but Creeks lost supplies along the way.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Creeks were on the move to Union-controlled Kansas.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Dec. 1861: Creeks defeated in battle and survivors fled to Kansas through a blizzard.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defeat set the Creeks back for many years.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Civil War Battles in Indian Territory</a:t>
            </a:r>
          </a:p>
        </p:txBody>
      </p:sp>
      <p:pic>
        <p:nvPicPr>
          <p:cNvPr id="5" name="Content Placeholder 4" descr="OK Civil War Batt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7087365" cy="35068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War on Indian Land: Pea Ridge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1"/>
            <a:ext cx="8382000" cy="11429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Confederates won most of the first battles of the war.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  <a:hlinkClick r:id="rId3"/>
              </a:rPr>
              <a:t>Battle of Pea Ridge</a:t>
            </a:r>
            <a:r>
              <a:rPr lang="en-US" dirty="0">
                <a:solidFill>
                  <a:srgbClr val="080808"/>
                </a:solidFill>
              </a:rPr>
              <a:t> (NW Arkansas)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Group 34"/>
          <p:cNvGraphicFramePr>
            <a:graphicFrameLocks/>
          </p:cNvGraphicFramePr>
          <p:nvPr/>
        </p:nvGraphicFramePr>
        <p:xfrm>
          <a:off x="990600" y="2133600"/>
          <a:ext cx="7315200" cy="3780410"/>
        </p:xfrm>
        <a:graphic>
          <a:graphicData uri="http://schemas.openxmlformats.org/drawingml/2006/table">
            <a:tbl>
              <a:tblPr/>
              <a:tblGrid>
                <a:gridCol w="14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Confederacy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troops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 troops + 800 Cherokee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10,000 troops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Major Gen. Earl Van Dorn, Ben McCulloch, Albert Pike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Brig. Gen. Samuel Curtis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Casualties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4,600 dead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 dead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Outcomes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McCulloch killed, Pike abandoned Fort Davis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Union leaders saw opportunity to re-take Indian Territory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War on Indian Land: </a:t>
            </a:r>
            <a:br>
              <a:rPr lang="en-US" dirty="0"/>
            </a:br>
            <a:r>
              <a:rPr lang="en-US" dirty="0"/>
              <a:t>The Indian Expedition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June 1862: Additional troops brought in, including loyal Indians led by Col. William </a:t>
            </a:r>
            <a:r>
              <a:rPr lang="en-US" dirty="0" err="1">
                <a:solidFill>
                  <a:srgbClr val="080808"/>
                </a:solidFill>
              </a:rPr>
              <a:t>Weer</a:t>
            </a:r>
            <a:r>
              <a:rPr lang="en-US" dirty="0">
                <a:solidFill>
                  <a:srgbClr val="080808"/>
                </a:solidFill>
              </a:rPr>
              <a:t> to take back Indian Territory.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July 1862: Defeated Confederate troops and took over Fort Gibson and Tahlequah (Cherokee capital).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Cherokee chief John Ross and family were taken to Philadelphia for safety until war ended.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Oct. 1862: Several battles resulted in Confederates being driven from Fort Wayne.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418667" cy="762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Divided Loyalties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Indian Territory Joins the Confederacy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War on Indian Land: Black Troops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Aug. 1862: The first unit of African-American soldiers, First Kansas Colored Infantry, was created.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1864: 11</a:t>
            </a:r>
            <a:r>
              <a:rPr lang="en-US" baseline="30000" dirty="0">
                <a:solidFill>
                  <a:srgbClr val="080808"/>
                </a:solidFill>
              </a:rPr>
              <a:t>th</a:t>
            </a:r>
            <a:r>
              <a:rPr lang="en-US" dirty="0">
                <a:solidFill>
                  <a:srgbClr val="080808"/>
                </a:solidFill>
              </a:rPr>
              <a:t> Regiment, U.S. Colored Troops – 265 men deployed in Indian Territory to guard supplies.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They were attacked by 300-400 Confederate troops, but held their ground.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War on Indian Land: </a:t>
            </a:r>
            <a:br>
              <a:rPr lang="en-US" dirty="0"/>
            </a:br>
            <a:r>
              <a:rPr lang="en-US" dirty="0"/>
              <a:t>The Battle at Cabin Creek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Union Col. William Phillips left in command of Union Indian troops in Indian Territory.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He encouraged the Cherokee to return to their lands.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</a:t>
            </a:r>
            <a:r>
              <a:rPr lang="en-US" dirty="0" err="1">
                <a:solidFill>
                  <a:srgbClr val="080808"/>
                </a:solidFill>
              </a:rPr>
              <a:t>Cowskin</a:t>
            </a:r>
            <a:r>
              <a:rPr lang="en-US" dirty="0">
                <a:solidFill>
                  <a:srgbClr val="080808"/>
                </a:solidFill>
              </a:rPr>
              <a:t> Prairie Council chose John Ross as chief, abolished slavery, and declared Stand </a:t>
            </a:r>
            <a:r>
              <a:rPr lang="en-US" dirty="0" err="1">
                <a:solidFill>
                  <a:srgbClr val="080808"/>
                </a:solidFill>
              </a:rPr>
              <a:t>Watie</a:t>
            </a:r>
            <a:r>
              <a:rPr lang="en-US" dirty="0">
                <a:solidFill>
                  <a:srgbClr val="080808"/>
                </a:solidFill>
              </a:rPr>
              <a:t> and his followers outlaws.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At the </a:t>
            </a:r>
            <a:r>
              <a:rPr lang="en-US" dirty="0">
                <a:solidFill>
                  <a:srgbClr val="080808"/>
                </a:solidFill>
                <a:hlinkClick r:id="rId3"/>
              </a:rPr>
              <a:t>Battle of Cabin Creek</a:t>
            </a:r>
            <a:r>
              <a:rPr lang="en-US" dirty="0">
                <a:solidFill>
                  <a:srgbClr val="080808"/>
                </a:solidFill>
              </a:rPr>
              <a:t>, Stand </a:t>
            </a:r>
            <a:r>
              <a:rPr lang="en-US" dirty="0" err="1">
                <a:solidFill>
                  <a:srgbClr val="080808"/>
                </a:solidFill>
              </a:rPr>
              <a:t>Watie</a:t>
            </a:r>
            <a:r>
              <a:rPr lang="en-US" dirty="0">
                <a:solidFill>
                  <a:srgbClr val="080808"/>
                </a:solidFill>
              </a:rPr>
              <a:t> and his men attacked a Union supply train. Union infantry of whites, blacks and Indians held off the attackers.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War on Indian Land: </a:t>
            </a:r>
            <a:br>
              <a:rPr lang="en-US" dirty="0"/>
            </a:br>
            <a:r>
              <a:rPr lang="en-US" dirty="0"/>
              <a:t>The Battle of Honey Springs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80808"/>
                </a:solidFill>
              </a:rPr>
              <a:t>The </a:t>
            </a:r>
            <a:r>
              <a:rPr lang="en-US" sz="3600" dirty="0">
                <a:solidFill>
                  <a:srgbClr val="080808"/>
                </a:solidFill>
                <a:hlinkClick r:id="rId3"/>
              </a:rPr>
              <a:t>Battle of Honey Springs</a:t>
            </a:r>
            <a:r>
              <a:rPr lang="en-US" sz="3600" dirty="0">
                <a:solidFill>
                  <a:srgbClr val="080808"/>
                </a:solidFill>
              </a:rPr>
              <a:t> was the largest and bloodiest battle in Indian Territory on July 17, 1863.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80808"/>
                </a:solidFill>
              </a:rPr>
              <a:t>There was a surprise attack by the Union to head off future attacks by Confederates.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80808"/>
                </a:solidFill>
              </a:rPr>
              <a:t>The Union had a mix of white, black and Indian troops.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80808"/>
                </a:solidFill>
              </a:rPr>
              <a:t>A result was the Union controlled all of Indian Territory north of Arkansas River.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War on Indian Land: </a:t>
            </a:r>
            <a:br>
              <a:rPr lang="en-US" dirty="0"/>
            </a:br>
            <a:r>
              <a:rPr lang="en-US" dirty="0"/>
              <a:t>The Battle at Perryville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Battle of Perryville was a follow up to the Battle of Honey Springs on August 26, 1863.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Union leader Blunt found Confederates at one of their supply depots at Perryville on the Texas Road.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Blunt took some supplies abandoned by the Confederates then burned the town.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War on Indian Land: </a:t>
            </a:r>
            <a:br>
              <a:rPr lang="en-US" dirty="0"/>
            </a:br>
            <a:r>
              <a:rPr lang="en-US" dirty="0"/>
              <a:t>Guerrilla Warfare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Sept. 1863 – Summer 1865: guerilla warfare occurred in Indian Territory.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Col. William Quantrill led Confederate raiders.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They stole cattle and horses and burned homes and villages and any military targets and captured the Union supply steamboat </a:t>
            </a:r>
            <a:r>
              <a:rPr lang="en-US" i="1" dirty="0">
                <a:solidFill>
                  <a:srgbClr val="080808"/>
                </a:solidFill>
              </a:rPr>
              <a:t>J. R. Williams.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Sept. 1864: 300 supply wagons captured worth $1,500,000.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Confederate Indian troops saw little action toward the end of the war.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War on Indian Land: </a:t>
            </a:r>
            <a:br>
              <a:rPr lang="en-US" dirty="0"/>
            </a:br>
            <a:r>
              <a:rPr lang="en-US" dirty="0"/>
              <a:t>Indian Refugees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Thousands of Indians were displaced by the war.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Pro-Confederate Cherokee fled south across the Arkansas River.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Loyal Creek went to Kansas.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14,000 refugees gathered along the Red River Valley.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War Ends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April 9, 1865: The War ended at Appomattox Court House, VA. Confederate Gen. Robert E. Lee surrendered to Union Gen. Ulysses S. Grant.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last Confederate commander to surrender was General Stand Waite (Cherokee) at </a:t>
            </a:r>
            <a:r>
              <a:rPr lang="en-US" dirty="0" err="1">
                <a:solidFill>
                  <a:srgbClr val="080808"/>
                </a:solidFill>
              </a:rPr>
              <a:t>Doaksville</a:t>
            </a:r>
            <a:r>
              <a:rPr lang="en-US" dirty="0">
                <a:solidFill>
                  <a:srgbClr val="080808"/>
                </a:solidFill>
              </a:rPr>
              <a:t>, June 23, 1865.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Indian leaders met to present plan of peace to the United States at Camp Napoleon.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Indian Territory was devastated. Many were dead or maimed, farms and homes were destroyed, and money was gone.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Divided Loyalties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What differences between the North and South led to the Civil War?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Divided Loyalties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tariff</a:t>
            </a:r>
          </a:p>
          <a:p>
            <a:pPr lvl="1"/>
            <a:r>
              <a:rPr lang="en-US" dirty="0"/>
              <a:t>states’ rights</a:t>
            </a:r>
          </a:p>
          <a:p>
            <a:pPr lvl="1"/>
            <a:r>
              <a:rPr lang="en-US" dirty="0"/>
              <a:t>free state</a:t>
            </a:r>
          </a:p>
          <a:p>
            <a:pPr lvl="1"/>
            <a:r>
              <a:rPr lang="en-US" dirty="0"/>
              <a:t>slave state</a:t>
            </a:r>
          </a:p>
          <a:p>
            <a:pPr lvl="1"/>
            <a:r>
              <a:rPr lang="en-US" dirty="0"/>
              <a:t>secede</a:t>
            </a:r>
          </a:p>
          <a:p>
            <a:pPr lvl="1"/>
            <a:r>
              <a:rPr lang="en-US" dirty="0"/>
              <a:t>Compromise of 1850</a:t>
            </a:r>
          </a:p>
          <a:p>
            <a:pPr lvl="1"/>
            <a:r>
              <a:rPr lang="en-US" dirty="0"/>
              <a:t>abolitionist</a:t>
            </a:r>
          </a:p>
          <a:p>
            <a:pPr lvl="1"/>
            <a:r>
              <a:rPr lang="en-US" dirty="0"/>
              <a:t>Underground Railroad</a:t>
            </a:r>
          </a:p>
          <a:p>
            <a:pPr lvl="1"/>
            <a:r>
              <a:rPr lang="en-US" dirty="0"/>
              <a:t>popular sovereignty</a:t>
            </a:r>
          </a:p>
          <a:p>
            <a:pPr lvl="1"/>
            <a:r>
              <a:rPr lang="en-US" dirty="0"/>
              <a:t>Confederate States of America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Divided Loyalties</a:t>
            </a:r>
          </a:p>
        </p:txBody>
      </p:sp>
      <p:graphicFrame>
        <p:nvGraphicFramePr>
          <p:cNvPr id="10" name="Group 54"/>
          <p:cNvGraphicFramePr>
            <a:graphicFrameLocks/>
          </p:cNvGraphicFramePr>
          <p:nvPr/>
        </p:nvGraphicFramePr>
        <p:xfrm>
          <a:off x="457200" y="1143000"/>
          <a:ext cx="8305800" cy="4772027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Northern States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Southern 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larger population – more urban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smaller population – more rural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representatives in Congress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fewer representatives in Congress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immigrants source of cheap labor for factories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slaves source of cheap labor for large farms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industry important to economy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agriculture important to economy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federal government viewed as more important than state government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government viewed as more important than federal government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were viewed by most as good source of income for federal government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because they imported more goods from Europe and sold crops to Europe, many felt tariffs were unfair to the South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Increasing Tensions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Wealthy southern farmers felt that their cotton-based economy required slave labor. In 1819, there were 11 free states and 11 slave states.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As new states entered Union, Congress tried to keep an equal balance of slave and free.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The Compromise of 1850 attempted to settle the argument of admitting new states and required all Americans to help recover fugitive (escaped) slaves.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Abolitionists continued to help slaves escape the South via the Underground Railroad.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Some escaped slaves hid in the North, others in Canada.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The 1854 Kansas-Nebraska Act formed two new territories; citizens were allowed to vote on whether to have slavery.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Fighting broke out in Kansas between people for and against slavery (“Bloody Kansas”).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The border of Kansas was set at this time; the panhandle of OK was created when the Cherokee did not want Kansas’ border to reach Texas.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1857:</a:t>
            </a:r>
            <a:r>
              <a:rPr lang="en-US" sz="2400" i="1" dirty="0">
                <a:solidFill>
                  <a:srgbClr val="080808"/>
                </a:solidFill>
              </a:rPr>
              <a:t> </a:t>
            </a:r>
            <a:r>
              <a:rPr lang="en-US" sz="2400" i="1" dirty="0" err="1">
                <a:solidFill>
                  <a:srgbClr val="080808"/>
                </a:solidFill>
              </a:rPr>
              <a:t>Dred</a:t>
            </a:r>
            <a:r>
              <a:rPr lang="en-US" sz="2400" i="1" dirty="0">
                <a:solidFill>
                  <a:srgbClr val="080808"/>
                </a:solidFill>
              </a:rPr>
              <a:t> Scott</a:t>
            </a:r>
            <a:r>
              <a:rPr lang="en-US" sz="2400" dirty="0">
                <a:solidFill>
                  <a:srgbClr val="080808"/>
                </a:solidFill>
              </a:rPr>
              <a:t> – Supreme Court ruled blacks were not citizens and said Congress could not stop slavery in the territories.  </a:t>
            </a: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Missouri Compromise Line</a:t>
            </a:r>
          </a:p>
        </p:txBody>
      </p:sp>
      <p:pic>
        <p:nvPicPr>
          <p:cNvPr id="5" name="Content Placeholder 4" descr="Missouri Compromise 18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066800"/>
            <a:ext cx="668154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Election of 1860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Southern states began the process to secede after Lincoln’s election. South Carolina was first on December 20, 1860.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Confederate States of America formed by South Carolina, Mississippi, Florida, Alabama, Georgia, Louisiana, and Texas in February 1861.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Jefferson Davis was elected president of Confederacy.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War broke out in April 1861 at Charleston, SC (Fort Sumter).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Arkansas, Tennessee, North Carolina and Virginia joined the Confederacy.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Confederate States of America</a:t>
            </a:r>
          </a:p>
        </p:txBody>
      </p:sp>
      <p:pic>
        <p:nvPicPr>
          <p:cNvPr id="5" name="Content Placeholder 4" descr="Confederate States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066800"/>
            <a:ext cx="669309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3941</TotalTime>
  <Words>1535</Words>
  <Application>Microsoft Macintosh PowerPoint</Application>
  <PresentationFormat>On-screen Show (4:3)</PresentationFormat>
  <Paragraphs>179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Divided Loyalties</vt:lpstr>
      <vt:lpstr>Section 1: Divided Loyalties</vt:lpstr>
      <vt:lpstr>Divided Loyalties</vt:lpstr>
      <vt:lpstr>Increasing Tensions</vt:lpstr>
      <vt:lpstr>Missouri Compromise Line</vt:lpstr>
      <vt:lpstr>The Election of 1860</vt:lpstr>
      <vt:lpstr>Confederate States of America</vt:lpstr>
      <vt:lpstr>Section 2: Indian Territory Joins the Confederacy</vt:lpstr>
      <vt:lpstr>Section 2: Indian Territory Joins the Confederacy</vt:lpstr>
      <vt:lpstr>Introduction</vt:lpstr>
      <vt:lpstr>Taking Sides</vt:lpstr>
      <vt:lpstr>Confederate Outposts</vt:lpstr>
      <vt:lpstr>War on Indian Land</vt:lpstr>
      <vt:lpstr>War on Indian Land:  The Loyal Creek Fight for Survival</vt:lpstr>
      <vt:lpstr>Civil War Battles in Indian Territory</vt:lpstr>
      <vt:lpstr>War on Indian Land: Pea Ridge</vt:lpstr>
      <vt:lpstr>War on Indian Land:  The Indian Expedition</vt:lpstr>
      <vt:lpstr>War on Indian Land: Black Troops</vt:lpstr>
      <vt:lpstr>War on Indian Land:  The Battle at Cabin Creek</vt:lpstr>
      <vt:lpstr>The War on Indian Land:  The Battle of Honey Springs</vt:lpstr>
      <vt:lpstr>The War on Indian Land:  The Battle at Perryville</vt:lpstr>
      <vt:lpstr>The War on Indian Land:  Guerrilla Warfare</vt:lpstr>
      <vt:lpstr>The War on Indian Land:  Indian Refugees</vt:lpstr>
      <vt:lpstr>The War Ends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449</cp:revision>
  <dcterms:created xsi:type="dcterms:W3CDTF">2010-06-02T19:20:05Z</dcterms:created>
  <dcterms:modified xsi:type="dcterms:W3CDTF">2019-08-27T16:36:15Z</dcterms:modified>
</cp:coreProperties>
</file>