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58" r:id="rId4"/>
    <p:sldId id="268" r:id="rId5"/>
    <p:sldId id="265" r:id="rId6"/>
    <p:sldId id="324" r:id="rId7"/>
    <p:sldId id="323" r:id="rId8"/>
    <p:sldId id="322" r:id="rId9"/>
    <p:sldId id="336" r:id="rId10"/>
    <p:sldId id="321" r:id="rId11"/>
    <p:sldId id="320" r:id="rId12"/>
    <p:sldId id="319" r:id="rId13"/>
    <p:sldId id="327" r:id="rId14"/>
    <p:sldId id="326" r:id="rId15"/>
    <p:sldId id="325" r:id="rId16"/>
    <p:sldId id="329" r:id="rId17"/>
    <p:sldId id="328" r:id="rId18"/>
    <p:sldId id="331" r:id="rId19"/>
    <p:sldId id="330" r:id="rId20"/>
    <p:sldId id="270" r:id="rId21"/>
    <p:sldId id="276" r:id="rId22"/>
    <p:sldId id="318" r:id="rId23"/>
    <p:sldId id="335" r:id="rId24"/>
    <p:sldId id="334" r:id="rId25"/>
    <p:sldId id="333" r:id="rId26"/>
    <p:sldId id="31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73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68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outhernhistory.com/heavener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oo.gl/maps/lPJuV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maps/Ydp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3: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European Quest for New Land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        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Spain in the New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Ponce de Leon (1513) landed in what is now Florida.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Balboa crossed the Isthmus of Panama to reach the Pacific Ocean.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Cort</a:t>
            </a:r>
            <a:r>
              <a:rPr lang="en-US" dirty="0">
                <a:cs typeface="Arial" charset="0"/>
              </a:rPr>
              <a:t>és</a:t>
            </a:r>
            <a:r>
              <a:rPr lang="en-US" dirty="0"/>
              <a:t> (1519) landed </a:t>
            </a:r>
            <a:r>
              <a:rPr lang="en-US" dirty="0">
                <a:cs typeface="Arial" charset="0"/>
              </a:rPr>
              <a:t>in present-day Mexico and in 1521 conquered Aztecs.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err="1">
                <a:cs typeface="Arial" charset="0"/>
              </a:rPr>
              <a:t>Nárvaez</a:t>
            </a:r>
            <a:r>
              <a:rPr lang="en-US" dirty="0">
                <a:cs typeface="Arial" charset="0"/>
              </a:rPr>
              <a:t> (1527) made an unsuccessful expedition to the Cape of Florida which led to his death; one of his colleagues, </a:t>
            </a:r>
            <a:r>
              <a:rPr lang="en-US" dirty="0" err="1">
                <a:cs typeface="Arial" charset="0"/>
              </a:rPr>
              <a:t>Cabeza</a:t>
            </a:r>
            <a:r>
              <a:rPr lang="en-US" dirty="0">
                <a:cs typeface="Arial" charset="0"/>
              </a:rPr>
              <a:t> de </a:t>
            </a:r>
            <a:r>
              <a:rPr lang="en-US" dirty="0" err="1">
                <a:cs typeface="Arial" charset="0"/>
              </a:rPr>
              <a:t>Vaca</a:t>
            </a:r>
            <a:r>
              <a:rPr lang="en-US" dirty="0">
                <a:cs typeface="Arial" charset="0"/>
              </a:rPr>
              <a:t>, survived, and wrote of his travels in the southwest, encouraging more exploration.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Spain in the New World: </a:t>
            </a:r>
            <a:br>
              <a:rPr lang="en-US" dirty="0"/>
            </a:br>
            <a:r>
              <a:rPr lang="en-US" dirty="0"/>
              <a:t>Francisco </a:t>
            </a:r>
            <a:r>
              <a:rPr lang="en-US" dirty="0" err="1"/>
              <a:t>Vásquez</a:t>
            </a:r>
            <a:r>
              <a:rPr lang="en-US" dirty="0"/>
              <a:t> de Coronado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“Seven Cities of Cibola” was a false report of houses of gold and turquoise.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Coronado led an expedition (1000 men, 1500 horses &amp; mules, and numbers of cattle &amp; sheep) to find the Seven Cities.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His exploration was a financial disaster yet a large territory was claimed for Spain.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Coronado and troops followed a route through Oklahoma Panhandle on their return.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Spain in the New World: </a:t>
            </a:r>
            <a:br>
              <a:rPr lang="en-US" dirty="0"/>
            </a:br>
            <a:r>
              <a:rPr lang="en-US" dirty="0"/>
              <a:t>Juan de Padilla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An ordained priest with Coronado expedition, Padilla did missionary work among the Wichita.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and his group were warmly received at </a:t>
            </a:r>
            <a:r>
              <a:rPr lang="en-US" dirty="0" err="1"/>
              <a:t>Quivira</a:t>
            </a:r>
            <a:r>
              <a:rPr lang="en-US" dirty="0"/>
              <a:t>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Padilla eventually was ambushed and killed by Kaw Indians.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Padilla’s companions, in sorrow, vowed to carry a wooden cross across Oklahoma to the Gulf Coast (do Campo route).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181600" cy="54102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Hernando de Soto led a 1539 expedition of 700 men, over 200 horses, dogs, and equipment.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explored Florida and  other areas in the Southeast.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1542: de Soto wintered on the Arkansas River (died same year).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added to Spain’s land claims north of Mexico and unintentionally brought diseases to Indians.</a:t>
            </a:r>
            <a:endParaRPr lang="en-US" sz="3600" dirty="0"/>
          </a:p>
        </p:txBody>
      </p:sp>
      <p:pic>
        <p:nvPicPr>
          <p:cNvPr id="9" name="Content Placeholder 8" descr="de sotos rou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988" y="1447801"/>
            <a:ext cx="370503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Spain in the New World: </a:t>
            </a:r>
            <a:br>
              <a:rPr lang="en-US" dirty="0"/>
            </a:br>
            <a:r>
              <a:rPr lang="en-US" dirty="0"/>
              <a:t>Hernando de Soto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800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Hernado</a:t>
            </a:r>
            <a:r>
              <a:rPr lang="en-US" dirty="0"/>
              <a:t> de Soto’s exploration route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Spain in the New World: </a:t>
            </a:r>
            <a:br>
              <a:rPr lang="en-US" dirty="0"/>
            </a:br>
            <a:r>
              <a:rPr lang="en-US" dirty="0"/>
              <a:t>Juan de </a:t>
            </a:r>
            <a:r>
              <a:rPr lang="en-US" dirty="0" err="1"/>
              <a:t>Oñate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In 1595, Juan de </a:t>
            </a:r>
            <a:r>
              <a:rPr lang="en-US" dirty="0" err="1"/>
              <a:t>Oñate</a:t>
            </a:r>
            <a:r>
              <a:rPr lang="en-US" dirty="0"/>
              <a:t> was give the job of  settling New Mexico, mainly to spread Catholicism.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1598: he established San Juan de los </a:t>
            </a:r>
            <a:r>
              <a:rPr lang="en-US" dirty="0" err="1"/>
              <a:t>Cabelleros</a:t>
            </a:r>
            <a:r>
              <a:rPr lang="en-US" dirty="0"/>
              <a:t> (first Spanish settlement in Nuevo Mexico).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1601: more legends of gold brought </a:t>
            </a:r>
            <a:r>
              <a:rPr lang="en-US" dirty="0" err="1"/>
              <a:t>Oñate</a:t>
            </a:r>
            <a:r>
              <a:rPr lang="en-US" dirty="0"/>
              <a:t> to Oklahoma.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helped open the door to the multitude of changes to come.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France in the New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The French explorers were looking for furs and trade.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bartered for food, furs, and more.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In the area of Canada, they founded Quebec.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French usually did not try to conquer Indians, but treated Indians with respect.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looked for a fabled route through the continent, a northwest passage which would provide water transport to the Pacific.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1673: Jolliet and Marquette took an expedition down Mississippi River.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France in the New World: La Salle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La Salle desired to set up trading posts down the Mississippi River.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claimed land drained by the Mississippi River for King Louis XIV of France, naming it Louisiana.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was murdered by frightened and frustrated colonists.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His claim led to the first French colony and the eventual exploration of Oklahoma.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France in the New World: La </a:t>
            </a:r>
            <a:r>
              <a:rPr lang="en-US" dirty="0" err="1"/>
              <a:t>Harpe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Jean </a:t>
            </a:r>
            <a:r>
              <a:rPr lang="en-US" dirty="0" err="1"/>
              <a:t>Baptiste</a:t>
            </a:r>
            <a:r>
              <a:rPr lang="en-US" dirty="0"/>
              <a:t> Bernard de la </a:t>
            </a:r>
            <a:r>
              <a:rPr lang="en-US" dirty="0" err="1"/>
              <a:t>Harpe</a:t>
            </a:r>
            <a:r>
              <a:rPr lang="en-US" dirty="0"/>
              <a:t> established a trading post along the Red River (1719).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explored much of eastern Oklahoma.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La </a:t>
            </a:r>
            <a:r>
              <a:rPr lang="en-US" dirty="0" err="1"/>
              <a:t>Harpe</a:t>
            </a:r>
            <a:r>
              <a:rPr lang="en-US" dirty="0"/>
              <a:t> was impressed with the Indian nations and their lifestyle as well as the land.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established trading partners with the Indians and the beginning of French trade in the region.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France in the New World: </a:t>
            </a:r>
            <a:br>
              <a:rPr lang="en-US" dirty="0"/>
            </a:br>
            <a:r>
              <a:rPr lang="en-US" dirty="0"/>
              <a:t>Other French Explorers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France placed importance on Oklahoma.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By the mid-1700s, French explorers such as Pierre-Antoine, Paul Mallet, and Andre Fabre de la </a:t>
            </a:r>
            <a:r>
              <a:rPr lang="en-US" dirty="0" err="1"/>
              <a:t>Bruyere</a:t>
            </a:r>
            <a:r>
              <a:rPr lang="en-US" dirty="0"/>
              <a:t> were in the region.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Early French influence is evident in names of rivers, geographical features, and communities in eastern Oklahoma and surnames found in Oklahoma families (e.g. Sans Bois, Chouteau, etc.).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England in the New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John Cabot (1497) provided England’s claim to North America.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In 1588, the Spanish Armada’s defeat by England further ensured English dominance of New World.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Unsuccessful attempts to find the fabled Northwest Passage continued.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By end of 1600s, twelve English colonies were started along the Atlantic Coast.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Indian life was greatly disrupted by Europeans.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1138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Early European Explorers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European-Indian Contact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European-Indian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Essential Question:</a:t>
            </a:r>
            <a:endParaRPr lang="en-US" dirty="0"/>
          </a:p>
          <a:p>
            <a:pPr lvl="1"/>
            <a:r>
              <a:rPr lang="en-US" dirty="0"/>
              <a:t>What were the effects on Indians of contact with Europeans?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2: European-Indian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calumet</a:t>
            </a:r>
          </a:p>
          <a:p>
            <a:pPr lvl="1"/>
            <a:r>
              <a:rPr lang="en-US" dirty="0"/>
              <a:t>immunity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/>
              <a:t>Many Native Americans were involved in trade networks.</a:t>
            </a:r>
          </a:p>
          <a:p>
            <a:r>
              <a:rPr lang="en-US" dirty="0"/>
              <a:t>Some tribes very skilled at trading when the Spanish and French arrived. </a:t>
            </a:r>
          </a:p>
          <a:p>
            <a:r>
              <a:rPr lang="en-US" dirty="0"/>
              <a:t>Food, clothes, and shelter were primarily for their own use. </a:t>
            </a:r>
          </a:p>
          <a:p>
            <a:r>
              <a:rPr lang="en-US" dirty="0"/>
              <a:t>Trade among Indians was traditional.</a:t>
            </a:r>
          </a:p>
          <a:p>
            <a:r>
              <a:rPr lang="en-US" dirty="0"/>
              <a:t>Demand for fur and hides, desired by Europeans, changed the Indians’ economy.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Horse Sense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Horses had an immediate and significant impact on Indian life.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They were called “magic dogs” and “wonder dogs.”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Their power updated the Indians and allowed more permanent villages.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Their endurance extended the range of Indian life and adventure.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Other animals adopted by Indians included pigs, chickens, sheep, and goats.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New world food included maize (corn), beans, potatoes, squash, pumpkins, cacao, tomatoes, bell peppers, peanuts, passion fruit, sunflowers, and almost 50 varieties of berries.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Indians, for thousands of years, grew, chewed, and smoked tobacco; it became a major export to Europe.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Coffee, wheat, rice, melons, and onions were among the food plants brought to the New World by Europeans.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Europeans brought diseases to Indians for which the Indians were unprepared. </a:t>
            </a:r>
          </a:p>
          <a:p>
            <a:pPr marL="762000" indent="-762000"/>
            <a:r>
              <a:rPr lang="en-US" dirty="0"/>
              <a:t>In Mexico, as many as 9 million out of 10 million may have died from diseases and/or battle. </a:t>
            </a:r>
          </a:p>
          <a:p>
            <a:pPr marL="762000" indent="-762000"/>
            <a:r>
              <a:rPr lang="en-US" dirty="0"/>
              <a:t>Smallpox was deadliest to all Indians. </a:t>
            </a:r>
          </a:p>
          <a:p>
            <a:pPr marL="762000" indent="-762000"/>
            <a:r>
              <a:rPr lang="en-US" dirty="0"/>
              <a:t>Immunity came too late to rebuild Indian </a:t>
            </a:r>
            <a:r>
              <a:rPr lang="en-US"/>
              <a:t>populations before </a:t>
            </a:r>
            <a:r>
              <a:rPr lang="en-US" dirty="0"/>
              <a:t>being conquered.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Commons; all other public domain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Early European Explorers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/>
              <a:t>Essential Question: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/>
              <a:t>What factors encouraged Europeans to explore in the New World?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1: Early European Explorers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middleman</a:t>
            </a:r>
          </a:p>
          <a:p>
            <a:pPr lvl="1"/>
            <a:r>
              <a:rPr lang="en-US" dirty="0"/>
              <a:t>expedition</a:t>
            </a:r>
          </a:p>
          <a:p>
            <a:pPr lvl="1"/>
            <a:r>
              <a:rPr lang="en-US" dirty="0"/>
              <a:t>cartographer</a:t>
            </a:r>
          </a:p>
          <a:p>
            <a:pPr lvl="1"/>
            <a:r>
              <a:rPr lang="en-US" dirty="0"/>
              <a:t>Northwest Passage</a:t>
            </a:r>
          </a:p>
          <a:p>
            <a:pPr lvl="1"/>
            <a:r>
              <a:rPr lang="en-US" dirty="0"/>
              <a:t>isthmus</a:t>
            </a:r>
          </a:p>
          <a:p>
            <a:pPr lvl="1"/>
            <a:r>
              <a:rPr lang="en-US" dirty="0"/>
              <a:t>conquistador</a:t>
            </a:r>
          </a:p>
          <a:p>
            <a:pPr lvl="1"/>
            <a:r>
              <a:rPr lang="en-US" dirty="0"/>
              <a:t>skirmish</a:t>
            </a:r>
          </a:p>
          <a:p>
            <a:pPr lvl="1"/>
            <a:r>
              <a:rPr lang="en-US" dirty="0"/>
              <a:t>missionary</a:t>
            </a:r>
          </a:p>
          <a:p>
            <a:pPr lvl="1"/>
            <a:r>
              <a:rPr lang="en-US" dirty="0"/>
              <a:t>colony</a:t>
            </a:r>
          </a:p>
          <a:p>
            <a:pPr lvl="1"/>
            <a:r>
              <a:rPr lang="en-US" dirty="0"/>
              <a:t>alliance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135563"/>
          </a:xfrm>
        </p:spPr>
        <p:txBody>
          <a:bodyPr>
            <a:normAutofit/>
          </a:bodyPr>
          <a:lstStyle/>
          <a:p>
            <a:r>
              <a:rPr lang="en-US" dirty="0"/>
              <a:t>Scandinavian Vikings were possibly the first Europeans in the Americas.</a:t>
            </a:r>
          </a:p>
          <a:p>
            <a:r>
              <a:rPr lang="en-US" dirty="0"/>
              <a:t>Vikings may have traveled to </a:t>
            </a:r>
            <a:r>
              <a:rPr lang="en-US" dirty="0">
                <a:hlinkClick r:id="rId3"/>
              </a:rPr>
              <a:t>Heavener, Oklahoma</a:t>
            </a:r>
            <a:r>
              <a:rPr lang="en-US" dirty="0"/>
              <a:t>. </a:t>
            </a:r>
          </a:p>
          <a:p>
            <a:r>
              <a:rPr lang="en-US" dirty="0"/>
              <a:t>Vikings didn’t continue exploration in New World. </a:t>
            </a:r>
          </a:p>
        </p:txBody>
      </p:sp>
      <p:pic>
        <p:nvPicPr>
          <p:cNvPr id="10" name="Content Placeholder 9" descr="Heavener-runestene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743200"/>
            <a:ext cx="382774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304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Carvings on the “Heavener </a:t>
            </a:r>
            <a:r>
              <a:rPr lang="en-US" sz="1200" dirty="0" err="1"/>
              <a:t>Runestone</a:t>
            </a:r>
            <a:r>
              <a:rPr lang="en-US" sz="1200" dirty="0"/>
              <a:t>” cause some to believe the Vikings once explored the lands of Oklahoma.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Click for map of Norway. </a:t>
            </a:r>
            <a:endParaRPr lang="en-US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Search for New Trade Routes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1400s: European countries looked for new trade routes to the Orient.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Treasured Oriental silk, perfumes, drugs, gold, jewels, dyes, teas, and spices (pepper, cinnamon, nutmeg, and cloves) were sought.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In searching for a shorter route to the Far East they instead landed on the South and North American continents.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715000" cy="5410200"/>
          </a:xfrm>
        </p:spPr>
        <p:txBody>
          <a:bodyPr>
            <a:normAutofit fontScale="92500" lnSpcReduction="10000"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Christopher Columbus was an Italian sea captain who believed the best route to the Far East lay to the west.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He estimated the distance from Portugal to Japan as less than 3,000 miles (it’s closer to 7,000 miles!)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On August 3, 1492 he set sail (headed west) from Spain on the Ni</a:t>
            </a:r>
            <a:r>
              <a:rPr lang="en-US" dirty="0">
                <a:cs typeface="Arial" charset="0"/>
              </a:rPr>
              <a:t>ña, the Pinta, and the Santa Maria. 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On October 12, 1492, he landed on an island near San Salvador.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He made four voyages to the New World but did not discover the East Indies. </a:t>
            </a:r>
            <a:endParaRPr lang="en-US" i="1" dirty="0">
              <a:cs typeface="Arial" charset="0"/>
            </a:endParaRPr>
          </a:p>
        </p:txBody>
      </p:sp>
      <p:pic>
        <p:nvPicPr>
          <p:cNvPr id="9" name="Content Placeholder 8" descr="Santa-Mar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524000"/>
            <a:ext cx="27051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Search for New Trade Routes: Christopher Columbus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5334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replica of Columbus’s </a:t>
            </a:r>
            <a:r>
              <a:rPr lang="en-US" i="1" dirty="0"/>
              <a:t>Santa Maria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for map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Search for New Trade Routes: Other Early Explorers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In 1497, John Cabot landed in Newfoundland</a:t>
            </a:r>
            <a:r>
              <a:rPr lang="en-US"/>
              <a:t>; he </a:t>
            </a:r>
            <a:r>
              <a:rPr lang="en-US" dirty="0"/>
              <a:t>was the first European given credit for reaching the North American mainland.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Vasco </a:t>
            </a:r>
            <a:r>
              <a:rPr lang="en-US" dirty="0" err="1"/>
              <a:t>da</a:t>
            </a:r>
            <a:r>
              <a:rPr lang="en-US" dirty="0"/>
              <a:t> Gama discovered a sea route to India around Africa.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Magellan was responsible for the first expedition to circle the globe.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European Explorers</a:t>
            </a:r>
          </a:p>
        </p:txBody>
      </p:sp>
      <p:pic>
        <p:nvPicPr>
          <p:cNvPr id="5" name="Content Placeholder 4" descr="explorers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19200"/>
            <a:ext cx="7019925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3956</TotalTime>
  <Words>1452</Words>
  <Application>Microsoft Macintosh PowerPoint</Application>
  <PresentationFormat>On-screen Show (4:3)</PresentationFormat>
  <Paragraphs>158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Early European Explorers</vt:lpstr>
      <vt:lpstr>Section 1: Early European Explorers</vt:lpstr>
      <vt:lpstr>Introduction</vt:lpstr>
      <vt:lpstr>The Search for New Trade Routes</vt:lpstr>
      <vt:lpstr>The Search for New Trade Routes: Christopher Columbus</vt:lpstr>
      <vt:lpstr>The Search for New Trade Routes: Other Early Explorers</vt:lpstr>
      <vt:lpstr>Early European Explorers</vt:lpstr>
      <vt:lpstr>Spain in the New World</vt:lpstr>
      <vt:lpstr>Spain in the New World:  Francisco Vásquez de Coronado</vt:lpstr>
      <vt:lpstr>Spain in the New World:  Juan de Padilla</vt:lpstr>
      <vt:lpstr>Spain in the New World:  Hernando de Soto</vt:lpstr>
      <vt:lpstr>Spain in the New World:  Juan de Oñate</vt:lpstr>
      <vt:lpstr>France in the New World</vt:lpstr>
      <vt:lpstr>France in the New World: La Salle</vt:lpstr>
      <vt:lpstr>France in the New World: La Harpe</vt:lpstr>
      <vt:lpstr>France in the New World:  Other French Explorers</vt:lpstr>
      <vt:lpstr>England in the New World</vt:lpstr>
      <vt:lpstr>Section 2: European-Indian Contact</vt:lpstr>
      <vt:lpstr>Section 2: European-Indian Contact</vt:lpstr>
      <vt:lpstr>Introduction</vt:lpstr>
      <vt:lpstr>Horse Sense</vt:lpstr>
      <vt:lpstr>Plants</vt:lpstr>
      <vt:lpstr>Disease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456</cp:revision>
  <dcterms:created xsi:type="dcterms:W3CDTF">2010-06-02T19:20:05Z</dcterms:created>
  <dcterms:modified xsi:type="dcterms:W3CDTF">2019-08-27T15:49:41Z</dcterms:modified>
</cp:coreProperties>
</file>