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58" r:id="rId4"/>
    <p:sldId id="268" r:id="rId5"/>
    <p:sldId id="322" r:id="rId6"/>
    <p:sldId id="321" r:id="rId7"/>
    <p:sldId id="320" r:id="rId8"/>
    <p:sldId id="319" r:id="rId9"/>
    <p:sldId id="325" r:id="rId10"/>
    <p:sldId id="324" r:id="rId11"/>
    <p:sldId id="323" r:id="rId12"/>
    <p:sldId id="318" r:id="rId13"/>
    <p:sldId id="329" r:id="rId14"/>
    <p:sldId id="328" r:id="rId15"/>
    <p:sldId id="270" r:id="rId16"/>
    <p:sldId id="276" r:id="rId17"/>
    <p:sldId id="333" r:id="rId18"/>
    <p:sldId id="332" r:id="rId19"/>
    <p:sldId id="331" r:id="rId20"/>
    <p:sldId id="330" r:id="rId21"/>
    <p:sldId id="334" r:id="rId22"/>
    <p:sldId id="275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history.org/sites/spiromounds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goo.gl/maps/sRWM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history.org/publications/enc/entry.php?entry=CO05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ital.library.okstate.edu/encyclopedia/entries/C/CO056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sterndigs.org/11500-year-old-bison-butchering-site-discovered-in-oklahom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2: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Early Cultures in Our Land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Archaic Culture Foragers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As climate changed, the people adapted and their culture changed.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become hunters and harvesters and made flour and stored it in baskets.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Pieces of bone and antler became spear points, needles, awls, punches, and atlatl hooks.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ate a variety of wild animals and knew how to start a fire with a wood drill.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Woodland Culture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>
            <a:normAutofit fontScale="92500"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About 2,000 years ago, Woodland culture emerged.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People planted, cultivated, and harvested food (e.g. squash, corn, beans, sunflowers).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first farms were in the Grand River area, the Ouachita Mountains, the Cimarron River area, and along the Canadian and Washita Rivers.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Bow and arrow were developed about this time and made hunting easier.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Because farming meant growing crops, people moved less and villages began to develop.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Plains Village Farmers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These groups lived in Oklahoma from about 1,200 to 500 years ago.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grew corn, beans, squash, gourds, sunflowers, and tobacco.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hunted bison and deer along with nuts and wild berries.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Villages of about 100 people were built near waterways.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Houses were rectangular, made of wood posts, sticks, and cane covered with clay. There was a fireplace and roof covered with grass.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Mound Builders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Along with Plains Villages, there were Spiro Mound Builders, or Caddo people.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built the </a:t>
            </a:r>
            <a:r>
              <a:rPr lang="en-US" dirty="0">
                <a:hlinkClick r:id="rId3"/>
              </a:rPr>
              <a:t>Spiro Mounds</a:t>
            </a:r>
            <a:r>
              <a:rPr lang="en-US" dirty="0"/>
              <a:t>, now a part of the Spiro Mounds State Archaeological Park.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people lived in small farming villages.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Spiro men and women painted themselves with colorful paints.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were fine craftsmen and worked with stone, shell, and copper.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Spiro were ruled by a chief who had control over the people’s resources.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Early Plains Indians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About 500 years ago, climate change caused the people to move to a more nomadic way of life.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hunted buffalo, deer, antelope, rabbit, or whatever was available.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They foraged for wild plant foods and lived in grass houses covered with buffalo hide.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These hunters may be ancestors of Wichita people.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Historic Native American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What elements of culture were exhibited by the Indians during first contact with Europeans?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2: Historic Native American Cultures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viceroy</a:t>
            </a:r>
          </a:p>
          <a:p>
            <a:pPr lvl="1"/>
            <a:r>
              <a:rPr lang="en-US" dirty="0"/>
              <a:t>barter</a:t>
            </a:r>
          </a:p>
          <a:p>
            <a:pPr lvl="1"/>
            <a:r>
              <a:rPr lang="en-US" dirty="0"/>
              <a:t>totem</a:t>
            </a:r>
          </a:p>
          <a:p>
            <a:pPr lvl="1"/>
            <a:r>
              <a:rPr lang="en-US" dirty="0"/>
              <a:t>shaman</a:t>
            </a:r>
          </a:p>
          <a:p>
            <a:pPr lvl="1"/>
            <a:r>
              <a:rPr lang="en-US" dirty="0"/>
              <a:t>polygamy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876800" cy="5410200"/>
          </a:xfrm>
        </p:spPr>
        <p:txBody>
          <a:bodyPr>
            <a:normAutofit/>
          </a:bodyPr>
          <a:lstStyle/>
          <a:p>
            <a:r>
              <a:rPr lang="en-US" dirty="0"/>
              <a:t>Christopher Columbus began to explore in the New World in 1492. </a:t>
            </a:r>
          </a:p>
          <a:p>
            <a:r>
              <a:rPr lang="en-US" dirty="0"/>
              <a:t>Antonio de Mendoza was approved for an expedition to find golden cities in 1540.</a:t>
            </a:r>
          </a:p>
          <a:p>
            <a:r>
              <a:rPr lang="en-US" dirty="0" err="1"/>
              <a:t>Franciso</a:t>
            </a:r>
            <a:r>
              <a:rPr lang="en-US" dirty="0"/>
              <a:t> Vasquez wandered the Central Plains looking for any sign of civilization.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0" y="4724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Christopher Columbus Takes Possession of the New Country</a:t>
            </a:r>
            <a:r>
              <a:rPr lang="en-US" sz="1200" dirty="0"/>
              <a:t>, a 19</a:t>
            </a:r>
            <a:r>
              <a:rPr lang="en-US" sz="1200" baseline="30000" dirty="0"/>
              <a:t>th</a:t>
            </a:r>
            <a:r>
              <a:rPr lang="en-US" sz="1200" dirty="0"/>
              <a:t>-century view by L. Prang &amp; Co. </a:t>
            </a:r>
          </a:p>
        </p:txBody>
      </p:sp>
      <p:pic>
        <p:nvPicPr>
          <p:cNvPr id="9" name="Content Placeholder 8" descr="Columbus_Taking_Possess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828800"/>
            <a:ext cx="3628572" cy="275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First Encounters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1493: Coronado’s expedition was the first</a:t>
            </a:r>
            <a:r>
              <a:rPr lang="en-US" b="1" dirty="0"/>
              <a:t> </a:t>
            </a:r>
            <a:r>
              <a:rPr lang="en-US" dirty="0"/>
              <a:t>recorded contact between Indians and the Spanish.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Famous explorers Hernando de Soto, Louis Joliet and Father Jacques Marquette, and Bernard de La </a:t>
            </a:r>
            <a:r>
              <a:rPr lang="en-US" dirty="0" err="1"/>
              <a:t>Harpe</a:t>
            </a:r>
            <a:r>
              <a:rPr lang="en-US" dirty="0"/>
              <a:t> made contacts here, as well.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1542: Spanish monks found the Kaw people. 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Indian Culture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Native Americans belonged to different tribes and spoke different languages.</a:t>
            </a:r>
          </a:p>
          <a:p>
            <a:r>
              <a:rPr lang="en-US" dirty="0"/>
              <a:t>They believed in many gods and spirits, an afterlife, and cleansing themselves to purify their spirits.</a:t>
            </a:r>
          </a:p>
          <a:p>
            <a:r>
              <a:rPr lang="en-US" dirty="0"/>
              <a:t>Life was sacred to all Plains tribes. </a:t>
            </a:r>
          </a:p>
          <a:p>
            <a:r>
              <a:rPr lang="en-US" dirty="0"/>
              <a:t>Prayer was to the Great Spirit, Mother Earth, and totems.</a:t>
            </a:r>
          </a:p>
          <a:p>
            <a:r>
              <a:rPr lang="en-US" dirty="0"/>
              <a:t>The shaman (medicine man) used herbs and prayer to heal sick, interpreted dreams and signs, passed down history and beliefs through spoken word. </a:t>
            </a:r>
          </a:p>
          <a:p>
            <a:r>
              <a:rPr lang="en-US" dirty="0"/>
              <a:t>Members of a tribe worked together for the good of the group, parents and older members were shown respect, and honest was valued. Children were rarely punished.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5342467" cy="762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The Earliest People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Historic Native American Cultures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Indian Culture: The Family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762000" indent="-762000"/>
            <a:r>
              <a:rPr lang="en-US" dirty="0"/>
              <a:t>Marriages were permitted between related tribes and a man could have more than one wife. </a:t>
            </a:r>
          </a:p>
          <a:p>
            <a:pPr marL="762000" indent="-762000"/>
            <a:r>
              <a:rPr lang="en-US" dirty="0"/>
              <a:t>Men were warriors and hunters. They held important leadership roles such as chief.</a:t>
            </a:r>
          </a:p>
          <a:p>
            <a:pPr marL="762000" indent="-762000"/>
            <a:r>
              <a:rPr lang="en-US" dirty="0"/>
              <a:t>Women kept the shelter (such as a tipi) and kept the family clothed and fed. </a:t>
            </a:r>
          </a:p>
          <a:p>
            <a:pPr marL="762000" indent="-762000"/>
            <a:r>
              <a:rPr lang="en-US" dirty="0"/>
              <a:t>Boys and girls were taught their roles and needed skills at early ages.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Indian Culture: Food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Women prepared the food.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Meats were eaten raw, roasted, boiled, or dried.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Wild animals were a main food source (bear, squirrel, turkey, duck, turtles, fish, etc.).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Other foods were wild honey and other natural foods such as corn, pumpkins, squash, etc.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Indian Culture: Plants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762000" indent="-762000"/>
            <a:r>
              <a:rPr lang="en-US" dirty="0"/>
              <a:t>Native Americans used many wildflowers and plants for natural healing. </a:t>
            </a:r>
          </a:p>
          <a:p>
            <a:pPr marL="762000" indent="-762000"/>
            <a:r>
              <a:rPr lang="en-US" dirty="0"/>
              <a:t>About 170 plants used by Indians have been found to have modern use in medicine (e.g. digitalis comes from foxglove, aspirin from willow bark, mint for nausea). </a:t>
            </a:r>
          </a:p>
          <a:p>
            <a:pPr marL="762000" indent="-762000"/>
            <a:r>
              <a:rPr lang="en-US" dirty="0"/>
              <a:t>The people used the resources that they found and learned to live in the lands we call Oklahoma.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Slide 17: Library of Congress, Prints and Photographic Division;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/>
              <a:t>The Earliest People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/>
              <a:t>Essential Question: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/>
              <a:t>What were the characteristics of Oklahoma’s earliest people?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The Earliest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prehistoric people</a:t>
            </a:r>
          </a:p>
          <a:p>
            <a:pPr lvl="1"/>
            <a:r>
              <a:rPr lang="en-US" dirty="0"/>
              <a:t>archaeologist</a:t>
            </a:r>
          </a:p>
          <a:p>
            <a:pPr lvl="1"/>
            <a:r>
              <a:rPr lang="en-US" dirty="0"/>
              <a:t>artifact</a:t>
            </a:r>
          </a:p>
          <a:p>
            <a:pPr lvl="1"/>
            <a:r>
              <a:rPr lang="en-US" dirty="0" err="1"/>
              <a:t>petroglyph</a:t>
            </a:r>
            <a:endParaRPr lang="en-US" dirty="0"/>
          </a:p>
          <a:p>
            <a:pPr lvl="1"/>
            <a:r>
              <a:rPr lang="en-US" dirty="0"/>
              <a:t>fossil</a:t>
            </a:r>
          </a:p>
          <a:p>
            <a:pPr lvl="1"/>
            <a:r>
              <a:rPr lang="en-US" dirty="0"/>
              <a:t>anthropologist</a:t>
            </a:r>
          </a:p>
          <a:p>
            <a:pPr lvl="1"/>
            <a:r>
              <a:rPr lang="en-US" dirty="0"/>
              <a:t>nomadic</a:t>
            </a:r>
          </a:p>
          <a:p>
            <a:pPr lvl="1"/>
            <a:r>
              <a:rPr lang="en-US" dirty="0"/>
              <a:t>atlatl</a:t>
            </a:r>
          </a:p>
          <a:p>
            <a:pPr lvl="1"/>
            <a:r>
              <a:rPr lang="en-US" dirty="0" err="1"/>
              <a:t>protohistoric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Searching for Clues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spcBef>
                <a:spcPts val="24"/>
              </a:spcBef>
            </a:pPr>
            <a:r>
              <a:rPr lang="en-US" dirty="0"/>
              <a:t>Artifacts include items such as pottery, tools, bone, jewelry, and paintings that were made or used by people.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Archaeological digs are excavations of a site where people lived or worked long ago.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Archaeologists study and document any fragment of an artifact discovered.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Pieced together, artifacts help tell more about past peoples.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Fossils are traces or remains of living things like animals, birds, and people.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The most common fossils are teeth, bones, or shells.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Carbon dating is used to obtain age estimates on organic (once-living) matter. 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DNA studies, fluorine dating, and </a:t>
            </a:r>
            <a:r>
              <a:rPr lang="en-US" dirty="0" err="1"/>
              <a:t>dendrochronology</a:t>
            </a:r>
            <a:r>
              <a:rPr lang="en-US" dirty="0"/>
              <a:t> are other methods of determining the age of an artifact.</a:t>
            </a:r>
          </a:p>
          <a:p>
            <a:pPr marL="762000" indent="-762000">
              <a:spcBef>
                <a:spcPts val="24"/>
              </a:spcBef>
            </a:pPr>
            <a:r>
              <a:rPr lang="en-US" dirty="0"/>
              <a:t>Fossil pollen can give clues to types of plants from the past.</a:t>
            </a:r>
          </a:p>
          <a:p>
            <a:pPr marL="762000" indent="-762000">
              <a:lnSpc>
                <a:spcPct val="80000"/>
              </a:lnSpc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419600" cy="52578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The earliest people to live in America came from Asia.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Around 10,000 B.C., the Bering Strait was a “land bridge” from Asia to North America.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Over 16,000 prehistoric and early American Indian sites are found in Oklahoma.</a:t>
            </a:r>
          </a:p>
          <a:p>
            <a:pPr marL="762000" indent="-762000">
              <a:lnSpc>
                <a:spcPct val="80000"/>
              </a:lnSpc>
              <a:buFontTx/>
              <a:buChar char="•"/>
            </a:pPr>
            <a:endParaRPr lang="en-US" dirty="0"/>
          </a:p>
        </p:txBody>
      </p:sp>
      <p:pic>
        <p:nvPicPr>
          <p:cNvPr id="9" name="Content Placeholder 8" descr="landbrid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4038600" cy="4025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Prehistoric Cultures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5791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Click to see modern-day map.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Paleo</a:t>
            </a:r>
            <a:r>
              <a:rPr lang="en-US" dirty="0"/>
              <a:t> Indians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0593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1961: scientists discover evidence of </a:t>
            </a:r>
            <a:r>
              <a:rPr lang="en-US" dirty="0" err="1"/>
              <a:t>Paleo</a:t>
            </a:r>
            <a:r>
              <a:rPr lang="en-US" dirty="0"/>
              <a:t> Indian hunters in Oklahoma.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Thousands of years ago, six-foot tall bison, camels, horses, and sloths the size of elephants lived in the area that is Oklahoma.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Columbian mammoth bones were found at the </a:t>
            </a:r>
            <a:r>
              <a:rPr lang="en-US" dirty="0">
                <a:hlinkClick r:id="rId3"/>
              </a:rPr>
              <a:t>Cooperton</a:t>
            </a:r>
            <a:r>
              <a:rPr lang="en-US" dirty="0">
                <a:hlinkClick r:id="rId4"/>
              </a:rPr>
              <a:t> site</a:t>
            </a:r>
            <a:r>
              <a:rPr lang="en-US" dirty="0"/>
              <a:t> in Kiowa County.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Soil deposits date to about 30,000 years ago at Burnham site.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Paleo</a:t>
            </a:r>
            <a:r>
              <a:rPr lang="en-US" dirty="0"/>
              <a:t> Indians: Clovis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1"/>
            <a:ext cx="8382000" cy="43434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The Clovis people, named after the New Mexico site where first artifacts were reported, were known for their spears (spear point usually 3-4 inches long)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There is an important Clovis site near </a:t>
            </a:r>
            <a:r>
              <a:rPr lang="en-US" dirty="0" err="1"/>
              <a:t>Stecker</a:t>
            </a:r>
            <a:r>
              <a:rPr lang="en-US" dirty="0"/>
              <a:t> in Caddo County.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Clovis people first hunted mammoths and then switched to bison as the mammoth population declined. </a:t>
            </a:r>
            <a:endParaRPr lang="en-US" sz="36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8600" y="5486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for information on Jake Bluff.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Paleo</a:t>
            </a:r>
            <a:r>
              <a:rPr lang="en-US" dirty="0"/>
              <a:t> Indians: Folsom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The Folsom people sites include the Cooper </a:t>
            </a:r>
            <a:r>
              <a:rPr lang="en-US" dirty="0" err="1"/>
              <a:t>Bonebed</a:t>
            </a:r>
            <a:r>
              <a:rPr lang="en-US" dirty="0"/>
              <a:t> and the Waugh site as evidenced by various spear points and a painted bison skull.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Dalton people lived some 9,000-10,000 years ago. They were skilled in making clothing, containers, tools, and covers for shelters from the animals they killed.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3972</TotalTime>
  <Words>1370</Words>
  <Application>Microsoft Macintosh PowerPoint</Application>
  <PresentationFormat>On-screen Show (4:3)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The Earliest People</vt:lpstr>
      <vt:lpstr>Section 1: The Earliest People</vt:lpstr>
      <vt:lpstr>Searching for Clues</vt:lpstr>
      <vt:lpstr>Prehistoric Cultures</vt:lpstr>
      <vt:lpstr>Paleo Indians</vt:lpstr>
      <vt:lpstr>Paleo Indians: Clovis People</vt:lpstr>
      <vt:lpstr>Paleo Indians: Folsom People</vt:lpstr>
      <vt:lpstr>Archaic Culture Foragers</vt:lpstr>
      <vt:lpstr>Woodland Culture</vt:lpstr>
      <vt:lpstr>Plains Village Farmers</vt:lpstr>
      <vt:lpstr>The Mound Builders</vt:lpstr>
      <vt:lpstr>Early Plains Indians</vt:lpstr>
      <vt:lpstr>Section 2: Historic Native American Cultures</vt:lpstr>
      <vt:lpstr>Section 2: Historic Native American Cultures</vt:lpstr>
      <vt:lpstr>Introduction</vt:lpstr>
      <vt:lpstr>First Encounters</vt:lpstr>
      <vt:lpstr>Indian Culture</vt:lpstr>
      <vt:lpstr>Indian Culture: The Family</vt:lpstr>
      <vt:lpstr>Indian Culture: Food</vt:lpstr>
      <vt:lpstr>Indian Culture: Plants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453</cp:revision>
  <dcterms:created xsi:type="dcterms:W3CDTF">2010-06-02T19:20:05Z</dcterms:created>
  <dcterms:modified xsi:type="dcterms:W3CDTF">2019-08-27T15:39:12Z</dcterms:modified>
</cp:coreProperties>
</file>