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46070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image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039461">
            <a:off x="181366" y="6293596"/>
            <a:ext cx="609601" cy="40667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4" Type="http://schemas.openxmlformats.org/officeDocument/2006/relationships/slide" Target="slide10.xml"/><Relationship Id="rId5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0" y="4955013"/>
            <a:ext cx="9141246" cy="1501141"/>
          </a:xfrm>
          <a:prstGeom prst="rect">
            <a:avLst/>
          </a:prstGeom>
          <a:solidFill>
            <a:srgbClr val="DCE6F2">
              <a:alpha val="1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Chapter 15: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A New Century for North Carolina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STUDY PRESENTATION</a:t>
            </a:r>
          </a:p>
        </p:txBody>
      </p:sp>
      <p:sp>
        <p:nvSpPr>
          <p:cNvPr id="60" name="Shape 60"/>
          <p:cNvSpPr/>
          <p:nvPr/>
        </p:nvSpPr>
        <p:spPr>
          <a:xfrm>
            <a:off x="7543800" y="6545790"/>
            <a:ext cx="1600200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2017 Clairmont Press</a:t>
            </a:r>
          </a:p>
        </p:txBody>
      </p:sp>
      <p:pic>
        <p:nvPicPr>
          <p:cNvPr id="62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87911">
            <a:off x="7018669" y="239607"/>
            <a:ext cx="1638950" cy="1592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34199" cy="17685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Living Local in a Global Economy 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Essential Question: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In what ways have North Carolina communities changed to meet the changing needs of the new century?</a:t>
            </a:r>
            <a:endParaRPr>
              <a:solidFill>
                <a:srgbClr val="080808"/>
              </a:solidFill>
            </a:endParaRPr>
          </a:p>
          <a:p>
            <a:pPr marL="285750" lvl="1" indent="171450">
              <a:lnSpc>
                <a:spcPct val="100000"/>
              </a:lnSpc>
              <a:spcBef>
                <a:spcPts val="600"/>
              </a:spcBef>
              <a:buSzTx/>
              <a:buNone/>
              <a:defRPr sz="2800">
                <a:solidFill>
                  <a:srgbClr val="08080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549">
                <a:effectLst>
                  <a:outerShdw blurRad="34671" dist="3467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2: Living Local in a Global Economy 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8006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organic farming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ecosystem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/>
          <a:lstStyle/>
          <a:p>
            <a:r>
              <a:rPr dirty="0"/>
              <a:t>North Carolinians in the early 21st century were concerned with their identity as a state and what their state would be like as it went through global </a:t>
            </a:r>
            <a:r>
              <a:rPr dirty="0" smtClean="0"/>
              <a:t>changes</a:t>
            </a:r>
            <a:r>
              <a:rPr lang="en-US" dirty="0" smtClean="0"/>
              <a:t>.</a:t>
            </a:r>
            <a:endParaRPr dirty="0"/>
          </a:p>
          <a:p>
            <a:r>
              <a:rPr dirty="0"/>
              <a:t>For many residents of the state, old habits and new tastes could be </a:t>
            </a:r>
            <a:r>
              <a:rPr dirty="0" smtClean="0"/>
              <a:t>combined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Farming Innovations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53851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640079" indent="-640079" defTabSz="768095">
              <a:lnSpc>
                <a:spcPct val="90000"/>
              </a:lnSpc>
              <a:spcBef>
                <a:spcPts val="600"/>
              </a:spcBef>
              <a:defRPr sz="2688">
                <a:solidFill>
                  <a:srgbClr val="080808"/>
                </a:solidFill>
              </a:defRPr>
            </a:pPr>
            <a:r>
              <a:rPr sz="2650" dirty="0"/>
              <a:t>State residents </a:t>
            </a:r>
            <a:r>
              <a:rPr sz="2650" dirty="0" smtClean="0"/>
              <a:t>adapted</a:t>
            </a:r>
            <a:r>
              <a:rPr lang="en-US" sz="2650" dirty="0"/>
              <a:t> </a:t>
            </a:r>
            <a:r>
              <a:rPr lang="en-US" sz="2650" dirty="0" smtClean="0"/>
              <a:t>old traditions</a:t>
            </a:r>
            <a:r>
              <a:rPr sz="2650" dirty="0" smtClean="0"/>
              <a:t> </a:t>
            </a:r>
            <a:r>
              <a:rPr sz="2650" dirty="0"/>
              <a:t>to find a </a:t>
            </a:r>
            <a:r>
              <a:rPr sz="2650" dirty="0" smtClean="0"/>
              <a:t>niche</a:t>
            </a:r>
            <a:r>
              <a:rPr lang="en-US" sz="2650" dirty="0" smtClean="0"/>
              <a:t>, or </a:t>
            </a:r>
            <a:r>
              <a:rPr sz="2650" dirty="0" smtClean="0"/>
              <a:t>a </a:t>
            </a:r>
            <a:r>
              <a:rPr sz="2650" dirty="0"/>
              <a:t>specialized </a:t>
            </a:r>
            <a:r>
              <a:rPr sz="2650" dirty="0" smtClean="0"/>
              <a:t>market</a:t>
            </a:r>
            <a:r>
              <a:rPr lang="en-US" sz="2650" dirty="0"/>
              <a:t>,</a:t>
            </a:r>
            <a:r>
              <a:rPr lang="en-US" sz="2650" dirty="0" smtClean="0"/>
              <a:t> </a:t>
            </a:r>
            <a:r>
              <a:rPr lang="en-US" sz="2650" dirty="0" smtClean="0"/>
              <a:t>in the global </a:t>
            </a:r>
            <a:r>
              <a:rPr lang="en-US" sz="2650" dirty="0" smtClean="0"/>
              <a:t>marketplace</a:t>
            </a:r>
            <a:endParaRPr lang="en-US" sz="2650" dirty="0"/>
          </a:p>
          <a:p>
            <a:pPr marL="1100328" lvl="2" indent="-640079" defTabSz="768095">
              <a:lnSpc>
                <a:spcPct val="90000"/>
              </a:lnSpc>
              <a:spcBef>
                <a:spcPts val="600"/>
              </a:spcBef>
              <a:defRPr sz="2688">
                <a:solidFill>
                  <a:srgbClr val="080808"/>
                </a:solidFill>
              </a:defRPr>
            </a:pPr>
            <a:r>
              <a:rPr sz="2650" dirty="0" smtClean="0"/>
              <a:t>North </a:t>
            </a:r>
            <a:r>
              <a:rPr sz="2650" dirty="0"/>
              <a:t>Carolina continued to be the 2nd-largest producer of Christmas trees in the </a:t>
            </a:r>
            <a:r>
              <a:rPr sz="2650" dirty="0" smtClean="0"/>
              <a:t>U.S.</a:t>
            </a:r>
            <a:endParaRPr lang="en-US" sz="2650" dirty="0"/>
          </a:p>
          <a:p>
            <a:pPr marL="1100328" lvl="2" indent="-640079" defTabSz="768095">
              <a:lnSpc>
                <a:spcPct val="90000"/>
              </a:lnSpc>
              <a:spcBef>
                <a:spcPts val="600"/>
              </a:spcBef>
              <a:defRPr sz="2688">
                <a:solidFill>
                  <a:srgbClr val="080808"/>
                </a:solidFill>
              </a:defRPr>
            </a:pPr>
            <a:r>
              <a:rPr sz="2650" dirty="0" smtClean="0"/>
              <a:t>Wineries </a:t>
            </a:r>
            <a:r>
              <a:rPr sz="2650" dirty="0"/>
              <a:t>opened along the Yadkin River by </a:t>
            </a:r>
            <a:r>
              <a:rPr sz="2650" dirty="0" smtClean="0"/>
              <a:t>2013</a:t>
            </a:r>
            <a:r>
              <a:rPr lang="en-US" sz="2650" dirty="0" smtClean="0"/>
              <a:t>.</a:t>
            </a:r>
          </a:p>
          <a:p>
            <a:pPr marL="1100328" lvl="2" indent="-640079" defTabSz="768095">
              <a:lnSpc>
                <a:spcPct val="90000"/>
              </a:lnSpc>
              <a:spcBef>
                <a:spcPts val="600"/>
              </a:spcBef>
              <a:defRPr sz="2688">
                <a:solidFill>
                  <a:srgbClr val="080808"/>
                </a:solidFill>
              </a:defRPr>
            </a:pPr>
            <a:r>
              <a:rPr sz="2650" dirty="0" smtClean="0"/>
              <a:t>The </a:t>
            </a:r>
            <a:r>
              <a:rPr sz="2650" dirty="0"/>
              <a:t>Maple Hill Farm bottled its own milk for local markets and its ice cream shop became known as one of the best in the </a:t>
            </a:r>
            <a:r>
              <a:rPr sz="2650" dirty="0" smtClean="0"/>
              <a:t>country</a:t>
            </a:r>
            <a:r>
              <a:rPr lang="en-US" sz="2650" dirty="0" smtClean="0"/>
              <a:t>.</a:t>
            </a:r>
            <a:endParaRPr sz="2650" dirty="0"/>
          </a:p>
          <a:p>
            <a:pPr marL="640079" indent="-640079" defTabSz="768095">
              <a:lnSpc>
                <a:spcPct val="90000"/>
              </a:lnSpc>
              <a:spcBef>
                <a:spcPts val="600"/>
              </a:spcBef>
              <a:defRPr sz="2688">
                <a:solidFill>
                  <a:srgbClr val="080808"/>
                </a:solidFill>
              </a:defRPr>
            </a:pPr>
            <a:r>
              <a:rPr sz="2650" dirty="0"/>
              <a:t>State farmers turned to </a:t>
            </a:r>
            <a:r>
              <a:rPr sz="2650" b="1" i="1" dirty="0"/>
              <a:t>organic farming</a:t>
            </a:r>
            <a:r>
              <a:rPr sz="2650" dirty="0"/>
              <a:t>, using no industrial fertilizers or pesticides and selling their produce at local farmers’ </a:t>
            </a:r>
            <a:r>
              <a:rPr sz="2650" dirty="0" smtClean="0"/>
              <a:t>markets</a:t>
            </a:r>
            <a:r>
              <a:rPr lang="en-US" sz="2650" dirty="0" smtClean="0"/>
              <a:t>.</a:t>
            </a:r>
            <a:endParaRPr sz="2650" dirty="0"/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1" build="p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title"/>
          </p:nvPr>
        </p:nvSpPr>
        <p:spPr>
          <a:xfrm>
            <a:off x="457200" y="12324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dirty="0"/>
              <a:t>Industrial Adaptations</a:t>
            </a:r>
          </a:p>
        </p:txBody>
      </p:sp>
      <p:sp>
        <p:nvSpPr>
          <p:cNvPr id="114" name="Shape 114"/>
          <p:cNvSpPr>
            <a:spLocks noGrp="1"/>
          </p:cNvSpPr>
          <p:nvPr>
            <p:ph type="body" idx="1"/>
          </p:nvPr>
        </p:nvSpPr>
        <p:spPr>
          <a:xfrm>
            <a:off x="457200" y="1155325"/>
            <a:ext cx="8229600" cy="53727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75467" indent="-675467" defTabSz="813816">
              <a:spcBef>
                <a:spcPts val="600"/>
              </a:spcBef>
              <a:defRPr sz="2848"/>
            </a:pPr>
            <a:r>
              <a:rPr sz="3100" dirty="0"/>
              <a:t>Traditional industry was also </a:t>
            </a:r>
            <a:r>
              <a:rPr sz="3100" dirty="0" smtClean="0"/>
              <a:t>adapting</a:t>
            </a:r>
            <a:r>
              <a:rPr lang="en-US" sz="3100" dirty="0" smtClean="0"/>
              <a:t>.</a:t>
            </a:r>
            <a:endParaRPr sz="3100" dirty="0"/>
          </a:p>
          <a:p>
            <a:pPr marL="675467" indent="-675467" defTabSz="813816">
              <a:spcBef>
                <a:spcPts val="600"/>
              </a:spcBef>
              <a:defRPr sz="2848"/>
            </a:pPr>
            <a:r>
              <a:rPr sz="3100" dirty="0"/>
              <a:t>Winston-Salem plant began to produce “wearable electronics,” specialized clothing for extreme </a:t>
            </a:r>
            <a:r>
              <a:rPr sz="3100" dirty="0" smtClean="0"/>
              <a:t>conditions</a:t>
            </a:r>
            <a:r>
              <a:rPr lang="en-US" sz="3100" dirty="0" smtClean="0"/>
              <a:t>.</a:t>
            </a:r>
            <a:endParaRPr sz="3100" dirty="0"/>
          </a:p>
          <a:p>
            <a:pPr marL="675467" indent="-675467" defTabSz="813816">
              <a:spcBef>
                <a:spcPts val="600"/>
              </a:spcBef>
              <a:defRPr sz="2848"/>
            </a:pPr>
            <a:r>
              <a:rPr sz="3100" dirty="0"/>
              <a:t>Some turned old cotton mills into apartments as the population of the state </a:t>
            </a:r>
            <a:r>
              <a:rPr sz="3100" dirty="0" smtClean="0"/>
              <a:t>increased</a:t>
            </a:r>
            <a:r>
              <a:rPr lang="en-US" sz="3100" dirty="0" smtClean="0"/>
              <a:t>.</a:t>
            </a:r>
            <a:endParaRPr sz="3100" dirty="0"/>
          </a:p>
          <a:p>
            <a:pPr marL="675467" indent="-675467" defTabSz="813816">
              <a:spcBef>
                <a:spcPts val="600"/>
              </a:spcBef>
              <a:defRPr sz="2848"/>
            </a:pPr>
            <a:r>
              <a:rPr sz="3100" dirty="0"/>
              <a:t>International companies continued to innovate with new </a:t>
            </a:r>
            <a:r>
              <a:rPr sz="3100" dirty="0" smtClean="0"/>
              <a:t>technologies</a:t>
            </a:r>
            <a:r>
              <a:rPr lang="en-US" sz="3100" dirty="0" smtClean="0"/>
              <a:t>.</a:t>
            </a:r>
            <a:endParaRPr sz="3100" dirty="0"/>
          </a:p>
          <a:p>
            <a:pPr marL="675467" indent="-675467" defTabSz="813816">
              <a:spcBef>
                <a:spcPts val="600"/>
              </a:spcBef>
              <a:defRPr sz="2848"/>
            </a:pPr>
            <a:r>
              <a:rPr sz="3100" dirty="0"/>
              <a:t>Established North Carolina firms like Food Lion opened new stores under the name Bloom, selling ready-made packaged </a:t>
            </a:r>
            <a:r>
              <a:rPr sz="3100" dirty="0" smtClean="0"/>
              <a:t>foods</a:t>
            </a:r>
            <a:r>
              <a:rPr lang="en-US" sz="3100" dirty="0" smtClean="0"/>
              <a:t>.</a:t>
            </a:r>
            <a:endParaRPr sz="3100" dirty="0"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Community Revitalization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1169132"/>
            <a:ext cx="8229600" cy="5321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4393" indent="-584393" defTabSz="704087">
              <a:spcBef>
                <a:spcPts val="500"/>
              </a:spcBef>
              <a:defRPr sz="2464"/>
            </a:pPr>
            <a:r>
              <a:rPr sz="2500" dirty="0"/>
              <a:t>Communities took advantage of global possibilities to </a:t>
            </a:r>
            <a:r>
              <a:rPr sz="2500" dirty="0" smtClean="0"/>
              <a:t>strength</a:t>
            </a:r>
            <a:r>
              <a:rPr lang="en-US" sz="2500" dirty="0" smtClean="0"/>
              <a:t>en</a:t>
            </a:r>
            <a:r>
              <a:rPr sz="2500" dirty="0" smtClean="0"/>
              <a:t> </a:t>
            </a:r>
            <a:r>
              <a:rPr sz="2500" dirty="0"/>
              <a:t>their </a:t>
            </a:r>
            <a:r>
              <a:rPr sz="2500" dirty="0" smtClean="0"/>
              <a:t>assets</a:t>
            </a:r>
            <a:r>
              <a:rPr lang="en-US" sz="2500" dirty="0" smtClean="0"/>
              <a:t>.</a:t>
            </a:r>
            <a:endParaRPr sz="25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00" dirty="0"/>
              <a:t>New housing built in downtowns helped revive the cores of major cities in the early </a:t>
            </a:r>
            <a:r>
              <a:rPr sz="2500" dirty="0" smtClean="0"/>
              <a:t>2000s</a:t>
            </a:r>
            <a:r>
              <a:rPr lang="en-US" sz="2500" dirty="0" smtClean="0"/>
              <a:t>.</a:t>
            </a:r>
            <a:endParaRPr sz="25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00" dirty="0"/>
              <a:t>The Main Street program helped smaller towns to attract business and cultural destinations like </a:t>
            </a:r>
            <a:r>
              <a:rPr sz="2500" dirty="0" smtClean="0"/>
              <a:t>museums</a:t>
            </a:r>
            <a:r>
              <a:rPr lang="en-US" sz="2500" dirty="0" smtClean="0"/>
              <a:t>.</a:t>
            </a:r>
            <a:endParaRPr sz="25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00" dirty="0"/>
              <a:t>As older towns lost businesses, people turned them into entertainment destinations, and newer communities worked to adapt new ways with traditional </a:t>
            </a:r>
            <a:r>
              <a:rPr sz="2500" dirty="0" smtClean="0"/>
              <a:t>ideas</a:t>
            </a:r>
            <a:r>
              <a:rPr lang="en-US" sz="2500" dirty="0" smtClean="0"/>
              <a:t>.</a:t>
            </a:r>
            <a:endParaRPr sz="25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00" dirty="0"/>
              <a:t>Communities attempted to stem the tide of uncontrolled development like urban </a:t>
            </a:r>
            <a:r>
              <a:rPr sz="2500" dirty="0" smtClean="0"/>
              <a:t>sprawl</a:t>
            </a:r>
            <a:r>
              <a:rPr lang="en-US" sz="2500" dirty="0" smtClean="0"/>
              <a:t>.</a:t>
            </a:r>
            <a:endParaRPr sz="2500" dirty="0"/>
          </a:p>
          <a:p>
            <a:pPr marL="584393" indent="-584393" defTabSz="704087">
              <a:spcBef>
                <a:spcPts val="500"/>
              </a:spcBef>
              <a:defRPr sz="2464"/>
            </a:pPr>
            <a:r>
              <a:rPr sz="2500" dirty="0"/>
              <a:t>Coastal residents formed “Down East Tomorrow” to preserve the coastal </a:t>
            </a:r>
            <a:r>
              <a:rPr sz="2500" b="1" i="1" dirty="0"/>
              <a:t>ecosystem</a:t>
            </a:r>
            <a:r>
              <a:rPr sz="2500" dirty="0"/>
              <a:t> from </a:t>
            </a:r>
            <a:r>
              <a:rPr sz="2500" dirty="0" smtClean="0"/>
              <a:t>development</a:t>
            </a:r>
            <a:r>
              <a:rPr lang="en-US" sz="2500" dirty="0" smtClean="0"/>
              <a:t>.</a:t>
            </a:r>
            <a:endParaRPr sz="2500" dirty="0"/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6538083" y="6132829"/>
            <a:ext cx="22908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North Carolina and the Great Recession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/>
          <a:lstStyle>
            <a:lvl2pPr marL="742950" indent="-285750">
              <a:lnSpc>
                <a:spcPct val="100000"/>
              </a:lnSpc>
              <a:spcBef>
                <a:spcPts val="600"/>
              </a:spcBef>
              <a:buFont typeface="Arial"/>
              <a:defRPr sz="2800">
                <a:solidFill>
                  <a:srgbClr val="080808"/>
                </a:solidFill>
              </a:defRPr>
            </a:lvl2pPr>
          </a:lstStyle>
          <a:p>
            <a:r>
              <a:t>Essential Question:</a:t>
            </a:r>
          </a:p>
          <a:p>
            <a:pPr lvl="1"/>
            <a:r>
              <a:t>What impact did the Great Recession have on North Carolina’s economy and political views?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3: North Carolina and the Great Recession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subprime loan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underemployment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Tea Party movement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Moral Monday movement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exurbs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The Great Recession was an economic slowdown from 2008-2011 that rivaled the Great </a:t>
            </a:r>
            <a:r>
              <a:rPr sz="2800" dirty="0" smtClean="0"/>
              <a:t>Depression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It was primarily caused by the overextension of credit given by banks as mortgages, often in </a:t>
            </a:r>
            <a:r>
              <a:rPr sz="2800" b="1" i="1" dirty="0"/>
              <a:t>subprime loans</a:t>
            </a:r>
            <a:r>
              <a:rPr sz="2800" dirty="0"/>
              <a:t>, meaning it was unlikely the loans would be paid </a:t>
            </a:r>
            <a:r>
              <a:rPr sz="2800" dirty="0" smtClean="0"/>
              <a:t>back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lang="en-US" sz="2800" dirty="0" smtClean="0"/>
              <a:t>There were t</a:t>
            </a:r>
            <a:r>
              <a:rPr sz="2800" dirty="0" smtClean="0"/>
              <a:t>wo </a:t>
            </a:r>
            <a:r>
              <a:rPr lang="en-US" sz="2800" dirty="0" smtClean="0"/>
              <a:t>main </a:t>
            </a:r>
            <a:r>
              <a:rPr sz="2800" dirty="0" smtClean="0"/>
              <a:t>similarities </a:t>
            </a:r>
            <a:r>
              <a:rPr sz="2800" dirty="0"/>
              <a:t>of the Great Recession and the Great Depression</a:t>
            </a:r>
            <a:r>
              <a:rPr sz="2800" dirty="0" smtClean="0"/>
              <a:t>:</a:t>
            </a:r>
            <a:endParaRPr lang="en-US" sz="2800" dirty="0" smtClean="0"/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2800" dirty="0" smtClean="0"/>
              <a:t>Leading </a:t>
            </a:r>
            <a:r>
              <a:rPr sz="2800" dirty="0"/>
              <a:t>up the collapse, money was lent </a:t>
            </a:r>
            <a:r>
              <a:rPr sz="2800" dirty="0" smtClean="0"/>
              <a:t>unwisely</a:t>
            </a:r>
            <a:r>
              <a:rPr lang="en-US" sz="2800" dirty="0" smtClean="0"/>
              <a:t>.</a:t>
            </a:r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2800" dirty="0" smtClean="0"/>
              <a:t>The </a:t>
            </a:r>
            <a:r>
              <a:rPr sz="2800" dirty="0"/>
              <a:t>immediate effect both times was fear that the banking system could not continue without harming consumers and </a:t>
            </a:r>
            <a:r>
              <a:rPr sz="2800" dirty="0" smtClean="0"/>
              <a:t>citizens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1" build="p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457200" y="8208"/>
            <a:ext cx="8229600" cy="1143001"/>
          </a:xfrm>
          <a:prstGeom prst="rect">
            <a:avLst/>
          </a:prstGeom>
        </p:spPr>
        <p:txBody>
          <a:bodyPr/>
          <a:lstStyle>
            <a:lvl1pPr defTabSz="758951">
              <a:defRPr sz="3652">
                <a:effectLst>
                  <a:outerShdw blurRad="31623" dist="31623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dirty="0"/>
              <a:t>The Local Impact of a National Slump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xfrm>
            <a:off x="304800" y="1151208"/>
            <a:ext cx="8534400" cy="53257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00" dirty="0"/>
              <a:t>During the worst years, the state’s Gross Domestic Product was half what it was during the </a:t>
            </a:r>
            <a:r>
              <a:rPr sz="2300" dirty="0" smtClean="0"/>
              <a:t>1990s</a:t>
            </a:r>
            <a:r>
              <a:rPr lang="en-US" sz="2300" dirty="0" smtClean="0"/>
              <a:t>.</a:t>
            </a:r>
            <a:endParaRPr sz="230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00" dirty="0"/>
              <a:t>North Carolina was 6th in the nation for number of jobs </a:t>
            </a:r>
            <a:r>
              <a:rPr sz="2300" dirty="0" smtClean="0"/>
              <a:t>lost</a:t>
            </a:r>
            <a:r>
              <a:rPr lang="en-US" sz="2300" dirty="0" smtClean="0"/>
              <a:t>.</a:t>
            </a:r>
            <a:endParaRPr sz="230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00" b="1" i="1" dirty="0" smtClean="0"/>
              <a:t>Underemployment</a:t>
            </a:r>
            <a:r>
              <a:rPr lang="en-US" sz="2300" dirty="0" smtClean="0"/>
              <a:t>,</a:t>
            </a:r>
            <a:r>
              <a:rPr sz="2300" dirty="0" smtClean="0"/>
              <a:t> </a:t>
            </a:r>
            <a:r>
              <a:rPr lang="en-US" sz="2300" dirty="0"/>
              <a:t>which is when people are employed less than full-time or in jobs that don’t match their training or meet their needs</a:t>
            </a:r>
            <a:r>
              <a:rPr lang="en-US" sz="2300" dirty="0" smtClean="0"/>
              <a:t>, </a:t>
            </a:r>
            <a:r>
              <a:rPr sz="2300" dirty="0" smtClean="0"/>
              <a:t>was </a:t>
            </a:r>
            <a:r>
              <a:rPr sz="2300" dirty="0"/>
              <a:t>higher in 2015 than in </a:t>
            </a:r>
            <a:r>
              <a:rPr sz="2300" dirty="0" smtClean="0"/>
              <a:t>2011</a:t>
            </a:r>
            <a:r>
              <a:rPr lang="en-US" sz="2300" dirty="0"/>
              <a:t>.</a:t>
            </a:r>
            <a:endParaRPr lang="en-US" sz="2300" dirty="0" smtClean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00" dirty="0" smtClean="0"/>
              <a:t>North </a:t>
            </a:r>
            <a:r>
              <a:rPr sz="2300" dirty="0"/>
              <a:t>Carolina’s rise to a world banking center made it a likely victim of the </a:t>
            </a:r>
            <a:r>
              <a:rPr sz="2300" dirty="0" smtClean="0"/>
              <a:t>recession</a:t>
            </a:r>
            <a:r>
              <a:rPr lang="en-US" sz="2300" dirty="0" smtClean="0"/>
              <a:t>.</a:t>
            </a:r>
            <a:endParaRPr sz="230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00" dirty="0"/>
              <a:t>In 2008, Wells Fargo bought Wachovia and restored </a:t>
            </a:r>
            <a:r>
              <a:rPr sz="2300" dirty="0" smtClean="0"/>
              <a:t>operations</a:t>
            </a:r>
            <a:r>
              <a:rPr lang="en-US" sz="2300" dirty="0" smtClean="0"/>
              <a:t>.</a:t>
            </a:r>
            <a:endParaRPr sz="230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00" dirty="0"/>
              <a:t>The state government struggled to make ends meet with a huge shortfall in tax </a:t>
            </a:r>
            <a:r>
              <a:rPr sz="2300" dirty="0" smtClean="0"/>
              <a:t>money</a:t>
            </a:r>
            <a:r>
              <a:rPr lang="en-US" sz="2300" dirty="0" smtClean="0"/>
              <a:t>.</a:t>
            </a:r>
            <a:endParaRPr sz="2300" dirty="0"/>
          </a:p>
          <a:p>
            <a:pPr marL="464820" indent="-464820" defTabSz="557784">
              <a:lnSpc>
                <a:spcPct val="100000"/>
              </a:lnSpc>
              <a:spcBef>
                <a:spcPts val="0"/>
              </a:spcBef>
              <a:defRPr sz="2379"/>
            </a:pPr>
            <a:r>
              <a:rPr sz="2300" dirty="0"/>
              <a:t>In 2011, the state started the North Carolina Virtual Public School where classes were taken online and expanded Pre-K </a:t>
            </a:r>
            <a:r>
              <a:rPr sz="2300" dirty="0" smtClean="0"/>
              <a:t>programs</a:t>
            </a:r>
            <a:r>
              <a:rPr lang="en-US" sz="2300" dirty="0" smtClean="0"/>
              <a:t>.</a:t>
            </a:r>
            <a:endParaRPr sz="2300" dirty="0"/>
          </a:p>
        </p:txBody>
      </p:sp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09600" y="4205416"/>
            <a:ext cx="6934200" cy="1066801"/>
          </a:xfrm>
          <a:prstGeom prst="rect">
            <a:avLst/>
          </a:prstGeom>
          <a:solidFill>
            <a:srgbClr val="10253F">
              <a:alpha val="81961"/>
            </a:srgbClr>
          </a:solidFill>
          <a:ln w="12700">
            <a:miter lim="400000"/>
          </a:ln>
          <a:effectLst>
            <a:outerShdw blurRad="152400" dist="250190" dir="8460000" rotWithShape="0">
              <a:srgbClr val="000000">
                <a:alpha val="2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720810" y="4256552"/>
            <a:ext cx="6858001" cy="96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1: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The Impact of Global Change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2:</a:t>
            </a:r>
            <a:r>
              <a:rPr>
                <a:solidFill>
                  <a:srgbClr val="DCE6F2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 action="ppaction://hlinksldjump"/>
              </a:rPr>
              <a:t>Living Local in a Global Economy</a:t>
            </a:r>
            <a:endParaRPr>
              <a:solidFill>
                <a:srgbClr val="DCE6F2"/>
              </a:solidFill>
            </a:endParaRPr>
          </a:p>
          <a:p>
            <a:pPr>
              <a:defRPr sz="2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r>
              <a:t>Section 3:</a:t>
            </a:r>
            <a:r>
              <a:rPr>
                <a:solidFill>
                  <a:srgbClr val="F8D506"/>
                </a:solidFill>
              </a:rPr>
              <a:t> </a:t>
            </a: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 action="ppaction://hlinksldjump"/>
              </a:rPr>
              <a:t>North Carolina and the Great Recession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animBg="1" advAuto="0"/>
      <p:bldP spid="6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New Debates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2960" indent="-462960" defTabSz="557784">
              <a:spcBef>
                <a:spcPts val="400"/>
              </a:spcBef>
              <a:defRPr sz="1952"/>
            </a:pPr>
            <a:r>
              <a:rPr sz="2050" dirty="0"/>
              <a:t>For most of the 20th century, North Carolina was proud of their balance of liberal aspirations and conservative </a:t>
            </a:r>
            <a:r>
              <a:rPr sz="2050" dirty="0" smtClean="0"/>
              <a:t>approaches</a:t>
            </a:r>
            <a:r>
              <a:rPr lang="en-US" sz="2050" dirty="0" smtClean="0"/>
              <a:t>.</a:t>
            </a:r>
            <a:endParaRPr sz="205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050" dirty="0"/>
              <a:t>Between 2008-</a:t>
            </a:r>
            <a:r>
              <a:rPr sz="2050" dirty="0" smtClean="0"/>
              <a:t>2013</a:t>
            </a:r>
            <a:r>
              <a:rPr lang="en-US" sz="2050" dirty="0" smtClean="0"/>
              <a:t>,</a:t>
            </a:r>
            <a:r>
              <a:rPr sz="2050" dirty="0" smtClean="0"/>
              <a:t> </a:t>
            </a:r>
            <a:r>
              <a:rPr sz="2050" dirty="0"/>
              <a:t>the state tilted in a conservative direction, caused by loss of economic security during the Great Recession and the </a:t>
            </a:r>
            <a:r>
              <a:rPr sz="2050" b="1" i="1" dirty="0"/>
              <a:t>Tea Party movement</a:t>
            </a:r>
            <a:r>
              <a:rPr sz="2050" dirty="0"/>
              <a:t>, which called for a reduced role of government at all </a:t>
            </a:r>
            <a:r>
              <a:rPr sz="2050" dirty="0" smtClean="0"/>
              <a:t>levels</a:t>
            </a:r>
            <a:r>
              <a:rPr lang="en-US" sz="2050" dirty="0" smtClean="0"/>
              <a:t>.</a:t>
            </a:r>
            <a:endParaRPr sz="205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050" dirty="0"/>
              <a:t>Republicans argued that the Democrats hadn’t managed the state’s money and other resources during the Great </a:t>
            </a:r>
            <a:r>
              <a:rPr sz="2050" dirty="0" smtClean="0"/>
              <a:t>Recession</a:t>
            </a:r>
            <a:r>
              <a:rPr lang="en-US" sz="2050" dirty="0" smtClean="0"/>
              <a:t>.</a:t>
            </a:r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lang="en-US" sz="2050" dirty="0" smtClean="0"/>
              <a:t>They c</a:t>
            </a:r>
            <a:r>
              <a:rPr sz="2050" dirty="0" smtClean="0"/>
              <a:t>ut </a:t>
            </a:r>
            <a:r>
              <a:rPr sz="2050" dirty="0"/>
              <a:t>taxes on all citizens and most companies, cut government programs in many areas, and took steps to oppose changes in social values that accompanied globalization, technology, and </a:t>
            </a:r>
            <a:r>
              <a:rPr sz="2050" dirty="0" smtClean="0"/>
              <a:t>immigration</a:t>
            </a:r>
            <a:r>
              <a:rPr lang="en-US" sz="2050" dirty="0" smtClean="0"/>
              <a:t>.</a:t>
            </a:r>
            <a:endParaRPr sz="205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050" dirty="0"/>
              <a:t>Residents who disagreed joined the </a:t>
            </a:r>
            <a:r>
              <a:rPr sz="2050" b="1" i="1" dirty="0"/>
              <a:t>Moral Monday movement </a:t>
            </a:r>
            <a:r>
              <a:rPr sz="2050" dirty="0"/>
              <a:t>and walked the hallways of the state legislature building to call attention to their </a:t>
            </a:r>
            <a:r>
              <a:rPr sz="2050" dirty="0" smtClean="0"/>
              <a:t>grievances</a:t>
            </a:r>
            <a:r>
              <a:rPr lang="en-US" sz="2050" dirty="0" smtClean="0"/>
              <a:t>.</a:t>
            </a:r>
            <a:endParaRPr sz="2050" dirty="0"/>
          </a:p>
          <a:p>
            <a:pPr marL="462960" indent="-462960" defTabSz="557784">
              <a:spcBef>
                <a:spcPts val="400"/>
              </a:spcBef>
              <a:defRPr sz="1952"/>
            </a:pPr>
            <a:r>
              <a:rPr sz="2050" dirty="0"/>
              <a:t>Pattern of division </a:t>
            </a:r>
            <a:r>
              <a:rPr sz="2050" dirty="0" smtClean="0"/>
              <a:t>changed</a:t>
            </a:r>
            <a:r>
              <a:rPr lang="en-US" sz="2050" dirty="0"/>
              <a:t>:</a:t>
            </a:r>
            <a:endParaRPr lang="en-US" sz="2050" dirty="0"/>
          </a:p>
          <a:p>
            <a:pPr marL="923209" lvl="2" indent="-462960" defTabSz="557784">
              <a:spcBef>
                <a:spcPts val="400"/>
              </a:spcBef>
              <a:defRPr sz="1952"/>
            </a:pPr>
            <a:r>
              <a:rPr sz="2050" dirty="0" smtClean="0"/>
              <a:t>Republican </a:t>
            </a:r>
            <a:r>
              <a:rPr sz="2050" dirty="0"/>
              <a:t>leaders lived in the </a:t>
            </a:r>
            <a:r>
              <a:rPr sz="2050" b="1" i="1" dirty="0"/>
              <a:t>exurbs</a:t>
            </a:r>
            <a:r>
              <a:rPr sz="2050" dirty="0"/>
              <a:t>, </a:t>
            </a:r>
            <a:r>
              <a:rPr lang="en-US" sz="2050" dirty="0" smtClean="0"/>
              <a:t>which were </a:t>
            </a:r>
            <a:r>
              <a:rPr sz="2050" dirty="0" smtClean="0"/>
              <a:t>outlying </a:t>
            </a:r>
            <a:r>
              <a:rPr sz="2050" dirty="0"/>
              <a:t>areas around cities, while Democrats tended to live in the revitalized cores of the </a:t>
            </a:r>
            <a:r>
              <a:rPr sz="2050" dirty="0" smtClean="0"/>
              <a:t>cities</a:t>
            </a:r>
            <a:r>
              <a:rPr lang="en-US" sz="2050" dirty="0" smtClean="0"/>
              <a:t>.</a:t>
            </a:r>
            <a:endParaRPr sz="2050" dirty="0"/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6538083" y="5993129"/>
            <a:ext cx="22908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144" name="Shape 144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609600" y="2514600"/>
            <a:ext cx="7924800" cy="891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/>
          </a:p>
          <a:p>
            <a:pPr>
              <a:defRPr sz="1200">
                <a:solidFill>
                  <a:srgbClr val="FFFFFF"/>
                </a:solidFill>
              </a:defRPr>
            </a:pPr>
            <a:r>
              <a:t>Title Slide: Public Doman, Wikimedia Commons; Contents slide: Reginald Lankford, Clairmont Press; End Slide: Reginald Lankford, Clairmont Press; </a:t>
            </a:r>
          </a:p>
        </p:txBody>
      </p:sp>
      <p:sp>
        <p:nvSpPr>
          <p:cNvPr id="146" name="Shape 146"/>
          <p:cNvSpPr/>
          <p:nvPr/>
        </p:nvSpPr>
        <p:spPr>
          <a:xfrm>
            <a:off x="7086600" y="6172200"/>
            <a:ext cx="2057400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800" i="1">
                <a:solidFill>
                  <a:srgbClr val="808080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Shown here: Kitty Hawk Bay, NC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1" animBg="1" advAuto="0"/>
      <p:bldP spid="146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Impact of Global Change 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lnSpc>
                <a:spcPct val="100000"/>
              </a:lnSpc>
              <a:buChar char="➢"/>
            </a:pPr>
            <a:r>
              <a:t>Essential Question:</a:t>
            </a:r>
            <a:endParaRPr sz="2800"/>
          </a:p>
          <a:p>
            <a:pPr marL="742950" lvl="2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2800"/>
            </a:pPr>
            <a:r>
              <a:t>How did global change impact North Carolina’s economy at the beginning of the 21st century?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Section 1: The Impact of Global Change 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What terms do I need to know? 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millennium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North American Free Trade Agreement (NAFTA)</a:t>
            </a:r>
          </a:p>
          <a:p>
            <a:pPr marL="742950" lvl="1" indent="-285750">
              <a:lnSpc>
                <a:spcPct val="100000"/>
              </a:lnSpc>
              <a:spcBef>
                <a:spcPts val="600"/>
              </a:spcBef>
              <a:buFont typeface="Arial"/>
              <a:defRPr sz="2800"/>
            </a:pPr>
            <a:r>
              <a:t>biotechnology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Introduction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736183" indent="-736183" defTabSz="886968">
              <a:defRPr sz="3104"/>
            </a:pPr>
            <a:r>
              <a:rPr sz="3300" dirty="0"/>
              <a:t>The 21st century brought new people, widespread development, job losses, and new technology to the </a:t>
            </a:r>
            <a:r>
              <a:rPr sz="3300" dirty="0" smtClean="0"/>
              <a:t>state</a:t>
            </a:r>
            <a:r>
              <a:rPr lang="en-US" sz="3300" dirty="0" smtClean="0"/>
              <a:t>.</a:t>
            </a:r>
            <a:endParaRPr sz="3300" dirty="0"/>
          </a:p>
          <a:p>
            <a:pPr marL="736183" indent="-736183" defTabSz="886968">
              <a:defRPr sz="3104"/>
            </a:pPr>
            <a:r>
              <a:rPr sz="3300" dirty="0"/>
              <a:t>Traditional industries of the state had to adapt to new conditions or die </a:t>
            </a:r>
            <a:r>
              <a:rPr sz="3300" dirty="0" smtClean="0"/>
              <a:t>out</a:t>
            </a:r>
            <a:r>
              <a:rPr lang="en-US" sz="3300" dirty="0" smtClean="0"/>
              <a:t>.</a:t>
            </a:r>
          </a:p>
          <a:p>
            <a:pPr marL="1196432" lvl="2" indent="-736183" defTabSz="886968">
              <a:defRPr sz="3104"/>
            </a:pPr>
            <a:r>
              <a:rPr sz="3300" dirty="0" smtClean="0"/>
              <a:t>Many </a:t>
            </a:r>
            <a:r>
              <a:rPr sz="3300" dirty="0"/>
              <a:t>jobs moved overseas, and many new jobs became </a:t>
            </a:r>
            <a:r>
              <a:rPr sz="3300" dirty="0" smtClean="0"/>
              <a:t>available</a:t>
            </a:r>
            <a:r>
              <a:rPr lang="en-US" sz="3300" dirty="0" smtClean="0"/>
              <a:t>.</a:t>
            </a:r>
            <a:endParaRPr sz="3300" dirty="0"/>
          </a:p>
          <a:p>
            <a:pPr marL="736183" indent="-736183" defTabSz="886968">
              <a:defRPr sz="3104"/>
            </a:pPr>
            <a:r>
              <a:rPr sz="3300" dirty="0"/>
              <a:t>State landmarks were altered by new </a:t>
            </a:r>
            <a:r>
              <a:rPr sz="3300" dirty="0" smtClean="0"/>
              <a:t>technology</a:t>
            </a:r>
            <a:r>
              <a:rPr lang="en-US" sz="3300" dirty="0" smtClean="0"/>
              <a:t>.</a:t>
            </a:r>
          </a:p>
          <a:p>
            <a:pPr marL="1196432" lvl="2" indent="-736183" defTabSz="886968">
              <a:defRPr sz="3104"/>
            </a:pPr>
            <a:r>
              <a:rPr lang="en-US" sz="3300" dirty="0"/>
              <a:t>T</a:t>
            </a:r>
            <a:r>
              <a:rPr sz="3300" dirty="0" smtClean="0"/>
              <a:t>he </a:t>
            </a:r>
            <a:r>
              <a:rPr sz="3300" dirty="0"/>
              <a:t>Cape Hatteras lighthouse was moved inland as erosion shortened the space between it and the </a:t>
            </a:r>
            <a:r>
              <a:rPr sz="3300" dirty="0" smtClean="0"/>
              <a:t>sea</a:t>
            </a:r>
            <a:r>
              <a:rPr lang="en-US" sz="3300" dirty="0" smtClean="0"/>
              <a:t>.</a:t>
            </a:r>
            <a:endParaRPr sz="3300" dirty="0"/>
          </a:p>
        </p:txBody>
      </p:sp>
      <p:sp>
        <p:nvSpPr>
          <p:cNvPr id="78" name="Shape 78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Downward Movement of the Big Three Industries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770" dirty="0"/>
              <a:t>Though North Carolina remained the largest textile employer in the nation, textile mills began to close quickly over the following </a:t>
            </a:r>
            <a:r>
              <a:rPr sz="2770" dirty="0" smtClean="0"/>
              <a:t>years</a:t>
            </a:r>
            <a:r>
              <a:rPr lang="en-US" sz="2770" dirty="0" smtClean="0"/>
              <a:t>.</a:t>
            </a:r>
            <a:endParaRPr sz="277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70" dirty="0"/>
              <a:t>The main problem was global </a:t>
            </a:r>
            <a:r>
              <a:rPr sz="2770" dirty="0" smtClean="0"/>
              <a:t>competition</a:t>
            </a:r>
            <a:r>
              <a:rPr lang="en-US" sz="2770" dirty="0" smtClean="0"/>
              <a:t>.</a:t>
            </a:r>
            <a:endParaRPr sz="277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70" dirty="0"/>
              <a:t>American tobacco companies agreed to finance a “buyout” of tobacco allotments, and thousands agreed to stop growing tobacco for a living by </a:t>
            </a:r>
            <a:r>
              <a:rPr sz="2770" dirty="0" smtClean="0"/>
              <a:t>2007</a:t>
            </a:r>
            <a:r>
              <a:rPr lang="en-US" sz="2770" dirty="0" smtClean="0"/>
              <a:t>.</a:t>
            </a:r>
            <a:endParaRPr sz="277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70" dirty="0"/>
              <a:t>Though far fewer Americans smoke, cigarette factories still operated in the </a:t>
            </a:r>
            <a:r>
              <a:rPr sz="2770" dirty="0" smtClean="0"/>
              <a:t>state</a:t>
            </a:r>
            <a:r>
              <a:rPr lang="en-US" sz="2770" dirty="0" smtClean="0"/>
              <a:t>.</a:t>
            </a:r>
            <a:endParaRPr sz="277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770" dirty="0"/>
              <a:t>Many furniture factories closed in the early 21st century, but some remained by customizing their products for certain </a:t>
            </a:r>
            <a:r>
              <a:rPr sz="2770" dirty="0" smtClean="0"/>
              <a:t>markets</a:t>
            </a:r>
            <a:r>
              <a:rPr lang="en-US" sz="2770" dirty="0" smtClean="0"/>
              <a:t>.</a:t>
            </a:r>
            <a:endParaRPr sz="2770" dirty="0"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0663">
              <a:defRPr sz="3564">
                <a:effectLst>
                  <a:outerShdw blurRad="30861" dist="30861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North Carolina’s Move to High-Tech Jobs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Employment remained high despite the loss of traditional manufacturing jobs because of the development of new types of work, like </a:t>
            </a:r>
            <a:r>
              <a:rPr sz="2800" dirty="0" smtClean="0"/>
              <a:t>banking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Charlotte became a world financial leader as the headquarters of both Wachovia and Bank of </a:t>
            </a:r>
            <a:r>
              <a:rPr sz="2800" dirty="0" smtClean="0"/>
              <a:t>America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Telecommunication companies concentrated many of their operations in North </a:t>
            </a:r>
            <a:r>
              <a:rPr sz="2800" dirty="0" smtClean="0"/>
              <a:t>Carolina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The state became a leader in </a:t>
            </a:r>
            <a:r>
              <a:rPr sz="2800" b="1" i="1" dirty="0"/>
              <a:t>biotechnology</a:t>
            </a:r>
            <a:r>
              <a:rPr sz="2800" dirty="0"/>
              <a:t>, the use of living organisms to make or modify </a:t>
            </a:r>
            <a:r>
              <a:rPr sz="2800" dirty="0" smtClean="0"/>
              <a:t>products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NASCAR grew even more high tech and was increasingly concentrated in North </a:t>
            </a:r>
            <a:r>
              <a:rPr sz="2800" dirty="0" smtClean="0"/>
              <a:t>Carolina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Newcomers to the State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Thousands of people from outside the U.S. moved to North Carolina in the 21st </a:t>
            </a:r>
            <a:r>
              <a:rPr sz="2800" dirty="0" smtClean="0"/>
              <a:t>century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North Carolina had the fastest rate of growth of immigrants from Mexico, Central America, and the Dominican Republic in the </a:t>
            </a:r>
            <a:r>
              <a:rPr sz="2800" dirty="0" smtClean="0"/>
              <a:t>nation</a:t>
            </a:r>
            <a:r>
              <a:rPr lang="en-US" sz="2800" dirty="0" smtClean="0"/>
              <a:t>.</a:t>
            </a:r>
          </a:p>
          <a:p>
            <a:pPr marL="1075000" lvl="2" indent="-614751" defTabSz="740663">
              <a:spcBef>
                <a:spcPts val="600"/>
              </a:spcBef>
              <a:defRPr sz="2592"/>
            </a:pPr>
            <a:r>
              <a:rPr sz="2800" dirty="0" smtClean="0"/>
              <a:t>Latinos </a:t>
            </a:r>
            <a:r>
              <a:rPr sz="2800" dirty="0"/>
              <a:t>came to the state for economic opportunities, and increasingly created new jobs themselves as more immigrants moved to the </a:t>
            </a:r>
            <a:r>
              <a:rPr sz="2800" dirty="0" smtClean="0"/>
              <a:t>state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All immigrants in North Carolina brought elements of their home cultures with </a:t>
            </a:r>
            <a:r>
              <a:rPr sz="2800" dirty="0" smtClean="0"/>
              <a:t>them</a:t>
            </a:r>
            <a:r>
              <a:rPr lang="en-US" sz="2800" dirty="0" smtClean="0"/>
              <a:t>.</a:t>
            </a:r>
            <a:endParaRPr sz="2800" dirty="0"/>
          </a:p>
          <a:p>
            <a:pPr marL="614751" indent="-614751" defTabSz="740663">
              <a:spcBef>
                <a:spcPts val="600"/>
              </a:spcBef>
              <a:defRPr sz="2592"/>
            </a:pPr>
            <a:r>
              <a:rPr sz="2800" dirty="0"/>
              <a:t>Many retired Americans from other states also moved to the state for lower real estate </a:t>
            </a:r>
            <a:r>
              <a:rPr sz="2800" dirty="0" smtClean="0"/>
              <a:t>prices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90" name="Shape 90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457200" y="26130"/>
            <a:ext cx="8229600" cy="1143001"/>
          </a:xfrm>
          <a:prstGeom prst="rect">
            <a:avLst/>
          </a:prstGeom>
        </p:spPr>
        <p:txBody>
          <a:bodyPr/>
          <a:lstStyle>
            <a:lvl1pPr defTabSz="822959">
              <a:defRPr sz="3959">
                <a:effectLst>
                  <a:outerShdw blurRad="34289" dist="34289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t>“The Most Military Friendly State”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457200" y="1169131"/>
            <a:ext cx="8229600" cy="53589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9930" indent="-629930" defTabSz="758951">
              <a:spcBef>
                <a:spcPts val="600"/>
              </a:spcBef>
              <a:defRPr sz="2656"/>
            </a:pPr>
            <a:r>
              <a:rPr sz="2800" dirty="0"/>
              <a:t>After the terrorist attacks on September 11, 2001, North Carolina played a significant role in the “war on terror</a:t>
            </a:r>
            <a:r>
              <a:rPr sz="2800" dirty="0" smtClean="0"/>
              <a:t>”</a:t>
            </a:r>
            <a:r>
              <a:rPr lang="en-US" sz="2800" dirty="0" smtClean="0"/>
              <a:t>.</a:t>
            </a:r>
            <a:endParaRPr sz="2800" dirty="0"/>
          </a:p>
          <a:p>
            <a:pPr marL="629930" indent="-629930" defTabSz="758951">
              <a:spcBef>
                <a:spcPts val="600"/>
              </a:spcBef>
              <a:defRPr sz="2656"/>
            </a:pPr>
            <a:r>
              <a:rPr sz="2800" dirty="0"/>
              <a:t>The state’s military bases were central to the American mission during Operation Iraqi Freedom as </a:t>
            </a:r>
            <a:r>
              <a:rPr sz="2800" dirty="0" smtClean="0"/>
              <a:t>well</a:t>
            </a:r>
            <a:r>
              <a:rPr lang="en-US" sz="2800" dirty="0" smtClean="0"/>
              <a:t>.</a:t>
            </a:r>
            <a:endParaRPr sz="2800" dirty="0"/>
          </a:p>
          <a:p>
            <a:pPr marL="629930" indent="-629930" defTabSz="758951">
              <a:spcBef>
                <a:spcPts val="600"/>
              </a:spcBef>
              <a:defRPr sz="2656"/>
            </a:pPr>
            <a:r>
              <a:rPr sz="2800" dirty="0"/>
              <a:t>Thousands of soldiers from the state’s military bases served overseas during this </a:t>
            </a:r>
            <a:r>
              <a:rPr sz="2800" dirty="0" smtClean="0"/>
              <a:t>period</a:t>
            </a:r>
            <a:r>
              <a:rPr lang="en-US" sz="2800" dirty="0" smtClean="0"/>
              <a:t>.</a:t>
            </a:r>
            <a:endParaRPr sz="2800" dirty="0"/>
          </a:p>
          <a:p>
            <a:pPr marL="629930" indent="-629930" defTabSz="758951">
              <a:spcBef>
                <a:spcPts val="600"/>
              </a:spcBef>
              <a:defRPr sz="2656"/>
            </a:pPr>
            <a:r>
              <a:rPr sz="2800" dirty="0"/>
              <a:t>In 2010, soldiers from Fort Bragg were sent to Haiti to help victims of a devastating </a:t>
            </a:r>
            <a:r>
              <a:rPr sz="2800" dirty="0" smtClean="0"/>
              <a:t>earthquake</a:t>
            </a:r>
            <a:r>
              <a:rPr lang="en-US" sz="2800" dirty="0" smtClean="0"/>
              <a:t>.</a:t>
            </a:r>
            <a:endParaRPr sz="2800" dirty="0"/>
          </a:p>
          <a:p>
            <a:pPr marL="629930" indent="-629930" defTabSz="758951">
              <a:spcBef>
                <a:spcPts val="600"/>
              </a:spcBef>
              <a:defRPr sz="2656"/>
            </a:pPr>
            <a:r>
              <a:rPr sz="2800" dirty="0"/>
              <a:t>The war on terror helped create jobs in North Carolina after 2003 on and off the military </a:t>
            </a:r>
            <a:r>
              <a:rPr sz="2800" dirty="0" smtClean="0"/>
              <a:t>bases</a:t>
            </a:r>
            <a:r>
              <a:rPr lang="en-US" sz="2800" dirty="0" smtClean="0"/>
              <a:t>.</a:t>
            </a:r>
            <a:endParaRPr sz="2800" dirty="0"/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xfrm>
            <a:off x="8630880" y="6528117"/>
            <a:ext cx="20832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95" name="Shape 95"/>
          <p:cNvSpPr/>
          <p:nvPr/>
        </p:nvSpPr>
        <p:spPr>
          <a:xfrm>
            <a:off x="6538083" y="5993129"/>
            <a:ext cx="2290835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action="ppaction://hlinksldjump"/>
              </a:rPr>
              <a:t>Return to Main Menu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1458</Words>
  <Application>Microsoft Macintosh PowerPoint</Application>
  <PresentationFormat>On-screen Show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Section 1: The Impact of Global Change </vt:lpstr>
      <vt:lpstr>Section 1: The Impact of Global Change </vt:lpstr>
      <vt:lpstr>Introduction</vt:lpstr>
      <vt:lpstr>Downward Movement of the Big Three Industries</vt:lpstr>
      <vt:lpstr>North Carolina’s Move to High-Tech Jobs</vt:lpstr>
      <vt:lpstr>Newcomers to the State</vt:lpstr>
      <vt:lpstr>“The Most Military Friendly State”</vt:lpstr>
      <vt:lpstr>Section 2: Living Local in a Global Economy </vt:lpstr>
      <vt:lpstr>Section 2: Living Local in a Global Economy </vt:lpstr>
      <vt:lpstr>Introduction</vt:lpstr>
      <vt:lpstr>Farming Innovations</vt:lpstr>
      <vt:lpstr>Industrial Adaptations</vt:lpstr>
      <vt:lpstr>Community Revitalization</vt:lpstr>
      <vt:lpstr>Section 3: North Carolina and the Great Recession</vt:lpstr>
      <vt:lpstr>Section 3: North Carolina and the Great Recession</vt:lpstr>
      <vt:lpstr>Introduction</vt:lpstr>
      <vt:lpstr>The Local Impact of a National Slump</vt:lpstr>
      <vt:lpstr>New Debates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Michael Mullins</cp:lastModifiedBy>
  <cp:revision>9</cp:revision>
  <dcterms:modified xsi:type="dcterms:W3CDTF">2017-03-26T01:18:43Z</dcterms:modified>
</cp:coreProperties>
</file>