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9136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12: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The Great Depression and the Big War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Great Depression Levels North Carolina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Essential Question:</a:t>
            </a:r>
          </a:p>
          <a:p>
            <a:pPr lvl="1"/>
            <a:r>
              <a:t>What impact did the Great Depression have on North Carolina?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Great Depression Levels North Carolina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secret ballot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depression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stock market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relief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Live at Home Program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O. Max Gardner became governor in 1929 with a goal of making the state more progressive for all </a:t>
            </a:r>
            <a:r>
              <a:rPr dirty="0" smtClean="0"/>
              <a:t>citizens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He pushed for the </a:t>
            </a:r>
            <a:r>
              <a:rPr b="1" i="1" dirty="0"/>
              <a:t>secret ballot</a:t>
            </a:r>
            <a:r>
              <a:rPr dirty="0"/>
              <a:t>, so voters did not have to cast votes publicly and risk </a:t>
            </a:r>
            <a:r>
              <a:rPr dirty="0" smtClean="0"/>
              <a:t>repercussions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To avoid violence during a labor strike, he met with both the protestors and the owners to settle the </a:t>
            </a:r>
            <a:r>
              <a:rPr dirty="0" smtClean="0"/>
              <a:t>dispute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dirty="0" smtClean="0"/>
              <a:t>He also a</a:t>
            </a:r>
            <a:r>
              <a:rPr dirty="0" smtClean="0"/>
              <a:t>ttempted </a:t>
            </a:r>
            <a:r>
              <a:rPr dirty="0"/>
              <a:t>to save tax money by reducing government </a:t>
            </a:r>
            <a:r>
              <a:rPr dirty="0" smtClean="0"/>
              <a:t>offices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dirty="0" smtClean="0"/>
              <a:t>He c</a:t>
            </a:r>
            <a:r>
              <a:rPr dirty="0" smtClean="0"/>
              <a:t>reated one </a:t>
            </a:r>
            <a:r>
              <a:rPr dirty="0"/>
              <a:t>state highway </a:t>
            </a:r>
            <a:r>
              <a:rPr dirty="0" smtClean="0"/>
              <a:t>department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He was so successful in reorganizing the government that his allies controlled the state and the Democratic party through World War </a:t>
            </a:r>
            <a:r>
              <a:rPr dirty="0" smtClean="0"/>
              <a:t>II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Gardner dealt with the Great </a:t>
            </a:r>
            <a:r>
              <a:rPr b="1" i="1" dirty="0"/>
              <a:t>Depression</a:t>
            </a:r>
            <a:r>
              <a:rPr dirty="0"/>
              <a:t> as governor, attempting to help the state through the downturn in economic activity </a:t>
            </a:r>
            <a:r>
              <a:rPr dirty="0" smtClean="0"/>
              <a:t>worldwide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13806"/>
            <a:ext cx="8229600" cy="1143000"/>
          </a:xfrm>
          <a:prstGeom prst="rect">
            <a:avLst/>
          </a:prstGeom>
        </p:spPr>
        <p:txBody>
          <a:bodyPr/>
          <a:lstStyle>
            <a:lvl1pPr defTabSz="795527">
              <a:defRPr sz="3828">
                <a:effectLst>
                  <a:outerShdw blurRad="33147" dist="3314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Causes of the Great Depression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56806"/>
            <a:ext cx="8229600" cy="53713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/>
              <a:t>One </a:t>
            </a:r>
            <a:r>
              <a:rPr dirty="0" smtClean="0"/>
              <a:t>cause</a:t>
            </a:r>
            <a:r>
              <a:rPr lang="en-US" dirty="0" smtClean="0"/>
              <a:t> of the Great Depression</a:t>
            </a:r>
            <a:r>
              <a:rPr dirty="0" smtClean="0"/>
              <a:t> </a:t>
            </a:r>
            <a:r>
              <a:rPr dirty="0"/>
              <a:t>was the stock market crash in </a:t>
            </a:r>
            <a:r>
              <a:rPr dirty="0" smtClean="0"/>
              <a:t>1929</a:t>
            </a:r>
            <a:r>
              <a:rPr lang="en-US" dirty="0" smtClean="0"/>
              <a:t>.</a:t>
            </a:r>
          </a:p>
          <a:p>
            <a:pPr marL="1054608" lvl="2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lang="en-US" b="1" i="1" dirty="0"/>
              <a:t>S</a:t>
            </a:r>
            <a:r>
              <a:rPr b="1" i="1" dirty="0" smtClean="0"/>
              <a:t>tock </a:t>
            </a:r>
            <a:r>
              <a:rPr b="1" i="1" dirty="0"/>
              <a:t>markets </a:t>
            </a:r>
            <a:r>
              <a:rPr dirty="0"/>
              <a:t>are where stock of corporations are bought and </a:t>
            </a:r>
            <a:r>
              <a:rPr dirty="0" smtClean="0"/>
              <a:t>sold</a:t>
            </a:r>
            <a:r>
              <a:rPr lang="en-US" dirty="0" smtClean="0"/>
              <a:t>.</a:t>
            </a:r>
            <a:endParaRPr dirty="0"/>
          </a:p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 smtClean="0"/>
              <a:t>American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made a lot of money during WWI selling arms and supplies to Europe, and factories grew </a:t>
            </a:r>
            <a:r>
              <a:rPr dirty="0" smtClean="0"/>
              <a:t>quickly</a:t>
            </a:r>
            <a:r>
              <a:rPr lang="en-US" dirty="0" smtClean="0"/>
              <a:t>.</a:t>
            </a:r>
            <a:endParaRPr dirty="0"/>
          </a:p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/>
              <a:t>By the late 1920s, factories had too many products and too few </a:t>
            </a:r>
            <a:r>
              <a:rPr dirty="0" smtClean="0"/>
              <a:t>customers</a:t>
            </a:r>
            <a:r>
              <a:rPr lang="en-US" dirty="0" smtClean="0"/>
              <a:t>.</a:t>
            </a:r>
            <a:endParaRPr dirty="0"/>
          </a:p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/>
              <a:t>Farmers grew as much as they could and produced more than the market </a:t>
            </a:r>
            <a:r>
              <a:rPr dirty="0" smtClean="0"/>
              <a:t>needed</a:t>
            </a:r>
            <a:r>
              <a:rPr lang="en-US" dirty="0" smtClean="0"/>
              <a:t>.</a:t>
            </a:r>
            <a:endParaRPr dirty="0"/>
          </a:p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/>
              <a:t>Because wages declined, people bought less and businesses </a:t>
            </a:r>
            <a:r>
              <a:rPr dirty="0" smtClean="0"/>
              <a:t>closed</a:t>
            </a:r>
            <a:r>
              <a:rPr lang="en-US" dirty="0" smtClean="0"/>
              <a:t>.</a:t>
            </a:r>
            <a:endParaRPr dirty="0"/>
          </a:p>
          <a:p>
            <a:pPr marL="594359" indent="-594359" defTabSz="713231">
              <a:lnSpc>
                <a:spcPct val="90000"/>
              </a:lnSpc>
              <a:spcBef>
                <a:spcPts val="500"/>
              </a:spcBef>
              <a:defRPr sz="2496">
                <a:solidFill>
                  <a:srgbClr val="080808"/>
                </a:solidFill>
              </a:defRPr>
            </a:pPr>
            <a:r>
              <a:rPr dirty="0"/>
              <a:t>Banks were forced to close when </a:t>
            </a:r>
            <a:r>
              <a:rPr lang="en-US" dirty="0" smtClean="0"/>
              <a:t>many </a:t>
            </a:r>
            <a:r>
              <a:rPr dirty="0" smtClean="0"/>
              <a:t>people </a:t>
            </a:r>
            <a:r>
              <a:rPr lang="en-US" dirty="0" smtClean="0"/>
              <a:t>withdrew</a:t>
            </a:r>
            <a:r>
              <a:rPr dirty="0" smtClean="0"/>
              <a:t> </a:t>
            </a:r>
            <a:r>
              <a:rPr dirty="0"/>
              <a:t>their money </a:t>
            </a:r>
            <a:r>
              <a:rPr lang="en-US" dirty="0" smtClean="0"/>
              <a:t>before</a:t>
            </a:r>
            <a:r>
              <a:rPr dirty="0" smtClean="0"/>
              <a:t> </a:t>
            </a:r>
            <a:r>
              <a:rPr lang="en-US" dirty="0" smtClean="0"/>
              <a:t>the banks</a:t>
            </a:r>
            <a:r>
              <a:rPr dirty="0" smtClean="0"/>
              <a:t> </a:t>
            </a:r>
            <a:r>
              <a:rPr dirty="0"/>
              <a:t>ran out of </a:t>
            </a:r>
            <a:r>
              <a:rPr dirty="0" smtClean="0"/>
              <a:t>money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Live at Home Program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7161" indent="-607161" defTabSz="731520">
              <a:spcBef>
                <a:spcPts val="600"/>
              </a:spcBef>
              <a:defRPr sz="2560"/>
            </a:pPr>
            <a:r>
              <a:rPr sz="2800" dirty="0"/>
              <a:t>The people who suffered first were those in the mill villages and </a:t>
            </a:r>
            <a:r>
              <a:rPr sz="2800" dirty="0" smtClean="0"/>
              <a:t>sharecroppers</a:t>
            </a:r>
            <a:r>
              <a:rPr lang="en-US" sz="2800" dirty="0" smtClean="0"/>
              <a:t>.</a:t>
            </a:r>
            <a:endParaRPr sz="28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800" dirty="0"/>
              <a:t>Workers without jobs turned to the county governments for </a:t>
            </a:r>
            <a:r>
              <a:rPr sz="2800" dirty="0" smtClean="0"/>
              <a:t>help </a:t>
            </a:r>
            <a:r>
              <a:rPr sz="2800" dirty="0"/>
              <a:t>or </a:t>
            </a:r>
            <a:r>
              <a:rPr sz="2800" b="1" i="1" dirty="0" smtClean="0"/>
              <a:t>relief</a:t>
            </a:r>
            <a:r>
              <a:rPr lang="en-US" sz="2800" dirty="0" smtClean="0"/>
              <a:t>.</a:t>
            </a:r>
            <a:endParaRPr sz="28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800" dirty="0"/>
              <a:t>Governor Gardner tried to keep banks open, continued to spend on highways to put men to work, and urged farm families to participate in the </a:t>
            </a:r>
            <a:r>
              <a:rPr sz="2800" b="1" i="1" dirty="0"/>
              <a:t>Live at Home </a:t>
            </a:r>
            <a:r>
              <a:rPr sz="2800" b="1" i="1" dirty="0" smtClean="0"/>
              <a:t>Program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67410" lvl="2" indent="-607161" defTabSz="731520">
              <a:spcBef>
                <a:spcPts val="600"/>
              </a:spcBef>
              <a:defRPr sz="2560"/>
            </a:pPr>
            <a:r>
              <a:rPr sz="2800" dirty="0" smtClean="0"/>
              <a:t>The </a:t>
            </a:r>
            <a:r>
              <a:rPr sz="2800" dirty="0"/>
              <a:t>program gave them seeds bought by local governments to grow more food so they wouldn’t have to buy as </a:t>
            </a:r>
            <a:r>
              <a:rPr sz="2800" dirty="0" smtClean="0"/>
              <a:t>much</a:t>
            </a:r>
            <a:r>
              <a:rPr lang="en-US" sz="2800" dirty="0" smtClean="0"/>
              <a:t>.</a:t>
            </a:r>
            <a:endParaRPr sz="28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800" dirty="0"/>
              <a:t>The state increased taxes on manufacturing profits rather than a sales tax, which would hurt the </a:t>
            </a:r>
            <a:r>
              <a:rPr sz="2800" dirty="0" smtClean="0"/>
              <a:t>poor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398382" y="6043929"/>
            <a:ext cx="26465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New Deal Plows through North Carolina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What impacts did New Deal relief and recovery programs have on North Carolina?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New Deal Plows through North Carolina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New Deal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Civilian Conservation Corps (CCC)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tobacco allotment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parity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tobacco price support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minimum wage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collective bargaining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Social Security Act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3100" dirty="0"/>
              <a:t>Franklin D. Roosevelt became president in 1933 and started to fight the Great Depression with his </a:t>
            </a:r>
            <a:r>
              <a:rPr sz="3100" b="1" i="1" dirty="0"/>
              <a:t>New Deal</a:t>
            </a:r>
            <a:r>
              <a:rPr sz="3100" dirty="0" smtClean="0"/>
              <a:t>:</a:t>
            </a:r>
            <a:endParaRPr lang="en-US" sz="3100" dirty="0" smtClean="0"/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3100" dirty="0" smtClean="0"/>
              <a:t>First</a:t>
            </a:r>
            <a:r>
              <a:rPr sz="3100" dirty="0"/>
              <a:t>, he closed all banks until their accounts were checked. They could reopen if their accounts were </a:t>
            </a:r>
            <a:r>
              <a:rPr sz="3100" dirty="0" smtClean="0"/>
              <a:t>sound</a:t>
            </a:r>
            <a:r>
              <a:rPr lang="en-US" sz="31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3100" dirty="0" smtClean="0"/>
              <a:t>Second</a:t>
            </a:r>
            <a:r>
              <a:rPr sz="3100" dirty="0"/>
              <a:t>, he used federal money for relief in every </a:t>
            </a:r>
            <a:r>
              <a:rPr sz="3100" dirty="0" smtClean="0"/>
              <a:t>state</a:t>
            </a:r>
            <a:r>
              <a:rPr lang="en-US" sz="31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3100" dirty="0" smtClean="0"/>
              <a:t>Third</a:t>
            </a:r>
            <a:r>
              <a:rPr sz="3100" dirty="0"/>
              <a:t>, Congress regulated how much factories and farms could </a:t>
            </a:r>
            <a:r>
              <a:rPr sz="3100" dirty="0" smtClean="0"/>
              <a:t>produce</a:t>
            </a:r>
            <a:r>
              <a:rPr lang="en-US" sz="3100" dirty="0" smtClean="0"/>
              <a:t>.</a:t>
            </a:r>
            <a:endParaRPr sz="31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3100" dirty="0"/>
              <a:t>The New Deal aimed to put money in people’s hands so they could spend it and revive the </a:t>
            </a:r>
            <a:r>
              <a:rPr sz="3100" dirty="0" smtClean="0"/>
              <a:t>economy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Relief with Temporary Jobs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304800" y="1123596"/>
            <a:ext cx="8534400" cy="5353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502920" defTabSz="603504">
              <a:lnSpc>
                <a:spcPct val="100000"/>
              </a:lnSpc>
              <a:spcBef>
                <a:spcPts val="0"/>
              </a:spcBef>
              <a:defRPr sz="2574"/>
            </a:pPr>
            <a:r>
              <a:rPr sz="2450" dirty="0"/>
              <a:t>In the short term, people were given money to pay debts and living </a:t>
            </a:r>
            <a:r>
              <a:rPr sz="2450" dirty="0" smtClean="0"/>
              <a:t>expenses</a:t>
            </a:r>
            <a:r>
              <a:rPr lang="en-US" sz="2450" dirty="0" smtClean="0"/>
              <a:t>.</a:t>
            </a:r>
            <a:endParaRPr sz="2450" dirty="0"/>
          </a:p>
          <a:p>
            <a:pPr marL="502920" indent="-502920" defTabSz="603504">
              <a:lnSpc>
                <a:spcPct val="100000"/>
              </a:lnSpc>
              <a:spcBef>
                <a:spcPts val="0"/>
              </a:spcBef>
              <a:defRPr sz="2574"/>
            </a:pPr>
            <a:r>
              <a:rPr sz="2450" dirty="0"/>
              <a:t>In the long term, the state was improved by the structures built and work done during relief </a:t>
            </a:r>
            <a:r>
              <a:rPr sz="2450" dirty="0" smtClean="0"/>
              <a:t>programs</a:t>
            </a:r>
            <a:r>
              <a:rPr lang="en-US" sz="2450" dirty="0" smtClean="0"/>
              <a:t>.</a:t>
            </a:r>
            <a:endParaRPr sz="2450" dirty="0"/>
          </a:p>
          <a:p>
            <a:pPr marL="502920" indent="-502920" defTabSz="603504">
              <a:lnSpc>
                <a:spcPct val="100000"/>
              </a:lnSpc>
              <a:spcBef>
                <a:spcPts val="0"/>
              </a:spcBef>
              <a:defRPr sz="2574"/>
            </a:pPr>
            <a:r>
              <a:rPr sz="2450" dirty="0"/>
              <a:t>The Public Works Administration hired thousands of Mountains residents to clear, grade, and pave the Blue Ridge Parkway, and the Tennessee Valley Authority built hydroelectric dams on all streams into </a:t>
            </a:r>
            <a:r>
              <a:rPr lang="en-US" sz="2450" dirty="0" smtClean="0"/>
              <a:t>the </a:t>
            </a:r>
            <a:r>
              <a:rPr sz="2450" dirty="0" smtClean="0"/>
              <a:t>Tennessee </a:t>
            </a:r>
            <a:r>
              <a:rPr sz="2450" dirty="0" smtClean="0"/>
              <a:t>River</a:t>
            </a:r>
            <a:r>
              <a:rPr lang="en-US" sz="2450" dirty="0" smtClean="0"/>
              <a:t>.</a:t>
            </a:r>
            <a:endParaRPr sz="2450" dirty="0"/>
          </a:p>
          <a:p>
            <a:pPr marL="502920" indent="-502920" defTabSz="603504">
              <a:lnSpc>
                <a:spcPct val="100000"/>
              </a:lnSpc>
              <a:spcBef>
                <a:spcPts val="0"/>
              </a:spcBef>
              <a:defRPr sz="2574"/>
            </a:pPr>
            <a:r>
              <a:rPr sz="2450" dirty="0"/>
              <a:t>Thousands enlisted in the </a:t>
            </a:r>
            <a:r>
              <a:rPr sz="2450" b="1" i="1" dirty="0"/>
              <a:t>Civilian Conservation Corps </a:t>
            </a:r>
            <a:r>
              <a:rPr sz="2450" dirty="0"/>
              <a:t>(CCC), where they lived in camps, were fed, and given money to send home as they worked on stopping the effects of erosion and developing the Great Smoky Mountains National </a:t>
            </a:r>
            <a:r>
              <a:rPr sz="2450" dirty="0" smtClean="0"/>
              <a:t>Park</a:t>
            </a:r>
            <a:r>
              <a:rPr lang="en-US" sz="2450" dirty="0" smtClean="0"/>
              <a:t>.</a:t>
            </a:r>
            <a:endParaRPr sz="2450" dirty="0"/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Recovery Attempts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The New Deal attacked overproduction in the fields and </a:t>
            </a:r>
            <a:r>
              <a:rPr sz="3600" dirty="0" smtClean="0"/>
              <a:t>factories</a:t>
            </a:r>
            <a:r>
              <a:rPr lang="en-US" sz="3600" dirty="0"/>
              <a:t>.</a:t>
            </a:r>
            <a:endParaRPr sz="3600" dirty="0"/>
          </a:p>
          <a:p>
            <a:r>
              <a:rPr sz="3600" dirty="0"/>
              <a:t>In 1933, the Federal government developed </a:t>
            </a:r>
            <a:r>
              <a:rPr lang="en-US" sz="3600" dirty="0" smtClean="0"/>
              <a:t>two</a:t>
            </a:r>
            <a:r>
              <a:rPr sz="3600" dirty="0" smtClean="0"/>
              <a:t> </a:t>
            </a:r>
            <a:r>
              <a:rPr sz="3600" dirty="0"/>
              <a:t>programs to handle this problem</a:t>
            </a:r>
            <a:r>
              <a:rPr sz="3600" dirty="0" smtClean="0"/>
              <a:t>:</a:t>
            </a:r>
            <a:endParaRPr lang="en-US" sz="3600" dirty="0" smtClean="0"/>
          </a:p>
          <a:p>
            <a:pPr lvl="2"/>
            <a:r>
              <a:rPr sz="3600" dirty="0" smtClean="0"/>
              <a:t>The </a:t>
            </a:r>
            <a:r>
              <a:rPr sz="3600" dirty="0"/>
              <a:t>Agricultural Adjustment Administration (AAA) for </a:t>
            </a:r>
            <a:r>
              <a:rPr sz="3600" dirty="0" smtClean="0"/>
              <a:t>farms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The </a:t>
            </a:r>
            <a:r>
              <a:rPr sz="3600" dirty="0"/>
              <a:t>National Recovery Administration (NRA) for </a:t>
            </a:r>
            <a:r>
              <a:rPr sz="3600" dirty="0" smtClean="0"/>
              <a:t>factories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3621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91331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1: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North Carolina Roars through the Twenties</a:t>
            </a:r>
            <a:endParaRPr dirty="0"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2:</a:t>
            </a:r>
            <a:r>
              <a:rPr dirty="0">
                <a:solidFill>
                  <a:srgbClr val="DCE6F2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The Great Depression Levels North Carolina</a:t>
            </a:r>
            <a:endParaRPr dirty="0"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3:</a:t>
            </a:r>
            <a:r>
              <a:rPr dirty="0">
                <a:solidFill>
                  <a:srgbClr val="F8D506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The New Deal Plows through North Carolina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4</a:t>
            </a:r>
            <a:r>
              <a:rPr dirty="0" smtClean="0"/>
              <a:t>:</a:t>
            </a:r>
            <a:r>
              <a:rPr lang="en-US" dirty="0" smtClean="0"/>
              <a:t> </a:t>
            </a:r>
            <a:r>
              <a:rPr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North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Carolina Again Helps Win the World War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AAA Down East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2950" dirty="0"/>
              <a:t>The AAA ordered farmers to destroy </a:t>
            </a:r>
            <a:r>
              <a:rPr lang="en-US" sz="2950" dirty="0" smtClean="0"/>
              <a:t>a third </a:t>
            </a:r>
            <a:r>
              <a:rPr sz="2950" dirty="0" smtClean="0"/>
              <a:t>of </a:t>
            </a:r>
            <a:r>
              <a:rPr sz="2950" dirty="0"/>
              <a:t>their crops in 1933 so that they would make more money by growing less, and it </a:t>
            </a:r>
            <a:r>
              <a:rPr sz="2950" dirty="0" smtClean="0"/>
              <a:t>worked</a:t>
            </a:r>
            <a:r>
              <a:rPr lang="en-US" sz="2950" dirty="0" smtClean="0"/>
              <a:t>.</a:t>
            </a:r>
            <a:endParaRPr sz="295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2950" dirty="0"/>
              <a:t>Tobacco </a:t>
            </a:r>
            <a:r>
              <a:rPr sz="2950" dirty="0" smtClean="0"/>
              <a:t>fa</a:t>
            </a:r>
            <a:r>
              <a:rPr lang="en-US" sz="2950" dirty="0" smtClean="0"/>
              <a:t>r</a:t>
            </a:r>
            <a:r>
              <a:rPr sz="2950" dirty="0" smtClean="0"/>
              <a:t>mers </a:t>
            </a:r>
            <a:r>
              <a:rPr sz="2950" dirty="0"/>
              <a:t>particularly made more money as people continued to </a:t>
            </a:r>
            <a:r>
              <a:rPr sz="2950" dirty="0" smtClean="0"/>
              <a:t>smoke</a:t>
            </a:r>
            <a:r>
              <a:rPr lang="en-US" sz="2950" dirty="0" smtClean="0"/>
              <a:t>.</a:t>
            </a:r>
            <a:endParaRPr sz="295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2950" dirty="0"/>
              <a:t>The Supreme Court outlawed the AAA because Congress had gone too far in managing the marketplace, but North Carolinians welcomed a new version in </a:t>
            </a:r>
            <a:r>
              <a:rPr sz="2950" dirty="0" smtClean="0"/>
              <a:t>1938</a:t>
            </a:r>
            <a:r>
              <a:rPr lang="en-US" sz="2950" dirty="0" smtClean="0"/>
              <a:t>.</a:t>
            </a:r>
            <a:endParaRPr sz="295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2950" dirty="0"/>
              <a:t>AAA payments were made to landowners, so sharecroppers did not always see an increase in </a:t>
            </a:r>
            <a:r>
              <a:rPr sz="2950" dirty="0" smtClean="0"/>
              <a:t>income</a:t>
            </a:r>
            <a:r>
              <a:rPr lang="en-US" sz="2950" dirty="0" smtClean="0"/>
              <a:t>.</a:t>
            </a:r>
            <a:endParaRPr sz="295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Tobacco Price Supports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The farm program became a part of life on the Coastal Plain for tobacco </a:t>
            </a:r>
            <a:r>
              <a:rPr sz="2350" dirty="0" smtClean="0"/>
              <a:t>farmers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Each farmer had a </a:t>
            </a:r>
            <a:r>
              <a:rPr sz="2350" b="1" i="1" dirty="0"/>
              <a:t>tobacco allotment</a:t>
            </a:r>
            <a:r>
              <a:rPr sz="2350" dirty="0"/>
              <a:t>, a specific amount of land to grow </a:t>
            </a:r>
            <a:r>
              <a:rPr lang="en-US" sz="2350" dirty="0" smtClean="0"/>
              <a:t>the </a:t>
            </a:r>
            <a:r>
              <a:rPr lang="en-US" sz="2350" dirty="0" smtClean="0"/>
              <a:t>crop.</a:t>
            </a:r>
            <a:endParaRPr lang="en-US" sz="2350" dirty="0"/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50" dirty="0" smtClean="0"/>
              <a:t>In </a:t>
            </a:r>
            <a:r>
              <a:rPr sz="2350" dirty="0"/>
              <a:t>return, the federal government made sure each farmer received enough cash to live on, called </a:t>
            </a:r>
            <a:r>
              <a:rPr sz="2350" b="1" i="1" dirty="0" smtClean="0"/>
              <a:t>parity</a:t>
            </a:r>
            <a:r>
              <a:rPr lang="en-US" sz="2350" b="1" i="1" dirty="0" smtClean="0"/>
              <a:t>.</a:t>
            </a:r>
            <a:endParaRPr sz="2350" b="1" i="1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b="1" i="1" dirty="0"/>
              <a:t>Tobacco price supports </a:t>
            </a:r>
            <a:r>
              <a:rPr sz="2350" dirty="0"/>
              <a:t>allowed farmers to store crops that they wouldn’t make any profit from and gave them a loan to be paid back when the crop was </a:t>
            </a:r>
            <a:r>
              <a:rPr sz="2350" dirty="0" smtClean="0"/>
              <a:t>sold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50" dirty="0" smtClean="0"/>
              <a:t>It a</a:t>
            </a:r>
            <a:r>
              <a:rPr sz="2350" dirty="0" smtClean="0"/>
              <a:t>llowed </a:t>
            </a:r>
            <a:r>
              <a:rPr sz="2350" dirty="0"/>
              <a:t>farm families to stay on the land and not move to towns where jobs were </a:t>
            </a:r>
            <a:r>
              <a:rPr sz="2350" dirty="0" smtClean="0"/>
              <a:t>scarce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50" dirty="0" smtClean="0"/>
              <a:t>It a</a:t>
            </a:r>
            <a:r>
              <a:rPr sz="2350" dirty="0" smtClean="0"/>
              <a:t>lso </a:t>
            </a:r>
            <a:r>
              <a:rPr sz="2350" dirty="0"/>
              <a:t>tied voters in the east to the Democratic Party that developed the </a:t>
            </a:r>
            <a:r>
              <a:rPr sz="2350" dirty="0" smtClean="0"/>
              <a:t>plan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50" dirty="0" smtClean="0"/>
              <a:t>It p</a:t>
            </a:r>
            <a:r>
              <a:rPr sz="2350" dirty="0" smtClean="0"/>
              <a:t>rovided </a:t>
            </a:r>
            <a:r>
              <a:rPr sz="2350" dirty="0"/>
              <a:t>merchants, bankers, and warehouse owners guaranteed </a:t>
            </a:r>
            <a:r>
              <a:rPr sz="2350" dirty="0" smtClean="0"/>
              <a:t>business</a:t>
            </a:r>
            <a:r>
              <a:rPr lang="en-US" sz="2350" dirty="0" smtClean="0"/>
              <a:t>.</a:t>
            </a:r>
            <a:endParaRPr sz="2350"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National Recovery Administration and Labor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3414" indent="-713414" defTabSz="859536">
              <a:defRPr sz="3008"/>
            </a:pPr>
            <a:r>
              <a:rPr lang="en-US" sz="3190" dirty="0" smtClean="0"/>
              <a:t>This h</a:t>
            </a:r>
            <a:r>
              <a:rPr sz="3190" dirty="0" smtClean="0"/>
              <a:t>ad </a:t>
            </a:r>
            <a:r>
              <a:rPr sz="3190" dirty="0"/>
              <a:t>its biggest impact on the industrial cities in the </a:t>
            </a:r>
            <a:r>
              <a:rPr sz="3190" dirty="0" smtClean="0"/>
              <a:t>Piedmont</a:t>
            </a:r>
            <a:r>
              <a:rPr lang="en-US" sz="3190" dirty="0" smtClean="0"/>
              <a:t>.</a:t>
            </a:r>
            <a:endParaRPr sz="3190" dirty="0"/>
          </a:p>
          <a:p>
            <a:pPr marL="713414" indent="-713414" defTabSz="859536">
              <a:defRPr sz="3008"/>
            </a:pPr>
            <a:r>
              <a:rPr lang="en-US" sz="3190" dirty="0" smtClean="0"/>
              <a:t>It r</a:t>
            </a:r>
            <a:r>
              <a:rPr sz="3190" dirty="0" smtClean="0"/>
              <a:t>equired </a:t>
            </a:r>
            <a:r>
              <a:rPr sz="3190" dirty="0"/>
              <a:t>each business to create a list of rules and </a:t>
            </a:r>
            <a:r>
              <a:rPr sz="3190" dirty="0" smtClean="0"/>
              <a:t>procedures</a:t>
            </a:r>
            <a:r>
              <a:rPr lang="en-US" sz="3190" dirty="0" smtClean="0"/>
              <a:t>.</a:t>
            </a:r>
            <a:endParaRPr sz="3190" dirty="0"/>
          </a:p>
          <a:p>
            <a:pPr marL="713414" indent="-713414" defTabSz="859536">
              <a:defRPr sz="3008"/>
            </a:pPr>
            <a:r>
              <a:rPr lang="en-US" sz="3190" dirty="0" smtClean="0"/>
              <a:t>It also a</a:t>
            </a:r>
            <a:r>
              <a:rPr sz="3190" dirty="0" smtClean="0"/>
              <a:t>llowed </a:t>
            </a:r>
            <a:r>
              <a:rPr sz="3190" dirty="0"/>
              <a:t>manufacturers to regulate themselves by cutting production</a:t>
            </a:r>
          </a:p>
          <a:p>
            <a:pPr marL="713414" indent="-713414" defTabSz="859536">
              <a:defRPr sz="3008"/>
            </a:pPr>
            <a:r>
              <a:rPr lang="en-US" sz="3190" dirty="0" smtClean="0"/>
              <a:t>This q</a:t>
            </a:r>
            <a:r>
              <a:rPr sz="3190" dirty="0" smtClean="0"/>
              <a:t>uickly </a:t>
            </a:r>
            <a:r>
              <a:rPr sz="3190" dirty="0"/>
              <a:t>stabilized the state’s textile industry and eliminated child </a:t>
            </a:r>
            <a:r>
              <a:rPr sz="3190" dirty="0" smtClean="0"/>
              <a:t>labor</a:t>
            </a:r>
            <a:r>
              <a:rPr lang="en-US" sz="3190" dirty="0" smtClean="0"/>
              <a:t>.</a:t>
            </a:r>
            <a:endParaRPr sz="3190" dirty="0"/>
          </a:p>
          <a:p>
            <a:pPr marL="713414" indent="-713414" defTabSz="859536">
              <a:defRPr sz="3008"/>
            </a:pPr>
            <a:r>
              <a:rPr lang="en-US" sz="3190" dirty="0" smtClean="0"/>
              <a:t>This also </a:t>
            </a:r>
            <a:r>
              <a:rPr lang="en-US" sz="3190" dirty="0"/>
              <a:t>l</a:t>
            </a:r>
            <a:r>
              <a:rPr sz="3190" dirty="0" smtClean="0"/>
              <a:t>imited </a:t>
            </a:r>
            <a:r>
              <a:rPr sz="3190" dirty="0"/>
              <a:t>the work week to 40 hours and provided a </a:t>
            </a:r>
            <a:r>
              <a:rPr sz="3190" b="1" i="1" dirty="0"/>
              <a:t>minimum wage </a:t>
            </a:r>
            <a:r>
              <a:rPr sz="3190" dirty="0"/>
              <a:t>that benefitted owners and </a:t>
            </a:r>
            <a:r>
              <a:rPr sz="3190" dirty="0" smtClean="0"/>
              <a:t>workers</a:t>
            </a:r>
            <a:r>
              <a:rPr lang="en-US" sz="3190" dirty="0" smtClean="0"/>
              <a:t>.</a:t>
            </a:r>
            <a:endParaRPr sz="3190" dirty="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General Strike of 1934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7877" indent="-667877" defTabSz="804672">
              <a:spcBef>
                <a:spcPts val="600"/>
              </a:spcBef>
              <a:defRPr sz="2816"/>
            </a:pPr>
            <a:r>
              <a:rPr dirty="0"/>
              <a:t>Northern labor unions tried again to organize the textile workers and use the union for </a:t>
            </a:r>
            <a:r>
              <a:rPr b="1" i="1" dirty="0"/>
              <a:t>collective bargaining </a:t>
            </a:r>
            <a:r>
              <a:rPr dirty="0"/>
              <a:t>with the mill </a:t>
            </a:r>
            <a:r>
              <a:rPr dirty="0" smtClean="0"/>
              <a:t>owners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dirty="0"/>
              <a:t>The General Strike spread through the South and was the most aggressive strike in state </a:t>
            </a:r>
            <a:r>
              <a:rPr dirty="0" smtClean="0"/>
              <a:t>history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lang="en-US" dirty="0" smtClean="0"/>
              <a:t>The r</a:t>
            </a:r>
            <a:r>
              <a:rPr dirty="0" smtClean="0"/>
              <a:t>eaction </a:t>
            </a:r>
            <a:r>
              <a:rPr dirty="0"/>
              <a:t>of workers was </a:t>
            </a:r>
            <a:r>
              <a:rPr dirty="0" smtClean="0"/>
              <a:t>mixed</a:t>
            </a:r>
            <a:r>
              <a:rPr lang="en-US" dirty="0" smtClean="0"/>
              <a:t>.</a:t>
            </a:r>
          </a:p>
          <a:p>
            <a:pPr marL="1128126" lvl="2" indent="-667877" defTabSz="804672">
              <a:spcBef>
                <a:spcPts val="600"/>
              </a:spcBef>
              <a:defRPr sz="2816"/>
            </a:pPr>
            <a:r>
              <a:rPr lang="en-US" dirty="0"/>
              <a:t>S</a:t>
            </a:r>
            <a:r>
              <a:rPr dirty="0" smtClean="0"/>
              <a:t>ome </a:t>
            </a:r>
            <a:r>
              <a:rPr dirty="0"/>
              <a:t>sided with strikers and some fought with them to continue to </a:t>
            </a:r>
            <a:r>
              <a:rPr dirty="0" smtClean="0"/>
              <a:t>work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dirty="0"/>
              <a:t>The National Guard was called out in some </a:t>
            </a:r>
            <a:r>
              <a:rPr dirty="0" smtClean="0"/>
              <a:t>towns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dirty="0"/>
              <a:t>Many workers blamed their problems on the union when they weren’t </a:t>
            </a:r>
            <a:r>
              <a:rPr dirty="0" smtClean="0"/>
              <a:t>rehired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905255">
              <a:defRPr sz="4356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Reform Efforts of the New Deal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7877" indent="-667877" defTabSz="804672">
              <a:spcBef>
                <a:spcPts val="600"/>
              </a:spcBef>
              <a:defRPr sz="2816"/>
            </a:pPr>
            <a:r>
              <a:rPr sz="3150" dirty="0"/>
              <a:t>The relief and recovery efforts of the New Deal were meant to be </a:t>
            </a:r>
            <a:r>
              <a:rPr sz="3150" dirty="0" smtClean="0"/>
              <a:t>temporary</a:t>
            </a:r>
            <a:r>
              <a:rPr lang="en-US" sz="3150" dirty="0" smtClean="0"/>
              <a:t>.</a:t>
            </a:r>
            <a:endParaRPr sz="3150"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sz="3150" dirty="0"/>
              <a:t>The </a:t>
            </a:r>
            <a:r>
              <a:rPr sz="3150" b="1" i="1" dirty="0"/>
              <a:t>Social Security Act </a:t>
            </a:r>
            <a:r>
              <a:rPr sz="3150" dirty="0"/>
              <a:t>gave many workers their first retirement </a:t>
            </a:r>
            <a:r>
              <a:rPr sz="3150" dirty="0" smtClean="0"/>
              <a:t>pension</a:t>
            </a:r>
            <a:r>
              <a:rPr lang="en-US" sz="3150" dirty="0" smtClean="0"/>
              <a:t>.</a:t>
            </a:r>
            <a:endParaRPr sz="3150"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sz="3150" dirty="0"/>
              <a:t>Federal law strengthening labor unions was less successful in North </a:t>
            </a:r>
            <a:r>
              <a:rPr sz="3150" dirty="0" smtClean="0"/>
              <a:t>Carolina</a:t>
            </a:r>
            <a:r>
              <a:rPr lang="en-US" sz="3150" dirty="0" smtClean="0"/>
              <a:t>.</a:t>
            </a:r>
            <a:endParaRPr sz="3150"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sz="3150" dirty="0"/>
              <a:t>Many farm owners resented the attempts to buy worn-out land and sell it to sharecroppers, so very few families escaped </a:t>
            </a:r>
            <a:r>
              <a:rPr sz="3150" dirty="0" smtClean="0"/>
              <a:t>sharecropping</a:t>
            </a:r>
            <a:r>
              <a:rPr lang="en-US" sz="3150" dirty="0" smtClean="0"/>
              <a:t>.</a:t>
            </a:r>
            <a:endParaRPr sz="3150" dirty="0"/>
          </a:p>
          <a:p>
            <a:pPr marL="667877" indent="-667877" defTabSz="804672">
              <a:spcBef>
                <a:spcPts val="600"/>
              </a:spcBef>
              <a:defRPr sz="2816"/>
            </a:pPr>
            <a:r>
              <a:rPr sz="3150" dirty="0"/>
              <a:t>The New Deal changed life for everyone in the state in some </a:t>
            </a:r>
            <a:r>
              <a:rPr sz="3150" dirty="0" smtClean="0"/>
              <a:t>way</a:t>
            </a:r>
            <a:r>
              <a:rPr lang="en-US" sz="3150" dirty="0" smtClean="0"/>
              <a:t>.</a:t>
            </a:r>
            <a:endParaRPr sz="3150" dirty="0"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398382" y="6043929"/>
            <a:ext cx="26465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North Carolina Again Helps Win the World War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What </a:t>
            </a:r>
            <a:r>
              <a:rPr dirty="0"/>
              <a:t>were North Carolina’s contributions to the war effort of World War II, and what impact did they have on the state?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North Carolina Again Helps Win the World War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dirty="0" smtClean="0"/>
              <a:t>rationing</a:t>
            </a:r>
            <a:endParaRPr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In 1940, life in North Carolina was more </a:t>
            </a:r>
            <a:r>
              <a:rPr sz="3600" dirty="0" smtClean="0"/>
              <a:t>stable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Tax money was more wisely spent as the Great Depression </a:t>
            </a:r>
            <a:r>
              <a:rPr sz="3600" dirty="0" smtClean="0"/>
              <a:t>lifted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State residents were more in tune with international events, especially those that threatened their industrial way of </a:t>
            </a:r>
            <a:r>
              <a:rPr sz="3600" dirty="0" smtClean="0"/>
              <a:t>life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Going to War, Again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2340" indent="-622340" defTabSz="749808">
              <a:spcBef>
                <a:spcPts val="600"/>
              </a:spcBef>
              <a:defRPr sz="2624"/>
            </a:pPr>
            <a:r>
              <a:rPr sz="2680" dirty="0"/>
              <a:t>World War II continued the issues of World War </a:t>
            </a:r>
            <a:r>
              <a:rPr sz="2680" dirty="0" smtClean="0"/>
              <a:t>I</a:t>
            </a:r>
            <a:r>
              <a:rPr lang="en-US" sz="2680" dirty="0" smtClean="0"/>
              <a:t>.</a:t>
            </a:r>
            <a:endParaRPr sz="2680" dirty="0"/>
          </a:p>
          <a:p>
            <a:pPr marL="622340" indent="-622340" defTabSz="749808">
              <a:spcBef>
                <a:spcPts val="600"/>
              </a:spcBef>
              <a:defRPr sz="2624"/>
            </a:pPr>
            <a:r>
              <a:rPr sz="2680" dirty="0"/>
              <a:t>Japan played a large role, wanting more influence over Asian countries and their </a:t>
            </a:r>
            <a:r>
              <a:rPr sz="2680" dirty="0" smtClean="0"/>
              <a:t>resources</a:t>
            </a:r>
            <a:r>
              <a:rPr lang="en-US" sz="2680" dirty="0" smtClean="0"/>
              <a:t>.</a:t>
            </a:r>
            <a:endParaRPr sz="2680" dirty="0"/>
          </a:p>
          <a:p>
            <a:pPr marL="622340" indent="-622340" defTabSz="749808">
              <a:spcBef>
                <a:spcPts val="600"/>
              </a:spcBef>
              <a:defRPr sz="2624"/>
            </a:pPr>
            <a:r>
              <a:rPr sz="2680" dirty="0"/>
              <a:t>President Roosevelt </a:t>
            </a:r>
            <a:r>
              <a:rPr lang="en-US" sz="2680" dirty="0" smtClean="0"/>
              <a:t>was </a:t>
            </a:r>
            <a:r>
              <a:rPr sz="2680" dirty="0" smtClean="0"/>
              <a:t>determined </a:t>
            </a:r>
            <a:r>
              <a:rPr sz="2680" dirty="0"/>
              <a:t>to have U.S. </a:t>
            </a:r>
            <a:r>
              <a:rPr lang="en-US" sz="2680" dirty="0" smtClean="0"/>
              <a:t>in</a:t>
            </a:r>
            <a:r>
              <a:rPr sz="2680" dirty="0" smtClean="0"/>
              <a:t> </a:t>
            </a:r>
            <a:r>
              <a:rPr sz="2680" dirty="0"/>
              <a:t>a more decisive role in the outcome of </a:t>
            </a:r>
            <a:r>
              <a:rPr sz="2680" dirty="0" smtClean="0"/>
              <a:t>WWII</a:t>
            </a:r>
            <a:r>
              <a:rPr lang="en-US" sz="2680" dirty="0" smtClean="0"/>
              <a:t>.</a:t>
            </a:r>
            <a:endParaRPr sz="2680" dirty="0"/>
          </a:p>
          <a:p>
            <a:pPr marL="622340" indent="-622340" defTabSz="749808">
              <a:spcBef>
                <a:spcPts val="600"/>
              </a:spcBef>
              <a:defRPr sz="2624"/>
            </a:pPr>
            <a:r>
              <a:rPr sz="2680" dirty="0"/>
              <a:t>Congress actions at the start of the war impacted North Carolina </a:t>
            </a:r>
            <a:r>
              <a:rPr sz="2680" dirty="0" smtClean="0"/>
              <a:t>directly</a:t>
            </a:r>
            <a:r>
              <a:rPr lang="en-US" sz="2680" dirty="0" smtClean="0"/>
              <a:t>.</a:t>
            </a:r>
          </a:p>
          <a:p>
            <a:pPr marL="1082589" lvl="2" indent="-622340" defTabSz="749808">
              <a:spcBef>
                <a:spcPts val="600"/>
              </a:spcBef>
              <a:defRPr sz="2624"/>
            </a:pPr>
            <a:r>
              <a:rPr lang="en-US" sz="2680" dirty="0" smtClean="0"/>
              <a:t>They s</a:t>
            </a:r>
            <a:r>
              <a:rPr sz="2680" dirty="0" smtClean="0"/>
              <a:t>tarted </a:t>
            </a:r>
            <a:r>
              <a:rPr sz="2680" dirty="0"/>
              <a:t>a military </a:t>
            </a:r>
            <a:r>
              <a:rPr sz="2680" dirty="0" smtClean="0"/>
              <a:t>draft</a:t>
            </a:r>
            <a:r>
              <a:rPr lang="en-US" sz="2680" dirty="0" smtClean="0"/>
              <a:t>.</a:t>
            </a:r>
          </a:p>
          <a:p>
            <a:pPr marL="1082589" lvl="2" indent="-622340" defTabSz="749808">
              <a:spcBef>
                <a:spcPts val="600"/>
              </a:spcBef>
              <a:defRPr sz="2624"/>
            </a:pPr>
            <a:r>
              <a:rPr lang="en-US" sz="2680" dirty="0" smtClean="0"/>
              <a:t>They also e</a:t>
            </a:r>
            <a:r>
              <a:rPr sz="2680" dirty="0" smtClean="0"/>
              <a:t>xtended </a:t>
            </a:r>
            <a:r>
              <a:rPr sz="2680" dirty="0"/>
              <a:t>the income tax to most Americans to cover increased federal spending, which was the first time most North Carolinians had to pay income </a:t>
            </a:r>
            <a:r>
              <a:rPr sz="2680" dirty="0" smtClean="0"/>
              <a:t>taxes</a:t>
            </a:r>
            <a:r>
              <a:rPr lang="en-US" sz="2680" dirty="0" smtClean="0"/>
              <a:t>.</a:t>
            </a:r>
            <a:endParaRPr sz="268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North Carolina’s Mobilization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WWII began in Europe in 1939 when Germany invaded </a:t>
            </a:r>
            <a:r>
              <a:rPr sz="2250" dirty="0" smtClean="0"/>
              <a:t>Poland</a:t>
            </a:r>
            <a:r>
              <a:rPr lang="en-US" sz="225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lang="en-US" sz="2250" dirty="0" smtClean="0"/>
              <a:t>The </a:t>
            </a:r>
            <a:r>
              <a:rPr sz="2250" dirty="0" smtClean="0"/>
              <a:t>U.S</a:t>
            </a:r>
            <a:r>
              <a:rPr sz="2250" dirty="0"/>
              <a:t>. remained </a:t>
            </a:r>
            <a:r>
              <a:rPr sz="2250" dirty="0" smtClean="0"/>
              <a:t>neutral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Japan invaded French </a:t>
            </a:r>
            <a:r>
              <a:rPr sz="2250" dirty="0" smtClean="0"/>
              <a:t>Indochina</a:t>
            </a:r>
            <a:r>
              <a:rPr lang="en-US" sz="2250" dirty="0" smtClean="0"/>
              <a:t>, which includes </a:t>
            </a:r>
            <a:r>
              <a:rPr sz="2250" dirty="0" smtClean="0"/>
              <a:t>Vietnam</a:t>
            </a:r>
            <a:r>
              <a:rPr sz="2250" dirty="0"/>
              <a:t>, Laos</a:t>
            </a:r>
            <a:r>
              <a:rPr sz="2250" dirty="0" smtClean="0"/>
              <a:t>,</a:t>
            </a:r>
            <a:r>
              <a:rPr lang="en-US" sz="2250" dirty="0" smtClean="0"/>
              <a:t> and</a:t>
            </a:r>
            <a:r>
              <a:rPr sz="2250" dirty="0" smtClean="0"/>
              <a:t> Cambodia</a:t>
            </a:r>
            <a:r>
              <a:rPr lang="en-US" sz="2250" dirty="0" smtClean="0"/>
              <a:t>,</a:t>
            </a:r>
            <a:r>
              <a:rPr sz="2250" dirty="0" smtClean="0"/>
              <a:t> </a:t>
            </a:r>
            <a:r>
              <a:rPr sz="2250" dirty="0"/>
              <a:t>in </a:t>
            </a:r>
            <a:r>
              <a:rPr sz="2250" dirty="0" smtClean="0"/>
              <a:t>1941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Japan attacked Pearl Harbor, </a:t>
            </a:r>
            <a:r>
              <a:rPr sz="2250" dirty="0" smtClean="0"/>
              <a:t>Hawaii </a:t>
            </a:r>
            <a:r>
              <a:rPr sz="2250" dirty="0"/>
              <a:t>on December 7, </a:t>
            </a:r>
            <a:r>
              <a:rPr sz="2250" dirty="0" smtClean="0"/>
              <a:t>1941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lang="en-US" sz="2250" dirty="0" smtClean="0"/>
              <a:t>In retaliation, the </a:t>
            </a:r>
            <a:r>
              <a:rPr sz="2250" dirty="0" smtClean="0"/>
              <a:t>United </a:t>
            </a:r>
            <a:r>
              <a:rPr sz="2250" dirty="0"/>
              <a:t>State declared war on Japan, and Germany and Italy declared war on the U.S.</a:t>
            </a:r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More than 300,000 North Carolinians served in the armed forces during WWII, and more than 7,000 were killed during their </a:t>
            </a:r>
            <a:r>
              <a:rPr sz="2250" dirty="0" smtClean="0"/>
              <a:t>service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German submarines ambushed ships off Cape </a:t>
            </a:r>
            <a:r>
              <a:rPr sz="2250" dirty="0" smtClean="0"/>
              <a:t>Hatteras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North Carolina became an important military training center during the </a:t>
            </a:r>
            <a:r>
              <a:rPr sz="2250" dirty="0" smtClean="0"/>
              <a:t>war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State produced many materials used in fighting the war, particularly textiles and </a:t>
            </a:r>
            <a:r>
              <a:rPr sz="2250" dirty="0" smtClean="0"/>
              <a:t>cigarettes</a:t>
            </a:r>
            <a:r>
              <a:rPr lang="en-US" sz="2250" dirty="0" smtClean="0"/>
              <a:t>.</a:t>
            </a:r>
            <a:endParaRPr sz="2250" dirty="0"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North Carolina Roars through the Twenties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How did increases in manufacturing efficiency positively and negatively impact residents of North Carolina?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Women and the War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WWII took women out of the home and put them in the middle of the war </a:t>
            </a:r>
            <a:r>
              <a:rPr sz="3600" dirty="0" smtClean="0"/>
              <a:t>effort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They harvested cotton, worked in factories, and joined the Women’s Army Corps or British Royal Air </a:t>
            </a:r>
            <a:r>
              <a:rPr sz="3600" dirty="0" smtClean="0"/>
              <a:t>Force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Those who didn’t leave home took in boarders, often recent immigrants, or contributed in other </a:t>
            </a:r>
            <a:r>
              <a:rPr sz="3600" dirty="0" smtClean="0"/>
              <a:t>ways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Minorities and the War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Blacks from North Carolina served in the same ways as whites during the war, though some counties still sent them off in segregated </a:t>
            </a:r>
            <a:r>
              <a:rPr sz="3600" dirty="0" smtClean="0"/>
              <a:t>buses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Men who weren’t drafted worked in shipyards and women moved into towns to work in local </a:t>
            </a:r>
            <a:r>
              <a:rPr sz="3600" dirty="0" smtClean="0"/>
              <a:t>factories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constant changes and movement of people during the war changed normal behavior in North </a:t>
            </a:r>
            <a:r>
              <a:rPr sz="3600" dirty="0" smtClean="0"/>
              <a:t>Carolina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Sacrifices on the Home Front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600" dirty="0"/>
              <a:t>Thousands left the state to work in cities like Norfolk and </a:t>
            </a:r>
            <a:r>
              <a:rPr sz="2600" dirty="0" smtClean="0"/>
              <a:t>Baltimore</a:t>
            </a:r>
            <a:r>
              <a:rPr lang="en-US" sz="2600" dirty="0" smtClean="0"/>
              <a:t>.</a:t>
            </a:r>
            <a:endParaRPr sz="26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600" dirty="0"/>
              <a:t>The state’s factories operated at full capacity for the first time in ten </a:t>
            </a:r>
            <a:r>
              <a:rPr sz="2600" dirty="0" smtClean="0"/>
              <a:t>years</a:t>
            </a:r>
            <a:r>
              <a:rPr lang="en-US" sz="2600" dirty="0" smtClean="0"/>
              <a:t>.</a:t>
            </a:r>
            <a:endParaRPr sz="26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600" dirty="0"/>
              <a:t>The federal government imposed strict regulations on goods to make use of all resources </a:t>
            </a:r>
            <a:r>
              <a:rPr lang="en-US" sz="26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600" dirty="0" smtClean="0"/>
              <a:t>Most </a:t>
            </a:r>
            <a:r>
              <a:rPr sz="2600" dirty="0"/>
              <a:t>groceries were controlled by </a:t>
            </a:r>
            <a:r>
              <a:rPr sz="2600" b="1" i="1" dirty="0"/>
              <a:t>rationing</a:t>
            </a:r>
            <a:r>
              <a:rPr sz="2600" dirty="0"/>
              <a:t>, </a:t>
            </a:r>
            <a:r>
              <a:rPr lang="en-US" sz="2600" dirty="0" smtClean="0"/>
              <a:t>meaning </a:t>
            </a:r>
            <a:r>
              <a:rPr sz="2600" dirty="0" smtClean="0"/>
              <a:t>each </a:t>
            </a:r>
            <a:r>
              <a:rPr sz="2600" dirty="0"/>
              <a:t>family could only buy a certain amount of an item each </a:t>
            </a:r>
            <a:r>
              <a:rPr sz="2600" dirty="0" smtClean="0"/>
              <a:t>month</a:t>
            </a:r>
            <a:r>
              <a:rPr lang="en-US" sz="26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600" dirty="0" smtClean="0"/>
              <a:t>Gasoline </a:t>
            </a:r>
            <a:r>
              <a:rPr sz="2600" dirty="0"/>
              <a:t>purchases were strictly </a:t>
            </a:r>
            <a:r>
              <a:rPr sz="2600" dirty="0" smtClean="0"/>
              <a:t>limited</a:t>
            </a:r>
            <a:r>
              <a:rPr lang="en-US" sz="26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600" dirty="0" smtClean="0"/>
              <a:t>Families </a:t>
            </a:r>
            <a:r>
              <a:rPr sz="2600" dirty="0"/>
              <a:t>were encouraged to plant “victory gardens” to raise their own </a:t>
            </a:r>
            <a:r>
              <a:rPr sz="2600" dirty="0" smtClean="0"/>
              <a:t>food</a:t>
            </a:r>
            <a:r>
              <a:rPr lang="en-US" sz="2600" dirty="0" smtClean="0"/>
              <a:t>.</a:t>
            </a:r>
            <a:endParaRPr sz="26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600" dirty="0"/>
              <a:t>In 1944, polio struck hundreds of children in western North Carolina, increasing the struggles of the </a:t>
            </a:r>
            <a:r>
              <a:rPr sz="2600" dirty="0" smtClean="0"/>
              <a:t>war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Celebration at the End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sz="3350" dirty="0"/>
              <a:t>The war ended in 1945 when the Germans surrendered in May and the Japanese surrendered in </a:t>
            </a:r>
            <a:r>
              <a:rPr sz="3350" dirty="0" smtClean="0"/>
              <a:t>August</a:t>
            </a:r>
            <a:r>
              <a:rPr lang="en-US" sz="3350" dirty="0" smtClean="0"/>
              <a:t>.</a:t>
            </a:r>
            <a:endParaRPr sz="3350" dirty="0"/>
          </a:p>
          <a:p>
            <a:pPr marL="743772" indent="-743772" defTabSz="896111">
              <a:defRPr sz="3136"/>
            </a:pPr>
            <a:r>
              <a:rPr sz="3350" dirty="0"/>
              <a:t>Residents celebrated wherever they were, and streets clogged with traffic in every city and town in the </a:t>
            </a:r>
            <a:r>
              <a:rPr sz="3350" dirty="0" smtClean="0"/>
              <a:t>state</a:t>
            </a:r>
            <a:r>
              <a:rPr lang="en-US" sz="3350" dirty="0" smtClean="0"/>
              <a:t>.</a:t>
            </a:r>
            <a:endParaRPr sz="3350" dirty="0"/>
          </a:p>
          <a:p>
            <a:pPr marL="743772" indent="-743772" defTabSz="896111">
              <a:defRPr sz="3136"/>
            </a:pPr>
            <a:r>
              <a:rPr sz="3350" dirty="0"/>
              <a:t>There were changes for North Carolina and the nation at the end of </a:t>
            </a:r>
            <a:r>
              <a:rPr sz="3350" dirty="0" smtClean="0"/>
              <a:t>WWII</a:t>
            </a:r>
            <a:r>
              <a:rPr lang="en-US" sz="3350" dirty="0" smtClean="0"/>
              <a:t>.</a:t>
            </a:r>
          </a:p>
          <a:p>
            <a:pPr marL="1204021" lvl="2" indent="-743772" defTabSz="896111">
              <a:defRPr sz="3136"/>
            </a:pPr>
            <a:r>
              <a:rPr sz="3350" dirty="0" smtClean="0"/>
              <a:t>The </a:t>
            </a:r>
            <a:r>
              <a:rPr sz="3350" dirty="0"/>
              <a:t>war had changed the role of women and helped attack prejudice and </a:t>
            </a:r>
            <a:r>
              <a:rPr sz="3350" dirty="0" smtClean="0"/>
              <a:t>discrimination</a:t>
            </a:r>
            <a:r>
              <a:rPr lang="en-US" sz="3350" dirty="0" smtClean="0"/>
              <a:t>.</a:t>
            </a:r>
            <a:endParaRPr sz="3350" dirty="0"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398382" y="6043929"/>
            <a:ext cx="26465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199" name="Shape 199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North Carolina Roars through the Twenties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 smtClean="0"/>
              <a:t>assembly </a:t>
            </a:r>
            <a:r>
              <a:rPr dirty="0"/>
              <a:t>line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moonshine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evolution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stretch-out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After </a:t>
            </a:r>
            <a:r>
              <a:rPr lang="en-US" sz="3600" dirty="0" smtClean="0"/>
              <a:t>the First </a:t>
            </a:r>
            <a:r>
              <a:rPr sz="3600" dirty="0" smtClean="0"/>
              <a:t>World War, </a:t>
            </a:r>
            <a:r>
              <a:rPr sz="3600" dirty="0"/>
              <a:t>North Carolinians were richer than ever before, though some were </a:t>
            </a:r>
            <a:r>
              <a:rPr sz="3600" dirty="0" smtClean="0"/>
              <a:t>poorer </a:t>
            </a:r>
            <a:r>
              <a:rPr sz="3600" dirty="0"/>
              <a:t>than ever as </a:t>
            </a:r>
            <a:r>
              <a:rPr sz="3600" dirty="0" smtClean="0"/>
              <a:t>well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North Carolinians were closer to the average American in lifestyle than ever before, and life moved </a:t>
            </a:r>
            <a:r>
              <a:rPr lang="en-US" sz="3600" dirty="0" smtClean="0"/>
              <a:t>very quickly.</a:t>
            </a:r>
            <a:endParaRPr sz="36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77240">
              <a:defRPr sz="3740">
                <a:effectLst>
                  <a:outerShdw blurRad="32385" dist="3238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The Automobile Becomes Affordable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550" dirty="0"/>
              <a:t>By 1912, cars were used on a daily basis by people in </a:t>
            </a:r>
            <a:r>
              <a:rPr sz="2550" dirty="0" smtClean="0"/>
              <a:t>towns</a:t>
            </a:r>
            <a:r>
              <a:rPr lang="en-US" sz="2550" dirty="0" smtClean="0"/>
              <a:t>, but</a:t>
            </a:r>
            <a:r>
              <a:rPr sz="2550" dirty="0" smtClean="0"/>
              <a:t> </a:t>
            </a:r>
            <a:r>
              <a:rPr sz="2550" dirty="0"/>
              <a:t>after WWI, they became important in the </a:t>
            </a:r>
            <a:r>
              <a:rPr sz="2550" dirty="0" smtClean="0"/>
              <a:t>country</a:t>
            </a:r>
            <a:r>
              <a:rPr lang="en-US" sz="2550" dirty="0" smtClean="0"/>
              <a:t>side.</a:t>
            </a:r>
            <a:endParaRPr sz="255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50" dirty="0"/>
              <a:t>Henry Ford’s company perfected an assembly line that lowered the cost of his basic car, the Model </a:t>
            </a:r>
            <a:r>
              <a:rPr sz="2550" dirty="0" smtClean="0"/>
              <a:t>T</a:t>
            </a:r>
            <a:r>
              <a:rPr lang="en-US" sz="2550" dirty="0" smtClean="0"/>
              <a:t>.</a:t>
            </a:r>
            <a:endParaRPr lang="en-US" sz="2550" dirty="0"/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550" b="1" i="1" dirty="0" smtClean="0"/>
              <a:t>Assembly </a:t>
            </a:r>
            <a:r>
              <a:rPr sz="2550" b="1" i="1" dirty="0"/>
              <a:t>lines</a:t>
            </a:r>
            <a:r>
              <a:rPr sz="2550" dirty="0"/>
              <a:t> move products through machines, equipment, and workers which each perform one task until the product is </a:t>
            </a:r>
            <a:r>
              <a:rPr sz="2550" dirty="0" smtClean="0"/>
              <a:t>complete</a:t>
            </a:r>
            <a:r>
              <a:rPr lang="en-US" sz="2550" dirty="0" smtClean="0"/>
              <a:t>.</a:t>
            </a:r>
            <a:endParaRPr sz="255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50" dirty="0"/>
              <a:t>After WWI, </a:t>
            </a:r>
            <a:r>
              <a:rPr lang="en-US" sz="2550" dirty="0" smtClean="0"/>
              <a:t>one in ten </a:t>
            </a:r>
            <a:r>
              <a:rPr sz="2550" dirty="0" smtClean="0"/>
              <a:t>families </a:t>
            </a:r>
            <a:r>
              <a:rPr sz="2550" dirty="0"/>
              <a:t>in the state had cars, and even </a:t>
            </a:r>
            <a:r>
              <a:rPr sz="2550" dirty="0" smtClean="0"/>
              <a:t>more</a:t>
            </a:r>
            <a:r>
              <a:rPr lang="en-US" sz="2550" dirty="0" smtClean="0"/>
              <a:t> families had them</a:t>
            </a:r>
            <a:r>
              <a:rPr sz="2550" dirty="0" smtClean="0"/>
              <a:t> </a:t>
            </a:r>
            <a:r>
              <a:rPr sz="2550" dirty="0"/>
              <a:t>in </a:t>
            </a:r>
            <a:r>
              <a:rPr sz="2550" dirty="0" smtClean="0"/>
              <a:t>cities</a:t>
            </a:r>
            <a:r>
              <a:rPr lang="en-US" sz="2550" dirty="0" smtClean="0"/>
              <a:t>.</a:t>
            </a:r>
            <a:endParaRPr sz="255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550" dirty="0" smtClean="0"/>
              <a:t>The</a:t>
            </a:r>
            <a:r>
              <a:rPr lang="en-US" sz="2550" dirty="0"/>
              <a:t> </a:t>
            </a:r>
            <a:r>
              <a:rPr lang="en-US" sz="2550" dirty="0" smtClean="0"/>
              <a:t>a</a:t>
            </a:r>
            <a:r>
              <a:rPr sz="2550" dirty="0" smtClean="0"/>
              <a:t>vailability </a:t>
            </a:r>
            <a:r>
              <a:rPr sz="2550" dirty="0"/>
              <a:t>of cars led to growth of all businesses, even illegal </a:t>
            </a:r>
            <a:r>
              <a:rPr sz="2550" dirty="0" smtClean="0"/>
              <a:t>ones</a:t>
            </a:r>
            <a:r>
              <a:rPr lang="en-US" sz="255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550" dirty="0" smtClean="0"/>
              <a:t>People </a:t>
            </a:r>
            <a:r>
              <a:rPr sz="2550" dirty="0"/>
              <a:t>in the mountains continued to make </a:t>
            </a:r>
            <a:r>
              <a:rPr sz="2550" b="1" i="1" dirty="0"/>
              <a:t>moonshine</a:t>
            </a:r>
            <a:r>
              <a:rPr sz="2550" dirty="0"/>
              <a:t>, a type of alcohol, and cars made delivery of the moonshine easier and </a:t>
            </a:r>
            <a:r>
              <a:rPr sz="2550" dirty="0" smtClean="0"/>
              <a:t>quicker</a:t>
            </a:r>
            <a:r>
              <a:rPr lang="en-US" sz="2550" dirty="0" smtClean="0"/>
              <a:t>.</a:t>
            </a:r>
            <a:r>
              <a:rPr sz="2550" dirty="0" smtClean="0"/>
              <a:t> </a:t>
            </a:r>
            <a:endParaRPr sz="255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Good Roads State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3414" indent="-713414" defTabSz="859536">
              <a:defRPr sz="3008"/>
            </a:pPr>
            <a:r>
              <a:rPr sz="3250" dirty="0"/>
              <a:t>State leaders built a network of roads to connect the industrial towns in the Piedmont with the raw materials grown in the Coastal </a:t>
            </a:r>
            <a:r>
              <a:rPr sz="3250" dirty="0" smtClean="0"/>
              <a:t>Plain</a:t>
            </a:r>
            <a:r>
              <a:rPr lang="en-US" sz="3250" dirty="0" smtClean="0"/>
              <a:t>.</a:t>
            </a:r>
            <a:endParaRPr sz="3250" dirty="0"/>
          </a:p>
          <a:p>
            <a:pPr marL="713414" indent="-713414" defTabSz="859536">
              <a:defRPr sz="3008"/>
            </a:pPr>
            <a:r>
              <a:rPr sz="3250" dirty="0"/>
              <a:t>The state went into debt to create these roads just as it </a:t>
            </a:r>
            <a:r>
              <a:rPr sz="3250" dirty="0" smtClean="0"/>
              <a:t>had</a:t>
            </a:r>
            <a:r>
              <a:rPr lang="en-US" sz="3250" dirty="0" smtClean="0"/>
              <a:t> when building</a:t>
            </a:r>
            <a:r>
              <a:rPr sz="3250" dirty="0" smtClean="0"/>
              <a:t> the </a:t>
            </a:r>
            <a:r>
              <a:rPr sz="3250" dirty="0"/>
              <a:t>railroads years </a:t>
            </a:r>
            <a:r>
              <a:rPr sz="3250" dirty="0" smtClean="0"/>
              <a:t>before</a:t>
            </a:r>
            <a:r>
              <a:rPr lang="en-US" sz="3250" dirty="0" smtClean="0"/>
              <a:t>.</a:t>
            </a:r>
            <a:endParaRPr sz="3250" dirty="0"/>
          </a:p>
          <a:p>
            <a:pPr marL="713414" indent="-713414" defTabSz="859536">
              <a:defRPr sz="3008"/>
            </a:pPr>
            <a:r>
              <a:rPr sz="3250" dirty="0"/>
              <a:t>Governor Morrison created a highway network from the coast into the </a:t>
            </a:r>
            <a:r>
              <a:rPr sz="3250" dirty="0" smtClean="0"/>
              <a:t>mountains</a:t>
            </a:r>
            <a:r>
              <a:rPr lang="en-US" sz="3250" dirty="0" smtClean="0"/>
              <a:t>.</a:t>
            </a:r>
            <a:endParaRPr sz="3250" dirty="0"/>
          </a:p>
          <a:p>
            <a:pPr marL="713414" indent="-713414" defTabSz="859536">
              <a:defRPr sz="3008"/>
            </a:pPr>
            <a:r>
              <a:rPr sz="3250" dirty="0"/>
              <a:t>By the end of the 1920s, North Carolina had the best highways in the </a:t>
            </a:r>
            <a:r>
              <a:rPr sz="3250" dirty="0" smtClean="0"/>
              <a:t>South</a:t>
            </a:r>
            <a:r>
              <a:rPr lang="en-US" sz="3250" dirty="0" smtClean="0"/>
              <a:t>.</a:t>
            </a:r>
            <a:endParaRPr sz="325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 State on the Move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In the 5 years after WWI, more than 100,000 people moved to towns and </a:t>
            </a:r>
            <a:r>
              <a:rPr sz="2600" dirty="0" smtClean="0"/>
              <a:t>cities</a:t>
            </a:r>
            <a:r>
              <a:rPr lang="en-US" sz="260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sz="2600" dirty="0" smtClean="0"/>
              <a:t>One</a:t>
            </a:r>
            <a:r>
              <a:rPr lang="en-US" sz="2600" dirty="0"/>
              <a:t> </a:t>
            </a:r>
            <a:r>
              <a:rPr lang="en-US" sz="2600" dirty="0" smtClean="0"/>
              <a:t>third</a:t>
            </a:r>
            <a:r>
              <a:rPr sz="2600" dirty="0" smtClean="0"/>
              <a:t> </a:t>
            </a:r>
            <a:r>
              <a:rPr sz="2600" dirty="0"/>
              <a:t>went to Charlotte or Winston-</a:t>
            </a:r>
            <a:r>
              <a:rPr sz="2600" dirty="0" smtClean="0"/>
              <a:t>Salem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Winston-Salem was the largest city in the state, and produced </a:t>
            </a:r>
            <a:r>
              <a:rPr sz="2600" dirty="0" smtClean="0"/>
              <a:t>more</a:t>
            </a:r>
            <a:r>
              <a:rPr lang="en-US" sz="2600" dirty="0" smtClean="0"/>
              <a:t> consumer goods</a:t>
            </a:r>
            <a:r>
              <a:rPr sz="2600" dirty="0" smtClean="0"/>
              <a:t> </a:t>
            </a:r>
            <a:r>
              <a:rPr sz="2600" dirty="0"/>
              <a:t>than large cities like Atlanta or Los </a:t>
            </a:r>
            <a:r>
              <a:rPr sz="2600" dirty="0" smtClean="0"/>
              <a:t>Angeles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With highways providing links to the world, North Carolina’s manufacturers became known all over the </a:t>
            </a:r>
            <a:r>
              <a:rPr sz="2600" dirty="0" smtClean="0"/>
              <a:t>world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In 1922, North Carolina established </a:t>
            </a:r>
            <a:r>
              <a:rPr lang="en-US" sz="2600" dirty="0" smtClean="0"/>
              <a:t>its</a:t>
            </a:r>
            <a:r>
              <a:rPr sz="2600" dirty="0" smtClean="0"/>
              <a:t> </a:t>
            </a:r>
            <a:r>
              <a:rPr sz="2600" dirty="0"/>
              <a:t>first radio </a:t>
            </a:r>
            <a:r>
              <a:rPr sz="2600" dirty="0" smtClean="0"/>
              <a:t>station</a:t>
            </a:r>
            <a:r>
              <a:rPr lang="en-US" sz="260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600" dirty="0" smtClean="0"/>
              <a:t>Tobacco </a:t>
            </a:r>
            <a:r>
              <a:rPr sz="2600" dirty="0"/>
              <a:t>companies were sponsors and had advertising slogans during all radio </a:t>
            </a:r>
            <a:r>
              <a:rPr sz="2600" dirty="0" smtClean="0"/>
              <a:t>shows</a:t>
            </a:r>
            <a:r>
              <a:rPr lang="en-US" sz="2600" dirty="0" smtClean="0"/>
              <a:t>, which allowed</a:t>
            </a:r>
            <a:r>
              <a:rPr sz="2600" dirty="0" smtClean="0"/>
              <a:t> </a:t>
            </a:r>
            <a:r>
              <a:rPr sz="2600" dirty="0"/>
              <a:t>tobacco profits </a:t>
            </a:r>
            <a:r>
              <a:rPr lang="en-US" sz="2600" dirty="0" smtClean="0"/>
              <a:t>to </a:t>
            </a:r>
            <a:r>
              <a:rPr sz="2600" dirty="0" smtClean="0"/>
              <a:t>skyrocket </a:t>
            </a:r>
            <a:r>
              <a:rPr sz="2600" dirty="0"/>
              <a:t>during the </a:t>
            </a:r>
            <a:r>
              <a:rPr sz="2600" dirty="0" smtClean="0"/>
              <a:t>period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Paradoxes of Progress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69129"/>
            <a:ext cx="8229600" cy="5358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Very little was changing in the rural parts of the state despite the progress </a:t>
            </a:r>
            <a:r>
              <a:rPr sz="2400" dirty="0" smtClean="0"/>
              <a:t>elsewhere</a:t>
            </a:r>
            <a:r>
              <a:rPr lang="en-US" sz="240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400" dirty="0" smtClean="0"/>
              <a:t>Most </a:t>
            </a:r>
            <a:r>
              <a:rPr sz="2400" dirty="0"/>
              <a:t>farmers were still sharecroppers, and many were extremely </a:t>
            </a:r>
            <a:r>
              <a:rPr sz="2400" dirty="0" smtClean="0"/>
              <a:t>poor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There were paradoxes throughout the </a:t>
            </a:r>
            <a:r>
              <a:rPr sz="2400" dirty="0" smtClean="0"/>
              <a:t>state</a:t>
            </a:r>
            <a:r>
              <a:rPr lang="en-US" sz="2400" dirty="0" smtClean="0"/>
              <a:t>: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400" dirty="0" smtClean="0"/>
              <a:t>There </a:t>
            </a:r>
            <a:r>
              <a:rPr sz="2400" dirty="0"/>
              <a:t>was support for high schools, but many did not want schools to teach the theory of </a:t>
            </a:r>
            <a:r>
              <a:rPr sz="2400" b="1" i="1" dirty="0" smtClean="0"/>
              <a:t>evolution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400" dirty="0" smtClean="0"/>
              <a:t>The </a:t>
            </a:r>
            <a:r>
              <a:rPr sz="2400" dirty="0"/>
              <a:t>state produced the most electricity in the nation, but most farmers didn’t have access to </a:t>
            </a:r>
            <a:r>
              <a:rPr sz="2400" dirty="0" smtClean="0"/>
              <a:t>it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Electricity made cotton mills more productive, but the competition drove profits and wages </a:t>
            </a:r>
            <a:r>
              <a:rPr sz="2400" dirty="0" smtClean="0"/>
              <a:t>down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Workers had to tend more machines, called a </a:t>
            </a:r>
            <a:r>
              <a:rPr sz="2400" b="1" i="1" dirty="0"/>
              <a:t>stretch-</a:t>
            </a:r>
            <a:r>
              <a:rPr sz="2400" b="1" i="1" dirty="0" smtClean="0"/>
              <a:t>out</a:t>
            </a:r>
            <a:r>
              <a:rPr lang="en-US" sz="2400" dirty="0" smtClean="0"/>
              <a:t>,</a:t>
            </a:r>
            <a:r>
              <a:rPr sz="2400" b="1" i="1" dirty="0" smtClean="0"/>
              <a:t> </a:t>
            </a:r>
            <a:r>
              <a:rPr sz="2400" dirty="0"/>
              <a:t>as they had to reach to tend to the </a:t>
            </a:r>
            <a:r>
              <a:rPr sz="2400" dirty="0" smtClean="0"/>
              <a:t>machines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The Loray Mill Strike was a response to conditions and wages in the mills, involving violence, arrests, and </a:t>
            </a:r>
            <a:r>
              <a:rPr sz="2400" dirty="0" smtClean="0"/>
              <a:t>murders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398382" y="6043929"/>
            <a:ext cx="26465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2525</Words>
  <Application>Microsoft Macintosh PowerPoint</Application>
  <PresentationFormat>On-screen Show (4:3)</PresentationFormat>
  <Paragraphs>231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Section 1: North Carolina Roars through the Twenties</vt:lpstr>
      <vt:lpstr>Section 1: North Carolina Roars through the Twenties</vt:lpstr>
      <vt:lpstr>Introduction</vt:lpstr>
      <vt:lpstr>The Automobile Becomes Affordable</vt:lpstr>
      <vt:lpstr>The Good Roads State</vt:lpstr>
      <vt:lpstr>A State on the Move</vt:lpstr>
      <vt:lpstr>The Paradoxes of Progress</vt:lpstr>
      <vt:lpstr>Section 2: The Great Depression Levels North Carolina</vt:lpstr>
      <vt:lpstr>Section 2: The Great Depression Levels North Carolina</vt:lpstr>
      <vt:lpstr>Introduction</vt:lpstr>
      <vt:lpstr>The Causes of the Great Depression</vt:lpstr>
      <vt:lpstr>The Live at Home Program</vt:lpstr>
      <vt:lpstr>Section 3: The New Deal Plows through North Carolina</vt:lpstr>
      <vt:lpstr>Section 3: The New Deal Plows through North Carolina</vt:lpstr>
      <vt:lpstr>Introduction</vt:lpstr>
      <vt:lpstr>Relief with Temporary Jobs</vt:lpstr>
      <vt:lpstr>Recovery Attempts</vt:lpstr>
      <vt:lpstr>The AAA Down East</vt:lpstr>
      <vt:lpstr>Tobacco Price Supports</vt:lpstr>
      <vt:lpstr>The National Recovery Administration and Labor</vt:lpstr>
      <vt:lpstr>The General Strike of 1934</vt:lpstr>
      <vt:lpstr>Reform Efforts of the New Deal</vt:lpstr>
      <vt:lpstr>Section 4: North Carolina Again Helps Win the World War</vt:lpstr>
      <vt:lpstr>Section 4: North Carolina Again Helps Win the World War</vt:lpstr>
      <vt:lpstr>Introduction</vt:lpstr>
      <vt:lpstr>Going to War, Again</vt:lpstr>
      <vt:lpstr>North Carolina’s Mobilization</vt:lpstr>
      <vt:lpstr>Women and the War</vt:lpstr>
      <vt:lpstr>Minorities and the War</vt:lpstr>
      <vt:lpstr>Sacrifices on the Home Front</vt:lpstr>
      <vt:lpstr>The Celebration at the End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19</cp:revision>
  <dcterms:modified xsi:type="dcterms:W3CDTF">2017-03-25T03:16:01Z</dcterms:modified>
</cp:coreProperties>
</file>