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2" d="100"/>
          <a:sy n="92" d="100"/>
        </p:scale>
        <p:origin x="-15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0071118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 name="image1.jpg"/>
          <p:cNvPicPr>
            <a:picLocks noChangeAspect="1"/>
          </p:cNvPicPr>
          <p:nvPr/>
        </p:nvPicPr>
        <p:blipFill>
          <a:blip r:embed="rId7">
            <a:extLst/>
          </a:blip>
          <a:stretch>
            <a:fillRect/>
          </a:stretch>
        </p:blipFill>
        <p:spPr>
          <a:xfrm rot="21039461">
            <a:off x="181366" y="6293596"/>
            <a:ext cx="609601" cy="406674"/>
          </a:xfrm>
          <a:prstGeom prst="rect">
            <a:avLst/>
          </a:prstGeom>
          <a:ln w="12700">
            <a:miter lim="400000"/>
          </a:ln>
        </p:spPr>
      </p:pic>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0.xml"/><Relationship Id="rId5" Type="http://schemas.openxmlformats.org/officeDocument/2006/relationships/slide" Target="slide16.xml"/><Relationship Id="rId6" Type="http://schemas.openxmlformats.org/officeDocument/2006/relationships/slide" Target="slide22.xml"/><Relationship Id="rId7" Type="http://schemas.openxmlformats.org/officeDocument/2006/relationships/slide" Target="slide31.xml"/><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0" y="4955013"/>
            <a:ext cx="9141246" cy="1501141"/>
          </a:xfrm>
          <a:prstGeom prst="rect">
            <a:avLst/>
          </a:prstGeom>
          <a:solidFill>
            <a:srgbClr val="DCE6F2">
              <a:alpha val="1800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t>Chapter 9:</a:t>
            </a:r>
          </a:p>
          <a:p>
            <a:pPr algn="r">
              <a:defRPr sz="3200">
                <a:solidFill>
                  <a:srgbClr val="FFFFFF"/>
                </a:solidFill>
                <a:effectLst>
                  <a:outerShdw blurRad="38100" dist="19050" dir="2700000" rotWithShape="0">
                    <a:srgbClr val="000000">
                      <a:alpha val="40000"/>
                    </a:srgbClr>
                  </a:outerShdw>
                </a:effectLst>
              </a:defRPr>
            </a:pPr>
            <a:r>
              <a:t>Civil War and Reconstruction</a:t>
            </a:r>
          </a:p>
          <a:p>
            <a:pPr algn="r">
              <a:defRPr sz="3200">
                <a:solidFill>
                  <a:srgbClr val="FFFFFF"/>
                </a:solidFill>
                <a:effectLst>
                  <a:outerShdw blurRad="38100" dist="19050" dir="2700000" rotWithShape="0">
                    <a:srgbClr val="000000">
                      <a:alpha val="40000"/>
                    </a:srgbClr>
                  </a:outerShdw>
                </a:effectLst>
              </a:defRPr>
            </a:pPr>
            <a:r>
              <a:t>STUDY PRESENTATION</a:t>
            </a:r>
          </a:p>
        </p:txBody>
      </p:sp>
      <p:sp>
        <p:nvSpPr>
          <p:cNvPr id="60" name="Shape 60"/>
          <p:cNvSpPr/>
          <p:nvPr/>
        </p:nvSpPr>
        <p:spPr>
          <a:xfrm>
            <a:off x="7543800" y="6545790"/>
            <a:ext cx="16002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2" name="image3.png"/>
          <p:cNvPicPr>
            <a:picLocks noChangeAspect="1"/>
          </p:cNvPicPr>
          <p:nvPr/>
        </p:nvPicPr>
        <p:blipFill>
          <a:blip r:embed="rId3">
            <a:extLst/>
          </a:blip>
          <a:stretch>
            <a:fillRect/>
          </a:stretch>
        </p:blipFill>
        <p:spPr>
          <a:xfrm rot="387911">
            <a:off x="7018669" y="239607"/>
            <a:ext cx="1638950" cy="1592897"/>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34199" cy="176857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457200" y="0"/>
            <a:ext cx="8229600" cy="1143000"/>
          </a:xfrm>
          <a:prstGeom prst="rect">
            <a:avLst/>
          </a:prstGeom>
        </p:spPr>
        <p:txBody>
          <a:bodyPr>
            <a:normAutofit fontScale="90000"/>
          </a:bodyPr>
          <a:lstStyle>
            <a:lvl1pPr defTabSz="832104">
              <a:defRPr sz="3549">
                <a:effectLst>
                  <a:outerShdw blurRad="34671" dist="34671" dir="2700000" rotWithShape="0">
                    <a:srgbClr val="000000">
                      <a:alpha val="43137"/>
                    </a:srgbClr>
                  </a:outerShdw>
                </a:effectLst>
              </a:defRPr>
            </a:lvl1pPr>
          </a:lstStyle>
          <a:p>
            <a:r>
              <a:t>Section 2: Sticking with the Confederacy</a:t>
            </a:r>
          </a:p>
        </p:txBody>
      </p:sp>
      <p:sp>
        <p:nvSpPr>
          <p:cNvPr id="98" name="Shape 98"/>
          <p:cNvSpPr>
            <a:spLocks noGrp="1"/>
          </p:cNvSpPr>
          <p:nvPr>
            <p:ph type="body" idx="1"/>
          </p:nvPr>
        </p:nvSpPr>
        <p:spPr>
          <a:xfrm>
            <a:off x="457200" y="1600200"/>
            <a:ext cx="8229600" cy="4525963"/>
          </a:xfrm>
          <a:prstGeom prst="rect">
            <a:avLst/>
          </a:prstGeom>
        </p:spPr>
        <p:txBody>
          <a:bodyPr/>
          <a:lstStyle/>
          <a:p>
            <a:r>
              <a:rPr dirty="0"/>
              <a:t>Essential Question</a:t>
            </a:r>
            <a:r>
              <a:rPr dirty="0" smtClean="0"/>
              <a:t>:</a:t>
            </a:r>
            <a:endParaRPr lang="en-US" dirty="0" smtClean="0"/>
          </a:p>
          <a:p>
            <a:pPr lvl="2"/>
            <a:r>
              <a:rPr dirty="0" smtClean="0"/>
              <a:t>What </a:t>
            </a:r>
            <a:r>
              <a:rPr dirty="0"/>
              <a:t>was the impact of North Carolina’s participation in the Civil War?</a:t>
            </a:r>
          </a:p>
          <a:p>
            <a:pPr marL="742950" lvl="1" indent="-285750">
              <a:lnSpc>
                <a:spcPct val="100000"/>
              </a:lnSpc>
              <a:spcBef>
                <a:spcPts val="600"/>
              </a:spcBef>
              <a:buFont typeface="Arial"/>
              <a:defRPr sz="2800"/>
            </a:pPr>
            <a:endParaRPr dirty="0">
              <a:solidFill>
                <a:srgbClr val="080808"/>
              </a:solidFill>
            </a:endParaRPr>
          </a:p>
          <a:p>
            <a:pPr marL="285750" lvl="1" indent="171450">
              <a:lnSpc>
                <a:spcPct val="100000"/>
              </a:lnSpc>
              <a:spcBef>
                <a:spcPts val="600"/>
              </a:spcBef>
              <a:buSzTx/>
              <a:buNone/>
              <a:defRPr sz="2800">
                <a:solidFill>
                  <a:srgbClr val="080808"/>
                </a:solidFill>
                <a:latin typeface="Arial"/>
                <a:ea typeface="Arial"/>
                <a:cs typeface="Arial"/>
                <a:sym typeface="Arial"/>
              </a:defRPr>
            </a:pPr>
            <a:r>
              <a:rPr dirty="0"/>
              <a:t> </a:t>
            </a:r>
          </a:p>
        </p:txBody>
      </p:sp>
      <p:sp>
        <p:nvSpPr>
          <p:cNvPr id="99" name="Shape 99"/>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8">
                                            <p:bg/>
                                          </p:spTgt>
                                        </p:tgtEl>
                                        <p:attrNameLst>
                                          <p:attrName>style.visibility</p:attrName>
                                        </p:attrNameLst>
                                      </p:cBhvr>
                                      <p:to>
                                        <p:strVal val="visible"/>
                                      </p:to>
                                    </p:set>
                                    <p:anim calcmode="lin" valueType="num">
                                      <p:cBhvr>
                                        <p:cTn id="7" dur="500" fill="hold"/>
                                        <p:tgtEl>
                                          <p:spTgt spid="98">
                                            <p:bg/>
                                          </p:spTgt>
                                        </p:tgtEl>
                                        <p:attrNameLst>
                                          <p:attrName>ppt_x</p:attrName>
                                        </p:attrNameLst>
                                      </p:cBhvr>
                                      <p:tavLst>
                                        <p:tav tm="0">
                                          <p:val>
                                            <p:strVal val="0-#ppt_w/2"/>
                                          </p:val>
                                        </p:tav>
                                        <p:tav tm="100000">
                                          <p:val>
                                            <p:strVal val="#ppt_x"/>
                                          </p:val>
                                        </p:tav>
                                      </p:tavLst>
                                    </p:anim>
                                    <p:anim calcmode="lin" valueType="num">
                                      <p:cBhvr>
                                        <p:cTn id="8" dur="500" fill="hold"/>
                                        <p:tgtEl>
                                          <p:spTgt spid="9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98">
                                            <p:txEl>
                                              <p:pRg st="0" end="0"/>
                                            </p:txEl>
                                          </p:spTgt>
                                        </p:tgtEl>
                                        <p:attrNameLst>
                                          <p:attrName>style.visibility</p:attrName>
                                        </p:attrNameLst>
                                      </p:cBhvr>
                                      <p:to>
                                        <p:strVal val="visible"/>
                                      </p:to>
                                    </p:set>
                                    <p:anim calcmode="lin" valueType="num">
                                      <p:cBhvr>
                                        <p:cTn id="11"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98">
                                            <p:txEl>
                                              <p:pRg st="1" end="1"/>
                                            </p:txEl>
                                          </p:spTgt>
                                        </p:tgtEl>
                                        <p:attrNameLst>
                                          <p:attrName>style.visibility</p:attrName>
                                        </p:attrNameLst>
                                      </p:cBhvr>
                                      <p:to>
                                        <p:strVal val="visible"/>
                                      </p:to>
                                    </p:set>
                                    <p:anim calcmode="lin" valueType="num">
                                      <p:cBhvr>
                                        <p:cTn id="15" dur="500" fill="hold"/>
                                        <p:tgtEl>
                                          <p:spTgt spid="98">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98">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98">
                                            <p:txEl>
                                              <p:pRg st="3" end="3"/>
                                            </p:txEl>
                                          </p:spTgt>
                                        </p:tgtEl>
                                        <p:attrNameLst>
                                          <p:attrName>style.visibility</p:attrName>
                                        </p:attrNameLst>
                                      </p:cBhvr>
                                      <p:to>
                                        <p:strVal val="visible"/>
                                      </p:to>
                                    </p:set>
                                    <p:anim calcmode="lin" valueType="num">
                                      <p:cBhvr>
                                        <p:cTn id="19" dur="500" fill="hold"/>
                                        <p:tgtEl>
                                          <p:spTgt spid="98">
                                            <p:txEl>
                                              <p:pRg st="3" end="3"/>
                                            </p:txEl>
                                          </p:spTgt>
                                        </p:tgtEl>
                                        <p:attrNameLst>
                                          <p:attrName>ppt_x</p:attrName>
                                        </p:attrNameLst>
                                      </p:cBhvr>
                                      <p:tavLst>
                                        <p:tav tm="0">
                                          <p:val>
                                            <p:strVal val="0-#ppt_w/2"/>
                                          </p:val>
                                        </p:tav>
                                        <p:tav tm="100000">
                                          <p:val>
                                            <p:strVal val="#ppt_x"/>
                                          </p:val>
                                        </p:tav>
                                      </p:tavLst>
                                    </p:anim>
                                    <p:anim calcmode="lin" valueType="num">
                                      <p:cBhvr>
                                        <p:cTn id="20" dur="500" fill="hold"/>
                                        <p:tgtEl>
                                          <p:spTgt spid="9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457200" y="0"/>
            <a:ext cx="8229600" cy="1143000"/>
          </a:xfrm>
          <a:prstGeom prst="rect">
            <a:avLst/>
          </a:prstGeom>
        </p:spPr>
        <p:txBody>
          <a:bodyPr>
            <a:normAutofit fontScale="90000"/>
          </a:bodyPr>
          <a:lstStyle>
            <a:lvl1pPr defTabSz="832104">
              <a:defRPr sz="3549">
                <a:effectLst>
                  <a:outerShdw blurRad="34671" dist="34671" dir="2700000" rotWithShape="0">
                    <a:srgbClr val="000000">
                      <a:alpha val="43137"/>
                    </a:srgbClr>
                  </a:outerShdw>
                </a:effectLst>
              </a:defRPr>
            </a:lvl1pPr>
          </a:lstStyle>
          <a:p>
            <a:r>
              <a:t>Section 2: Sticking with the Confederacy</a:t>
            </a:r>
          </a:p>
        </p:txBody>
      </p:sp>
      <p:sp>
        <p:nvSpPr>
          <p:cNvPr id="102" name="Shape 102"/>
          <p:cNvSpPr>
            <a:spLocks noGrp="1"/>
          </p:cNvSpPr>
          <p:nvPr>
            <p:ph type="body" idx="1"/>
          </p:nvPr>
        </p:nvSpPr>
        <p:spPr>
          <a:xfrm>
            <a:off x="457200" y="1698106"/>
            <a:ext cx="8229600" cy="4321694"/>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dirty="0"/>
              <a:t>naval blockade</a:t>
            </a:r>
          </a:p>
          <a:p>
            <a:pPr marL="742950" lvl="1" indent="-285750">
              <a:lnSpc>
                <a:spcPct val="100000"/>
              </a:lnSpc>
              <a:spcBef>
                <a:spcPts val="600"/>
              </a:spcBef>
              <a:buFont typeface="Arial"/>
              <a:defRPr sz="2800"/>
            </a:pPr>
            <a:r>
              <a:rPr dirty="0"/>
              <a:t>blockade runner</a:t>
            </a:r>
          </a:p>
        </p:txBody>
      </p:sp>
      <p:sp>
        <p:nvSpPr>
          <p:cNvPr id="103" name="Shape 103"/>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2">
                                            <p:bg/>
                                          </p:spTgt>
                                        </p:tgtEl>
                                        <p:attrNameLst>
                                          <p:attrName>style.visibility</p:attrName>
                                        </p:attrNameLst>
                                      </p:cBhvr>
                                      <p:to>
                                        <p:strVal val="visible"/>
                                      </p:to>
                                    </p:set>
                                    <p:anim calcmode="lin" valueType="num">
                                      <p:cBhvr>
                                        <p:cTn id="7" dur="500" fill="hold"/>
                                        <p:tgtEl>
                                          <p:spTgt spid="102">
                                            <p:bg/>
                                          </p:spTgt>
                                        </p:tgtEl>
                                        <p:attrNameLst>
                                          <p:attrName>ppt_x</p:attrName>
                                        </p:attrNameLst>
                                      </p:cBhvr>
                                      <p:tavLst>
                                        <p:tav tm="0">
                                          <p:val>
                                            <p:strVal val="0-#ppt_w/2"/>
                                          </p:val>
                                        </p:tav>
                                        <p:tav tm="100000">
                                          <p:val>
                                            <p:strVal val="#ppt_x"/>
                                          </p:val>
                                        </p:tav>
                                      </p:tavLst>
                                    </p:anim>
                                    <p:anim calcmode="lin" valueType="num">
                                      <p:cBhvr>
                                        <p:cTn id="8" dur="500" fill="hold"/>
                                        <p:tgtEl>
                                          <p:spTgt spid="10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2">
                                            <p:txEl>
                                              <p:pRg st="0" end="0"/>
                                            </p:txEl>
                                          </p:spTgt>
                                        </p:tgtEl>
                                        <p:attrNameLst>
                                          <p:attrName>style.visibility</p:attrName>
                                        </p:attrNameLst>
                                      </p:cBhvr>
                                      <p:to>
                                        <p:strVal val="visible"/>
                                      </p:to>
                                    </p:set>
                                    <p:anim calcmode="lin" valueType="num">
                                      <p:cBhvr>
                                        <p:cTn id="11" dur="500" fill="hold"/>
                                        <p:tgtEl>
                                          <p:spTgt spid="10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02">
                                            <p:txEl>
                                              <p:pRg st="1" end="1"/>
                                            </p:txEl>
                                          </p:spTgt>
                                        </p:tgtEl>
                                        <p:attrNameLst>
                                          <p:attrName>style.visibility</p:attrName>
                                        </p:attrNameLst>
                                      </p:cBhvr>
                                      <p:to>
                                        <p:strVal val="visible"/>
                                      </p:to>
                                    </p:set>
                                    <p:anim calcmode="lin" valueType="num">
                                      <p:cBhvr>
                                        <p:cTn id="15" dur="500" fill="hold"/>
                                        <p:tgtEl>
                                          <p:spTgt spid="102">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02">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02">
                                            <p:txEl>
                                              <p:pRg st="2" end="2"/>
                                            </p:txEl>
                                          </p:spTgt>
                                        </p:tgtEl>
                                        <p:attrNameLst>
                                          <p:attrName>style.visibility</p:attrName>
                                        </p:attrNameLst>
                                      </p:cBhvr>
                                      <p:to>
                                        <p:strVal val="visible"/>
                                      </p:to>
                                    </p:set>
                                    <p:anim calcmode="lin" valueType="num">
                                      <p:cBhvr>
                                        <p:cTn id="19" dur="500" fill="hold"/>
                                        <p:tgtEl>
                                          <p:spTgt spid="102">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457200" y="12324"/>
            <a:ext cx="8229600" cy="1143001"/>
          </a:xfrm>
          <a:prstGeom prst="rect">
            <a:avLst/>
          </a:prstGeom>
        </p:spPr>
        <p:txBody>
          <a:bodyPr/>
          <a:lstStyle/>
          <a:p>
            <a:r>
              <a:t>Introduction</a:t>
            </a:r>
          </a:p>
        </p:txBody>
      </p:sp>
      <p:sp>
        <p:nvSpPr>
          <p:cNvPr id="106" name="Shape 106"/>
          <p:cNvSpPr>
            <a:spLocks noGrp="1"/>
          </p:cNvSpPr>
          <p:nvPr>
            <p:ph type="body" idx="1"/>
          </p:nvPr>
        </p:nvSpPr>
        <p:spPr>
          <a:xfrm>
            <a:off x="457200" y="1155325"/>
            <a:ext cx="8229600" cy="5372791"/>
          </a:xfrm>
          <a:prstGeom prst="rect">
            <a:avLst/>
          </a:prstGeom>
        </p:spPr>
        <p:txBody>
          <a:bodyPr>
            <a:noAutofit/>
          </a:bodyPr>
          <a:lstStyle/>
          <a:p>
            <a:pPr marL="690646" indent="-690646" defTabSz="832104">
              <a:spcBef>
                <a:spcPts val="600"/>
              </a:spcBef>
              <a:defRPr sz="2912"/>
            </a:pPr>
            <a:r>
              <a:rPr sz="3030" dirty="0"/>
              <a:t>North Carolinians acquired the nickname of Tar Heels during the American Civil </a:t>
            </a:r>
            <a:r>
              <a:rPr sz="3030" dirty="0" smtClean="0"/>
              <a:t>War</a:t>
            </a:r>
            <a:r>
              <a:rPr lang="en-US" sz="3030" dirty="0" smtClean="0"/>
              <a:t>.</a:t>
            </a:r>
            <a:endParaRPr sz="3030" dirty="0"/>
          </a:p>
          <a:p>
            <a:pPr marL="690646" indent="-690646" defTabSz="832104">
              <a:spcBef>
                <a:spcPts val="600"/>
              </a:spcBef>
              <a:defRPr sz="2912"/>
            </a:pPr>
            <a:r>
              <a:rPr sz="3030" dirty="0"/>
              <a:t>North Carolinians provided </a:t>
            </a:r>
            <a:r>
              <a:rPr lang="en-US" sz="3030" dirty="0" smtClean="0"/>
              <a:t>one-sixth</a:t>
            </a:r>
            <a:r>
              <a:rPr sz="3030" dirty="0" smtClean="0"/>
              <a:t> </a:t>
            </a:r>
            <a:r>
              <a:rPr sz="3030" dirty="0"/>
              <a:t>of the Confederate soldiers, even though the state had only </a:t>
            </a:r>
            <a:r>
              <a:rPr lang="en-US" sz="3030" dirty="0" smtClean="0"/>
              <a:t>one-ninth</a:t>
            </a:r>
            <a:r>
              <a:rPr sz="3030" dirty="0" smtClean="0"/>
              <a:t> </a:t>
            </a:r>
            <a:r>
              <a:rPr sz="3030" dirty="0"/>
              <a:t>of the South’s population, and they suffered nearly </a:t>
            </a:r>
            <a:r>
              <a:rPr lang="en-US" sz="3030" dirty="0" smtClean="0"/>
              <a:t>one-fourth</a:t>
            </a:r>
            <a:r>
              <a:rPr sz="3030" dirty="0" smtClean="0"/>
              <a:t> </a:t>
            </a:r>
            <a:r>
              <a:rPr sz="3030" dirty="0"/>
              <a:t>of all Confederate </a:t>
            </a:r>
            <a:r>
              <a:rPr sz="3030" dirty="0" smtClean="0"/>
              <a:t>casualties</a:t>
            </a:r>
            <a:r>
              <a:rPr lang="en-US" sz="3030" dirty="0" smtClean="0"/>
              <a:t>.</a:t>
            </a:r>
            <a:endParaRPr sz="3030" dirty="0"/>
          </a:p>
          <a:p>
            <a:pPr marL="690646" indent="-690646" defTabSz="832104">
              <a:spcBef>
                <a:spcPts val="600"/>
              </a:spcBef>
              <a:defRPr sz="2912"/>
            </a:pPr>
            <a:r>
              <a:rPr sz="3030" dirty="0"/>
              <a:t>Soldiers also frequently got sick, wounded, captured, or deserted the </a:t>
            </a:r>
            <a:r>
              <a:rPr sz="3030" dirty="0" smtClean="0"/>
              <a:t>army</a:t>
            </a:r>
            <a:r>
              <a:rPr lang="en-US" sz="3030" dirty="0" smtClean="0"/>
              <a:t>.</a:t>
            </a:r>
            <a:endParaRPr sz="3030" dirty="0"/>
          </a:p>
          <a:p>
            <a:pPr marL="690646" indent="-690646" defTabSz="832104">
              <a:spcBef>
                <a:spcPts val="600"/>
              </a:spcBef>
              <a:defRPr sz="2912"/>
            </a:pPr>
            <a:r>
              <a:rPr sz="3030" dirty="0"/>
              <a:t>The state was no more of a military leader during the war than it was a political force during America’s early </a:t>
            </a:r>
            <a:r>
              <a:rPr sz="3030" dirty="0" smtClean="0"/>
              <a:t>history</a:t>
            </a:r>
            <a:r>
              <a:rPr lang="en-US" sz="3030" dirty="0" smtClean="0"/>
              <a:t>.</a:t>
            </a:r>
            <a:endParaRPr sz="3030" dirty="0"/>
          </a:p>
        </p:txBody>
      </p:sp>
      <p:sp>
        <p:nvSpPr>
          <p:cNvPr id="107" name="Shape 107"/>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6">
                                            <p:bg/>
                                          </p:spTgt>
                                        </p:tgtEl>
                                        <p:attrNameLst>
                                          <p:attrName>style.visibility</p:attrName>
                                        </p:attrNameLst>
                                      </p:cBhvr>
                                      <p:to>
                                        <p:strVal val="visible"/>
                                      </p:to>
                                    </p:set>
                                    <p:anim calcmode="lin" valueType="num">
                                      <p:cBhvr>
                                        <p:cTn id="7" dur="500" fill="hold"/>
                                        <p:tgtEl>
                                          <p:spTgt spid="106">
                                            <p:bg/>
                                          </p:spTgt>
                                        </p:tgtEl>
                                        <p:attrNameLst>
                                          <p:attrName>ppt_x</p:attrName>
                                        </p:attrNameLst>
                                      </p:cBhvr>
                                      <p:tavLst>
                                        <p:tav tm="0">
                                          <p:val>
                                            <p:strVal val="0-#ppt_w/2"/>
                                          </p:val>
                                        </p:tav>
                                        <p:tav tm="100000">
                                          <p:val>
                                            <p:strVal val="#ppt_x"/>
                                          </p:val>
                                        </p:tav>
                                      </p:tavLst>
                                    </p:anim>
                                    <p:anim calcmode="lin" valueType="num">
                                      <p:cBhvr>
                                        <p:cTn id="8" dur="500" fill="hold"/>
                                        <p:tgtEl>
                                          <p:spTgt spid="10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6">
                                            <p:txEl>
                                              <p:pRg st="0" end="0"/>
                                            </p:txEl>
                                          </p:spTgt>
                                        </p:tgtEl>
                                        <p:attrNameLst>
                                          <p:attrName>style.visibility</p:attrName>
                                        </p:attrNameLst>
                                      </p:cBhvr>
                                      <p:to>
                                        <p:strVal val="visible"/>
                                      </p:to>
                                    </p:set>
                                    <p:anim calcmode="lin" valueType="num">
                                      <p:cBhvr>
                                        <p:cTn id="11" dur="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06">
                                            <p:txEl>
                                              <p:pRg st="1" end="1"/>
                                            </p:txEl>
                                          </p:spTgt>
                                        </p:tgtEl>
                                        <p:attrNameLst>
                                          <p:attrName>style.visibility</p:attrName>
                                        </p:attrNameLst>
                                      </p:cBhvr>
                                      <p:to>
                                        <p:strVal val="visible"/>
                                      </p:to>
                                    </p:set>
                                    <p:anim calcmode="lin" valueType="num">
                                      <p:cBhvr>
                                        <p:cTn id="16" dur="500" fill="hold"/>
                                        <p:tgtEl>
                                          <p:spTgt spid="106">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0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06">
                                            <p:txEl>
                                              <p:pRg st="2" end="2"/>
                                            </p:txEl>
                                          </p:spTgt>
                                        </p:tgtEl>
                                        <p:attrNameLst>
                                          <p:attrName>style.visibility</p:attrName>
                                        </p:attrNameLst>
                                      </p:cBhvr>
                                      <p:to>
                                        <p:strVal val="visible"/>
                                      </p:to>
                                    </p:set>
                                    <p:anim calcmode="lin" valueType="num">
                                      <p:cBhvr>
                                        <p:cTn id="21" dur="500" fill="hold"/>
                                        <p:tgtEl>
                                          <p:spTgt spid="106">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0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06">
                                            <p:txEl>
                                              <p:pRg st="3" end="3"/>
                                            </p:txEl>
                                          </p:spTgt>
                                        </p:tgtEl>
                                        <p:attrNameLst>
                                          <p:attrName>style.visibility</p:attrName>
                                        </p:attrNameLst>
                                      </p:cBhvr>
                                      <p:to>
                                        <p:strVal val="visible"/>
                                      </p:to>
                                    </p:set>
                                    <p:anim calcmode="lin" valueType="num">
                                      <p:cBhvr>
                                        <p:cTn id="26" dur="500" fill="hold"/>
                                        <p:tgtEl>
                                          <p:spTgt spid="106">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0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57200" y="13806"/>
            <a:ext cx="8229600" cy="1143000"/>
          </a:xfrm>
          <a:prstGeom prst="rect">
            <a:avLst/>
          </a:prstGeom>
        </p:spPr>
        <p:txBody>
          <a:bodyPr/>
          <a:lstStyle/>
          <a:p>
            <a:r>
              <a:rPr dirty="0"/>
              <a:t>Fighting on the Virginia Front</a:t>
            </a:r>
          </a:p>
        </p:txBody>
      </p:sp>
      <p:sp>
        <p:nvSpPr>
          <p:cNvPr id="110" name="Shape 110"/>
          <p:cNvSpPr>
            <a:spLocks noGrp="1"/>
          </p:cNvSpPr>
          <p:nvPr>
            <p:ph type="body" idx="1"/>
          </p:nvPr>
        </p:nvSpPr>
        <p:spPr>
          <a:xfrm>
            <a:off x="457200" y="1156805"/>
            <a:ext cx="8229600" cy="5371311"/>
          </a:xfrm>
          <a:prstGeom prst="rect">
            <a:avLst/>
          </a:prstGeom>
        </p:spPr>
        <p:txBody>
          <a:bodyPr>
            <a:normAutofit/>
          </a:bodyPr>
          <a:lstStyle/>
          <a:p>
            <a:pPr marL="693420" indent="-693420" defTabSz="832104">
              <a:lnSpc>
                <a:spcPct val="90000"/>
              </a:lnSpc>
              <a:spcBef>
                <a:spcPts val="600"/>
              </a:spcBef>
              <a:defRPr sz="2912">
                <a:solidFill>
                  <a:srgbClr val="080808"/>
                </a:solidFill>
              </a:defRPr>
            </a:pPr>
            <a:r>
              <a:rPr sz="3000" dirty="0"/>
              <a:t>Much of the early fighting of the war took place in </a:t>
            </a:r>
            <a:r>
              <a:rPr sz="3000" dirty="0" smtClean="0"/>
              <a:t>Virginia</a:t>
            </a:r>
            <a:r>
              <a:rPr lang="en-US" sz="3000" dirty="0" smtClean="0"/>
              <a:t>.</a:t>
            </a:r>
            <a:endParaRPr sz="3000" dirty="0"/>
          </a:p>
          <a:p>
            <a:pPr marL="693420" indent="-693420" defTabSz="832104">
              <a:lnSpc>
                <a:spcPct val="90000"/>
              </a:lnSpc>
              <a:spcBef>
                <a:spcPts val="600"/>
              </a:spcBef>
              <a:defRPr sz="2912">
                <a:solidFill>
                  <a:srgbClr val="080808"/>
                </a:solidFill>
              </a:defRPr>
            </a:pPr>
            <a:r>
              <a:rPr sz="3000" dirty="0"/>
              <a:t>North Carolinians fought in almost every major battle in </a:t>
            </a:r>
            <a:r>
              <a:rPr sz="3000" dirty="0" smtClean="0"/>
              <a:t>Virginia</a:t>
            </a:r>
            <a:r>
              <a:rPr lang="en-US" sz="3000" dirty="0" smtClean="0"/>
              <a:t>.</a:t>
            </a:r>
            <a:endParaRPr sz="3000" dirty="0"/>
          </a:p>
          <a:p>
            <a:pPr marL="693420" indent="-693420" defTabSz="832104">
              <a:lnSpc>
                <a:spcPct val="90000"/>
              </a:lnSpc>
              <a:spcBef>
                <a:spcPts val="600"/>
              </a:spcBef>
              <a:defRPr sz="2912">
                <a:solidFill>
                  <a:srgbClr val="080808"/>
                </a:solidFill>
              </a:defRPr>
            </a:pPr>
            <a:r>
              <a:rPr sz="3000" dirty="0"/>
              <a:t>The Tar Heels stayed with the Confederacy until the end, and when the Confederate army surrendered in 1865, </a:t>
            </a:r>
            <a:r>
              <a:rPr lang="en-US" sz="3000" dirty="0" smtClean="0"/>
              <a:t>one-fourth </a:t>
            </a:r>
            <a:r>
              <a:rPr sz="3000" dirty="0" smtClean="0"/>
              <a:t>of </a:t>
            </a:r>
            <a:r>
              <a:rPr sz="3000" dirty="0"/>
              <a:t>those surrendering were North </a:t>
            </a:r>
            <a:r>
              <a:rPr sz="3000" dirty="0" smtClean="0"/>
              <a:t>Carolinians</a:t>
            </a:r>
            <a:r>
              <a:rPr lang="en-US" sz="3000" dirty="0" smtClean="0"/>
              <a:t>.</a:t>
            </a:r>
            <a:endParaRPr sz="3000" dirty="0"/>
          </a:p>
          <a:p>
            <a:pPr marL="693420" indent="-693420" defTabSz="832104">
              <a:lnSpc>
                <a:spcPct val="90000"/>
              </a:lnSpc>
              <a:spcBef>
                <a:spcPts val="600"/>
              </a:spcBef>
              <a:defRPr sz="2912">
                <a:solidFill>
                  <a:srgbClr val="080808"/>
                </a:solidFill>
              </a:defRPr>
            </a:pPr>
            <a:r>
              <a:rPr sz="3000" dirty="0"/>
              <a:t>They also committed one of the biggest mistakes of the war, accidentally wounding General Thomas “Stonewall” Jackson, who later died from his </a:t>
            </a:r>
            <a:r>
              <a:rPr sz="3000" dirty="0" smtClean="0"/>
              <a:t>wounds</a:t>
            </a:r>
            <a:r>
              <a:rPr lang="en-US" sz="3000" dirty="0" smtClean="0"/>
              <a:t>.</a:t>
            </a:r>
            <a:endParaRPr sz="3000" dirty="0"/>
          </a:p>
        </p:txBody>
      </p:sp>
      <p:sp>
        <p:nvSpPr>
          <p:cNvPr id="111" name="Shape 111"/>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0">
                                            <p:bg/>
                                          </p:spTgt>
                                        </p:tgtEl>
                                        <p:attrNameLst>
                                          <p:attrName>style.visibility</p:attrName>
                                        </p:attrNameLst>
                                      </p:cBhvr>
                                      <p:to>
                                        <p:strVal val="visible"/>
                                      </p:to>
                                    </p:set>
                                    <p:anim calcmode="lin" valueType="num">
                                      <p:cBhvr>
                                        <p:cTn id="7" dur="500" fill="hold"/>
                                        <p:tgtEl>
                                          <p:spTgt spid="110">
                                            <p:bg/>
                                          </p:spTgt>
                                        </p:tgtEl>
                                        <p:attrNameLst>
                                          <p:attrName>ppt_x</p:attrName>
                                        </p:attrNameLst>
                                      </p:cBhvr>
                                      <p:tavLst>
                                        <p:tav tm="0">
                                          <p:val>
                                            <p:strVal val="0-#ppt_w/2"/>
                                          </p:val>
                                        </p:tav>
                                        <p:tav tm="100000">
                                          <p:val>
                                            <p:strVal val="#ppt_x"/>
                                          </p:val>
                                        </p:tav>
                                      </p:tavLst>
                                    </p:anim>
                                    <p:anim calcmode="lin" valueType="num">
                                      <p:cBhvr>
                                        <p:cTn id="8" dur="500" fill="hold"/>
                                        <p:tgtEl>
                                          <p:spTgt spid="110">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0">
                                            <p:txEl>
                                              <p:pRg st="0" end="0"/>
                                            </p:txEl>
                                          </p:spTgt>
                                        </p:tgtEl>
                                        <p:attrNameLst>
                                          <p:attrName>style.visibility</p:attrName>
                                        </p:attrNameLst>
                                      </p:cBhvr>
                                      <p:to>
                                        <p:strVal val="visible"/>
                                      </p:to>
                                    </p:set>
                                    <p:anim calcmode="lin" valueType="num">
                                      <p:cBhvr>
                                        <p:cTn id="11" dur="500" fill="hold"/>
                                        <p:tgtEl>
                                          <p:spTgt spid="110">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0">
                                            <p:txEl>
                                              <p:pRg st="1" end="1"/>
                                            </p:txEl>
                                          </p:spTgt>
                                        </p:tgtEl>
                                        <p:attrNameLst>
                                          <p:attrName>style.visibility</p:attrName>
                                        </p:attrNameLst>
                                      </p:cBhvr>
                                      <p:to>
                                        <p:strVal val="visible"/>
                                      </p:to>
                                    </p:set>
                                    <p:anim calcmode="lin" valueType="num">
                                      <p:cBhvr>
                                        <p:cTn id="16" dur="500" fill="hold"/>
                                        <p:tgtEl>
                                          <p:spTgt spid="110">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10">
                                            <p:txEl>
                                              <p:pRg st="2" end="2"/>
                                            </p:txEl>
                                          </p:spTgt>
                                        </p:tgtEl>
                                        <p:attrNameLst>
                                          <p:attrName>style.visibility</p:attrName>
                                        </p:attrNameLst>
                                      </p:cBhvr>
                                      <p:to>
                                        <p:strVal val="visible"/>
                                      </p:to>
                                    </p:set>
                                    <p:anim calcmode="lin" valueType="num">
                                      <p:cBhvr>
                                        <p:cTn id="21" dur="500" fill="hold"/>
                                        <p:tgtEl>
                                          <p:spTgt spid="110">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10">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10">
                                            <p:txEl>
                                              <p:pRg st="3" end="3"/>
                                            </p:txEl>
                                          </p:spTgt>
                                        </p:tgtEl>
                                        <p:attrNameLst>
                                          <p:attrName>style.visibility</p:attrName>
                                        </p:attrNameLst>
                                      </p:cBhvr>
                                      <p:to>
                                        <p:strVal val="visible"/>
                                      </p:to>
                                    </p:set>
                                    <p:anim calcmode="lin" valueType="num">
                                      <p:cBhvr>
                                        <p:cTn id="26" dur="500" fill="hold"/>
                                        <p:tgtEl>
                                          <p:spTgt spid="110">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457200" y="26130"/>
            <a:ext cx="8229600" cy="1143001"/>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Defending the North Carolina Coastline</a:t>
            </a:r>
          </a:p>
        </p:txBody>
      </p:sp>
      <p:sp>
        <p:nvSpPr>
          <p:cNvPr id="114" name="Shape 114"/>
          <p:cNvSpPr>
            <a:spLocks noGrp="1"/>
          </p:cNvSpPr>
          <p:nvPr>
            <p:ph type="body" idx="1"/>
          </p:nvPr>
        </p:nvSpPr>
        <p:spPr>
          <a:xfrm>
            <a:off x="457200" y="1169131"/>
            <a:ext cx="8229600" cy="5358986"/>
          </a:xfrm>
          <a:prstGeom prst="rect">
            <a:avLst/>
          </a:prstGeom>
        </p:spPr>
        <p:txBody>
          <a:bodyPr>
            <a:normAutofit/>
          </a:bodyPr>
          <a:lstStyle/>
          <a:p>
            <a:pPr marL="538855" indent="-538855" defTabSz="649223">
              <a:spcBef>
                <a:spcPts val="500"/>
              </a:spcBef>
              <a:defRPr sz="2272"/>
            </a:pPr>
            <a:r>
              <a:rPr sz="2300" dirty="0"/>
              <a:t>There was considerable fighting along the coast of North Carolina during the </a:t>
            </a:r>
            <a:r>
              <a:rPr sz="2300" dirty="0" smtClean="0"/>
              <a:t>war</a:t>
            </a:r>
            <a:r>
              <a:rPr lang="en-US" sz="2300" dirty="0"/>
              <a:t>.</a:t>
            </a:r>
            <a:endParaRPr sz="2300" dirty="0"/>
          </a:p>
          <a:p>
            <a:pPr marL="538855" indent="-538855" defTabSz="649223">
              <a:spcBef>
                <a:spcPts val="500"/>
              </a:spcBef>
              <a:defRPr sz="2272"/>
            </a:pPr>
            <a:r>
              <a:rPr sz="2300" dirty="0"/>
              <a:t>In 1861, the Union began to capture Confederate forts on the Outer </a:t>
            </a:r>
            <a:r>
              <a:rPr sz="2300" dirty="0" smtClean="0"/>
              <a:t>Banks</a:t>
            </a:r>
            <a:r>
              <a:rPr lang="en-US" sz="2300" dirty="0" smtClean="0"/>
              <a:t>, and</a:t>
            </a:r>
            <a:r>
              <a:rPr sz="2300" dirty="0" smtClean="0"/>
              <a:t> </a:t>
            </a:r>
            <a:r>
              <a:rPr sz="2300" dirty="0"/>
              <a:t>by 1862, they controlled the </a:t>
            </a:r>
            <a:r>
              <a:rPr lang="en-US" sz="2300" dirty="0" smtClean="0"/>
              <a:t>s</a:t>
            </a:r>
            <a:r>
              <a:rPr sz="2300" dirty="0" smtClean="0"/>
              <a:t>ounds</a:t>
            </a:r>
            <a:r>
              <a:rPr lang="en-US" sz="2300" dirty="0" smtClean="0"/>
              <a:t>.</a:t>
            </a:r>
            <a:endParaRPr sz="2300" dirty="0"/>
          </a:p>
          <a:p>
            <a:pPr marL="538855" indent="-538855" defTabSz="649223">
              <a:spcBef>
                <a:spcPts val="500"/>
              </a:spcBef>
              <a:defRPr sz="2272"/>
            </a:pPr>
            <a:r>
              <a:rPr sz="2300" dirty="0"/>
              <a:t>The North had maintained a </a:t>
            </a:r>
            <a:r>
              <a:rPr sz="2300" b="1" i="1" dirty="0"/>
              <a:t>naval blockade </a:t>
            </a:r>
            <a:r>
              <a:rPr sz="2300" dirty="0"/>
              <a:t>since the start of the war, where a fleet of ships patrolled all southern </a:t>
            </a:r>
            <a:r>
              <a:rPr sz="2300" dirty="0" smtClean="0"/>
              <a:t>ports</a:t>
            </a:r>
            <a:r>
              <a:rPr lang="en-US" sz="2300" dirty="0" smtClean="0"/>
              <a:t>.</a:t>
            </a:r>
            <a:endParaRPr lang="en-US" sz="2300" dirty="0"/>
          </a:p>
          <a:p>
            <a:pPr marL="999104" lvl="2" indent="-538855" defTabSz="649223">
              <a:spcBef>
                <a:spcPts val="500"/>
              </a:spcBef>
              <a:defRPr sz="2272"/>
            </a:pPr>
            <a:r>
              <a:rPr sz="2300" dirty="0" smtClean="0"/>
              <a:t>Only </a:t>
            </a:r>
            <a:r>
              <a:rPr sz="2300" dirty="0"/>
              <a:t>the port at Wilmington remained </a:t>
            </a:r>
            <a:r>
              <a:rPr sz="2300" dirty="0" smtClean="0"/>
              <a:t>open</a:t>
            </a:r>
            <a:r>
              <a:rPr lang="en-US" sz="2300" dirty="0" smtClean="0"/>
              <a:t>, since</a:t>
            </a:r>
            <a:r>
              <a:rPr sz="2300" dirty="0" smtClean="0"/>
              <a:t> </a:t>
            </a:r>
            <a:r>
              <a:rPr sz="2300" dirty="0"/>
              <a:t>the North was kept away </a:t>
            </a:r>
            <a:r>
              <a:rPr sz="2300" dirty="0" smtClean="0"/>
              <a:t>from </a:t>
            </a:r>
            <a:r>
              <a:rPr sz="2300" dirty="0"/>
              <a:t>Cape Fear because of the sandbars and shallow </a:t>
            </a:r>
            <a:r>
              <a:rPr sz="2300" dirty="0" smtClean="0"/>
              <a:t>waters</a:t>
            </a:r>
            <a:r>
              <a:rPr lang="en-US" sz="2300" dirty="0" smtClean="0"/>
              <a:t>.</a:t>
            </a:r>
            <a:endParaRPr sz="2300" dirty="0"/>
          </a:p>
          <a:p>
            <a:pPr marL="538855" indent="-538855" defTabSz="649223">
              <a:spcBef>
                <a:spcPts val="500"/>
              </a:spcBef>
              <a:defRPr sz="2272"/>
            </a:pPr>
            <a:r>
              <a:rPr sz="2300" b="1" i="1" dirty="0"/>
              <a:t>Blockade runners</a:t>
            </a:r>
            <a:r>
              <a:rPr sz="2300" dirty="0"/>
              <a:t>, </a:t>
            </a:r>
            <a:r>
              <a:rPr lang="en-US" sz="2300" dirty="0" smtClean="0"/>
              <a:t>or </a:t>
            </a:r>
            <a:r>
              <a:rPr sz="2300" dirty="0" smtClean="0"/>
              <a:t>low</a:t>
            </a:r>
            <a:r>
              <a:rPr sz="2300" dirty="0"/>
              <a:t>-lying steamships painted gray to match the </a:t>
            </a:r>
            <a:r>
              <a:rPr sz="2300" dirty="0" smtClean="0"/>
              <a:t>water</a:t>
            </a:r>
            <a:r>
              <a:rPr lang="en-US" sz="2300" dirty="0" smtClean="0"/>
              <a:t>,</a:t>
            </a:r>
            <a:r>
              <a:rPr sz="2300" dirty="0" smtClean="0"/>
              <a:t> </a:t>
            </a:r>
            <a:r>
              <a:rPr sz="2300" dirty="0"/>
              <a:t>were able to slip in and out </a:t>
            </a:r>
            <a:r>
              <a:rPr sz="2300" dirty="0" smtClean="0"/>
              <a:t>of </a:t>
            </a:r>
            <a:r>
              <a:rPr sz="2300" dirty="0"/>
              <a:t>Cape Fear waters past the </a:t>
            </a:r>
            <a:r>
              <a:rPr sz="2300" dirty="0" smtClean="0"/>
              <a:t>blockade</a:t>
            </a:r>
            <a:r>
              <a:rPr lang="en-US" sz="2300" dirty="0" smtClean="0"/>
              <a:t>.</a:t>
            </a:r>
            <a:endParaRPr sz="2300" dirty="0"/>
          </a:p>
          <a:p>
            <a:pPr marL="538855" indent="-538855" defTabSz="649223">
              <a:spcBef>
                <a:spcPts val="500"/>
              </a:spcBef>
              <a:defRPr sz="2272"/>
            </a:pPr>
            <a:r>
              <a:rPr sz="2300" dirty="0"/>
              <a:t>Additionally, more than a dozen battles were fought in the Tidewater to cut off the railroad that supplied the </a:t>
            </a:r>
            <a:r>
              <a:rPr sz="2300" dirty="0" smtClean="0"/>
              <a:t>Confederacy</a:t>
            </a:r>
            <a:r>
              <a:rPr lang="en-US" sz="2300" dirty="0" smtClean="0"/>
              <a:t>.</a:t>
            </a:r>
            <a:endParaRPr sz="2300" dirty="0"/>
          </a:p>
        </p:txBody>
      </p:sp>
      <p:sp>
        <p:nvSpPr>
          <p:cNvPr id="115" name="Shape 11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457200" y="26130"/>
            <a:ext cx="8229600" cy="1143001"/>
          </a:xfrm>
          <a:prstGeom prst="rect">
            <a:avLst/>
          </a:prstGeom>
        </p:spPr>
        <p:txBody>
          <a:bodyPr/>
          <a:lstStyle/>
          <a:p>
            <a:r>
              <a:t>The End of the War</a:t>
            </a:r>
          </a:p>
        </p:txBody>
      </p:sp>
      <p:sp>
        <p:nvSpPr>
          <p:cNvPr id="118" name="Shape 118"/>
          <p:cNvSpPr>
            <a:spLocks noGrp="1"/>
          </p:cNvSpPr>
          <p:nvPr>
            <p:ph type="body" idx="1"/>
          </p:nvPr>
        </p:nvSpPr>
        <p:spPr>
          <a:xfrm>
            <a:off x="457200" y="1169131"/>
            <a:ext cx="8229600" cy="5358985"/>
          </a:xfrm>
          <a:prstGeom prst="rect">
            <a:avLst/>
          </a:prstGeom>
        </p:spPr>
        <p:txBody>
          <a:bodyPr>
            <a:normAutofit/>
          </a:bodyPr>
          <a:lstStyle/>
          <a:p>
            <a:pPr marL="622340" indent="-622340" defTabSz="749808">
              <a:spcBef>
                <a:spcPts val="600"/>
              </a:spcBef>
              <a:defRPr sz="2624"/>
            </a:pPr>
            <a:r>
              <a:rPr sz="2900" dirty="0"/>
              <a:t>In 1865, invaders closed in on North Carolina from all </a:t>
            </a:r>
            <a:r>
              <a:rPr sz="2900" dirty="0" smtClean="0"/>
              <a:t>sides</a:t>
            </a:r>
            <a:r>
              <a:rPr lang="en-US" sz="2900" dirty="0" smtClean="0"/>
              <a:t>.</a:t>
            </a:r>
            <a:endParaRPr sz="2900" dirty="0"/>
          </a:p>
          <a:p>
            <a:pPr marL="622340" indent="-622340" defTabSz="749808">
              <a:spcBef>
                <a:spcPts val="600"/>
              </a:spcBef>
              <a:defRPr sz="2624"/>
            </a:pPr>
            <a:r>
              <a:rPr sz="2900" dirty="0"/>
              <a:t>In January, the Union took Fort Fisher, closing Wilmington’s </a:t>
            </a:r>
            <a:r>
              <a:rPr sz="2900" dirty="0" smtClean="0"/>
              <a:t>port</a:t>
            </a:r>
            <a:r>
              <a:rPr lang="en-US" sz="2900" dirty="0" smtClean="0"/>
              <a:t>.</a:t>
            </a:r>
            <a:endParaRPr sz="2900" dirty="0"/>
          </a:p>
          <a:p>
            <a:pPr marL="622340" indent="-622340" defTabSz="749808">
              <a:spcBef>
                <a:spcPts val="600"/>
              </a:spcBef>
              <a:defRPr sz="2624"/>
            </a:pPr>
            <a:r>
              <a:rPr sz="2900" dirty="0"/>
              <a:t>After burning Columbia, South Carolina, Union General </a:t>
            </a:r>
            <a:r>
              <a:rPr lang="en-US" sz="2900" dirty="0" smtClean="0"/>
              <a:t>William T. </a:t>
            </a:r>
            <a:r>
              <a:rPr sz="2900" dirty="0" smtClean="0"/>
              <a:t>Sherman </a:t>
            </a:r>
            <a:r>
              <a:rPr sz="2900" dirty="0"/>
              <a:t>headed to cut off the lifeline of the Confederacy—the railroad depot at Goldsboro— and took possession of central North </a:t>
            </a:r>
            <a:r>
              <a:rPr sz="2900" dirty="0" smtClean="0"/>
              <a:t>Carolina</a:t>
            </a:r>
            <a:r>
              <a:rPr lang="en-US" sz="2900" dirty="0" smtClean="0"/>
              <a:t>.</a:t>
            </a:r>
            <a:endParaRPr sz="2900" dirty="0"/>
          </a:p>
          <a:p>
            <a:pPr marL="622340" indent="-622340" defTabSz="749808">
              <a:spcBef>
                <a:spcPts val="600"/>
              </a:spcBef>
              <a:defRPr sz="2624"/>
            </a:pPr>
            <a:r>
              <a:rPr sz="2900" dirty="0"/>
              <a:t>On April 9, 1865, General Lee surrendered at </a:t>
            </a:r>
            <a:r>
              <a:rPr lang="en-US" sz="2900" dirty="0" smtClean="0"/>
              <a:t>the </a:t>
            </a:r>
            <a:r>
              <a:rPr sz="2900" dirty="0" smtClean="0"/>
              <a:t>Appomattox </a:t>
            </a:r>
            <a:r>
              <a:rPr sz="2900" dirty="0"/>
              <a:t>Court House in </a:t>
            </a:r>
            <a:r>
              <a:rPr sz="2900" dirty="0" smtClean="0"/>
              <a:t>Virginia</a:t>
            </a:r>
            <a:r>
              <a:rPr lang="en-US" sz="2900" dirty="0" smtClean="0"/>
              <a:t>.</a:t>
            </a:r>
            <a:endParaRPr sz="2900" dirty="0"/>
          </a:p>
          <a:p>
            <a:pPr marL="622340" indent="-622340" defTabSz="749808">
              <a:spcBef>
                <a:spcPts val="600"/>
              </a:spcBef>
              <a:defRPr sz="2624"/>
            </a:pPr>
            <a:r>
              <a:rPr sz="2900" dirty="0"/>
              <a:t>By the end of April 1865, most North Carolina soldiers were on their way </a:t>
            </a:r>
            <a:r>
              <a:rPr sz="2900" dirty="0" smtClean="0"/>
              <a:t>home</a:t>
            </a:r>
            <a:r>
              <a:rPr lang="en-US" sz="2900" dirty="0" smtClean="0"/>
              <a:t>.</a:t>
            </a:r>
            <a:endParaRPr sz="2900" dirty="0"/>
          </a:p>
        </p:txBody>
      </p:sp>
      <p:sp>
        <p:nvSpPr>
          <p:cNvPr id="119" name="Shape 11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
        <p:nvSpPr>
          <p:cNvPr id="120" name="Shape 120"/>
          <p:cNvSpPr/>
          <p:nvPr/>
        </p:nvSpPr>
        <p:spPr>
          <a:xfrm>
            <a:off x="6563483" y="6059947"/>
            <a:ext cx="230353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dirty="0">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3: Conflicts on the Home Front</a:t>
            </a:r>
          </a:p>
        </p:txBody>
      </p:sp>
      <p:sp>
        <p:nvSpPr>
          <p:cNvPr id="123" name="Shape 123"/>
          <p:cNvSpPr>
            <a:spLocks noGrp="1"/>
          </p:cNvSpPr>
          <p:nvPr>
            <p:ph type="body" idx="1"/>
          </p:nvPr>
        </p:nvSpPr>
        <p:spPr>
          <a:xfrm>
            <a:off x="457200" y="1981200"/>
            <a:ext cx="8229600" cy="4144963"/>
          </a:xfrm>
          <a:prstGeom prst="rect">
            <a:avLst/>
          </a:prstGeom>
        </p:spPr>
        <p:txBody>
          <a:bodyPr/>
          <a:lstStyle>
            <a:lvl2pPr marL="742950" indent="-285750">
              <a:lnSpc>
                <a:spcPct val="100000"/>
              </a:lnSpc>
              <a:spcBef>
                <a:spcPts val="600"/>
              </a:spcBef>
              <a:buFont typeface="Arial"/>
              <a:defRPr sz="2800">
                <a:solidFill>
                  <a:srgbClr val="080808"/>
                </a:solidFill>
              </a:defRPr>
            </a:lvl2pPr>
          </a:lstStyle>
          <a:p>
            <a:r>
              <a:t>Essential Question:</a:t>
            </a:r>
          </a:p>
          <a:p>
            <a:pPr lvl="1"/>
            <a:r>
              <a:t>How did the American Civil War affect those who remained at home?</a:t>
            </a:r>
          </a:p>
        </p:txBody>
      </p:sp>
      <p:sp>
        <p:nvSpPr>
          <p:cNvPr id="124" name="Shape 124"/>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3">
                                            <p:bg/>
                                          </p:spTgt>
                                        </p:tgtEl>
                                        <p:attrNameLst>
                                          <p:attrName>style.visibility</p:attrName>
                                        </p:attrNameLst>
                                      </p:cBhvr>
                                      <p:to>
                                        <p:strVal val="visible"/>
                                      </p:to>
                                    </p:set>
                                    <p:anim calcmode="lin" valueType="num">
                                      <p:cBhvr>
                                        <p:cTn id="7" dur="500" fill="hold"/>
                                        <p:tgtEl>
                                          <p:spTgt spid="123">
                                            <p:bg/>
                                          </p:spTgt>
                                        </p:tgtEl>
                                        <p:attrNameLst>
                                          <p:attrName>ppt_x</p:attrName>
                                        </p:attrNameLst>
                                      </p:cBhvr>
                                      <p:tavLst>
                                        <p:tav tm="0">
                                          <p:val>
                                            <p:strVal val="0-#ppt_w/2"/>
                                          </p:val>
                                        </p:tav>
                                        <p:tav tm="100000">
                                          <p:val>
                                            <p:strVal val="#ppt_x"/>
                                          </p:val>
                                        </p:tav>
                                      </p:tavLst>
                                    </p:anim>
                                    <p:anim calcmode="lin" valueType="num">
                                      <p:cBhvr>
                                        <p:cTn id="8" dur="500" fill="hold"/>
                                        <p:tgtEl>
                                          <p:spTgt spid="12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3">
                                            <p:txEl>
                                              <p:pRg st="0" end="0"/>
                                            </p:txEl>
                                          </p:spTgt>
                                        </p:tgtEl>
                                        <p:attrNameLst>
                                          <p:attrName>style.visibility</p:attrName>
                                        </p:attrNameLst>
                                      </p:cBhvr>
                                      <p:to>
                                        <p:strVal val="visible"/>
                                      </p:to>
                                    </p:set>
                                    <p:anim calcmode="lin" valueType="num">
                                      <p:cBhvr>
                                        <p:cTn id="11" dur="500" fill="hold"/>
                                        <p:tgtEl>
                                          <p:spTgt spid="12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23">
                                            <p:txEl>
                                              <p:pRg st="1" end="1"/>
                                            </p:txEl>
                                          </p:spTgt>
                                        </p:tgtEl>
                                        <p:attrNameLst>
                                          <p:attrName>style.visibility</p:attrName>
                                        </p:attrNameLst>
                                      </p:cBhvr>
                                      <p:to>
                                        <p:strVal val="visible"/>
                                      </p:to>
                                    </p:set>
                                    <p:anim calcmode="lin" valueType="num">
                                      <p:cBhvr>
                                        <p:cTn id="15" dur="500" fill="hold"/>
                                        <p:tgtEl>
                                          <p:spTgt spid="12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3: Conflicts on the Home Front</a:t>
            </a:r>
          </a:p>
        </p:txBody>
      </p:sp>
      <p:sp>
        <p:nvSpPr>
          <p:cNvPr id="127" name="Shape 127"/>
          <p:cNvSpPr>
            <a:spLocks noGrp="1"/>
          </p:cNvSpPr>
          <p:nvPr>
            <p:ph type="body" idx="1"/>
          </p:nvPr>
        </p:nvSpPr>
        <p:spPr>
          <a:xfrm>
            <a:off x="457200" y="1524000"/>
            <a:ext cx="8229600" cy="4572000"/>
          </a:xfrm>
          <a:prstGeom prst="rect">
            <a:avLst/>
          </a:prstGeom>
        </p:spPr>
        <p:txBody>
          <a:bodyPr/>
          <a:lstStyle/>
          <a:p>
            <a:r>
              <a:t>What terms do I need to know? </a:t>
            </a:r>
          </a:p>
          <a:p>
            <a:pPr marL="742950" lvl="1" indent="-285750">
              <a:lnSpc>
                <a:spcPct val="100000"/>
              </a:lnSpc>
              <a:spcBef>
                <a:spcPts val="600"/>
              </a:spcBef>
              <a:buFont typeface="Arial"/>
              <a:defRPr sz="2800"/>
            </a:pPr>
            <a:r>
              <a:t>conscript</a:t>
            </a:r>
          </a:p>
          <a:p>
            <a:pPr marL="742950" lvl="1" indent="-285750">
              <a:lnSpc>
                <a:spcPct val="100000"/>
              </a:lnSpc>
              <a:spcBef>
                <a:spcPts val="600"/>
              </a:spcBef>
              <a:buFont typeface="Arial"/>
              <a:defRPr sz="2800"/>
            </a:pPr>
            <a:r>
              <a:t>price gouging</a:t>
            </a:r>
          </a:p>
          <a:p>
            <a:pPr marL="742950" lvl="1" indent="-285750">
              <a:lnSpc>
                <a:spcPct val="100000"/>
              </a:lnSpc>
              <a:spcBef>
                <a:spcPts val="600"/>
              </a:spcBef>
              <a:buFont typeface="Arial"/>
              <a:defRPr sz="2800"/>
            </a:pPr>
            <a:r>
              <a:t>buffalo</a:t>
            </a:r>
          </a:p>
          <a:p>
            <a:pPr marL="742950" lvl="1" indent="-285750">
              <a:lnSpc>
                <a:spcPct val="100000"/>
              </a:lnSpc>
              <a:spcBef>
                <a:spcPts val="600"/>
              </a:spcBef>
              <a:buFont typeface="Arial"/>
              <a:defRPr sz="2800"/>
            </a:pPr>
            <a:r>
              <a:t>outlier</a:t>
            </a:r>
          </a:p>
          <a:p>
            <a:pPr marL="742950" lvl="1" indent="-285750">
              <a:lnSpc>
                <a:spcPct val="100000"/>
              </a:lnSpc>
              <a:spcBef>
                <a:spcPts val="600"/>
              </a:spcBef>
              <a:buFont typeface="Arial"/>
              <a:defRPr sz="2800"/>
            </a:pPr>
            <a:r>
              <a:t>Home Guard</a:t>
            </a:r>
          </a:p>
          <a:p>
            <a:pPr marL="742950" lvl="1" indent="-285750">
              <a:lnSpc>
                <a:spcPct val="100000"/>
              </a:lnSpc>
              <a:spcBef>
                <a:spcPts val="600"/>
              </a:spcBef>
              <a:buFont typeface="Arial"/>
              <a:defRPr sz="2800"/>
            </a:pPr>
            <a:r>
              <a:t>Peace Movement</a:t>
            </a:r>
          </a:p>
        </p:txBody>
      </p:sp>
      <p:sp>
        <p:nvSpPr>
          <p:cNvPr id="128" name="Shape 128"/>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7">
                                            <p:bg/>
                                          </p:spTgt>
                                        </p:tgtEl>
                                        <p:attrNameLst>
                                          <p:attrName>style.visibility</p:attrName>
                                        </p:attrNameLst>
                                      </p:cBhvr>
                                      <p:to>
                                        <p:strVal val="visible"/>
                                      </p:to>
                                    </p:set>
                                    <p:anim calcmode="lin" valueType="num">
                                      <p:cBhvr>
                                        <p:cTn id="7" dur="500" fill="hold"/>
                                        <p:tgtEl>
                                          <p:spTgt spid="127">
                                            <p:bg/>
                                          </p:spTgt>
                                        </p:tgtEl>
                                        <p:attrNameLst>
                                          <p:attrName>ppt_x</p:attrName>
                                        </p:attrNameLst>
                                      </p:cBhvr>
                                      <p:tavLst>
                                        <p:tav tm="0">
                                          <p:val>
                                            <p:strVal val="0-#ppt_w/2"/>
                                          </p:val>
                                        </p:tav>
                                        <p:tav tm="100000">
                                          <p:val>
                                            <p:strVal val="#ppt_x"/>
                                          </p:val>
                                        </p:tav>
                                      </p:tavLst>
                                    </p:anim>
                                    <p:anim calcmode="lin" valueType="num">
                                      <p:cBhvr>
                                        <p:cTn id="8" dur="500" fill="hold"/>
                                        <p:tgtEl>
                                          <p:spTgt spid="12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7">
                                            <p:txEl>
                                              <p:pRg st="0" end="0"/>
                                            </p:txEl>
                                          </p:spTgt>
                                        </p:tgtEl>
                                        <p:attrNameLst>
                                          <p:attrName>style.visibility</p:attrName>
                                        </p:attrNameLst>
                                      </p:cBhvr>
                                      <p:to>
                                        <p:strVal val="visible"/>
                                      </p:to>
                                    </p:set>
                                    <p:anim calcmode="lin" valueType="num">
                                      <p:cBhvr>
                                        <p:cTn id="11" dur="500" fill="hold"/>
                                        <p:tgtEl>
                                          <p:spTgt spid="12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27">
                                            <p:txEl>
                                              <p:pRg st="1" end="1"/>
                                            </p:txEl>
                                          </p:spTgt>
                                        </p:tgtEl>
                                        <p:attrNameLst>
                                          <p:attrName>style.visibility</p:attrName>
                                        </p:attrNameLst>
                                      </p:cBhvr>
                                      <p:to>
                                        <p:strVal val="visible"/>
                                      </p:to>
                                    </p:set>
                                    <p:anim calcmode="lin" valueType="num">
                                      <p:cBhvr>
                                        <p:cTn id="15" dur="500" fill="hold"/>
                                        <p:tgtEl>
                                          <p:spTgt spid="12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2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27">
                                            <p:txEl>
                                              <p:pRg st="2" end="2"/>
                                            </p:txEl>
                                          </p:spTgt>
                                        </p:tgtEl>
                                        <p:attrNameLst>
                                          <p:attrName>style.visibility</p:attrName>
                                        </p:attrNameLst>
                                      </p:cBhvr>
                                      <p:to>
                                        <p:strVal val="visible"/>
                                      </p:to>
                                    </p:set>
                                    <p:anim calcmode="lin" valueType="num">
                                      <p:cBhvr>
                                        <p:cTn id="19" dur="500" fill="hold"/>
                                        <p:tgtEl>
                                          <p:spTgt spid="12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2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127">
                                            <p:txEl>
                                              <p:pRg st="3" end="3"/>
                                            </p:txEl>
                                          </p:spTgt>
                                        </p:tgtEl>
                                        <p:attrNameLst>
                                          <p:attrName>style.visibility</p:attrName>
                                        </p:attrNameLst>
                                      </p:cBhvr>
                                      <p:to>
                                        <p:strVal val="visible"/>
                                      </p:to>
                                    </p:set>
                                    <p:anim calcmode="lin" valueType="num">
                                      <p:cBhvr>
                                        <p:cTn id="23" dur="500" fill="hold"/>
                                        <p:tgtEl>
                                          <p:spTgt spid="12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12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127">
                                            <p:txEl>
                                              <p:pRg st="4" end="4"/>
                                            </p:txEl>
                                          </p:spTgt>
                                        </p:tgtEl>
                                        <p:attrNameLst>
                                          <p:attrName>style.visibility</p:attrName>
                                        </p:attrNameLst>
                                      </p:cBhvr>
                                      <p:to>
                                        <p:strVal val="visible"/>
                                      </p:to>
                                    </p:set>
                                    <p:anim calcmode="lin" valueType="num">
                                      <p:cBhvr>
                                        <p:cTn id="27" dur="500" fill="hold"/>
                                        <p:tgtEl>
                                          <p:spTgt spid="127">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12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127">
                                            <p:txEl>
                                              <p:pRg st="5" end="5"/>
                                            </p:txEl>
                                          </p:spTgt>
                                        </p:tgtEl>
                                        <p:attrNameLst>
                                          <p:attrName>style.visibility</p:attrName>
                                        </p:attrNameLst>
                                      </p:cBhvr>
                                      <p:to>
                                        <p:strVal val="visible"/>
                                      </p:to>
                                    </p:set>
                                    <p:anim calcmode="lin" valueType="num">
                                      <p:cBhvr>
                                        <p:cTn id="31" dur="500" fill="hold"/>
                                        <p:tgtEl>
                                          <p:spTgt spid="127">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12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iterate>
                                    <p:tmAbs val="0"/>
                                  </p:iterate>
                                  <p:childTnLst>
                                    <p:set>
                                      <p:cBhvr>
                                        <p:cTn id="34" fill="hold"/>
                                        <p:tgtEl>
                                          <p:spTgt spid="127">
                                            <p:txEl>
                                              <p:pRg st="6" end="6"/>
                                            </p:txEl>
                                          </p:spTgt>
                                        </p:tgtEl>
                                        <p:attrNameLst>
                                          <p:attrName>style.visibility</p:attrName>
                                        </p:attrNameLst>
                                      </p:cBhvr>
                                      <p:to>
                                        <p:strVal val="visible"/>
                                      </p:to>
                                    </p:set>
                                    <p:anim calcmode="lin" valueType="num">
                                      <p:cBhvr>
                                        <p:cTn id="35" dur="500" fill="hold"/>
                                        <p:tgtEl>
                                          <p:spTgt spid="127">
                                            <p:txEl>
                                              <p:pRg st="6" end="6"/>
                                            </p:txEl>
                                          </p:spTgt>
                                        </p:tgtEl>
                                        <p:attrNameLst>
                                          <p:attrName>ppt_x</p:attrName>
                                        </p:attrNameLst>
                                      </p:cBhvr>
                                      <p:tavLst>
                                        <p:tav tm="0">
                                          <p:val>
                                            <p:strVal val="0-#ppt_w/2"/>
                                          </p:val>
                                        </p:tav>
                                        <p:tav tm="100000">
                                          <p:val>
                                            <p:strVal val="#ppt_x"/>
                                          </p:val>
                                        </p:tav>
                                      </p:tavLst>
                                    </p:anim>
                                    <p:anim calcmode="lin" valueType="num">
                                      <p:cBhvr>
                                        <p:cTn id="36" dur="500" fill="hold"/>
                                        <p:tgtEl>
                                          <p:spTgt spid="1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457200" y="26130"/>
            <a:ext cx="8229600" cy="1143001"/>
          </a:xfrm>
          <a:prstGeom prst="rect">
            <a:avLst/>
          </a:prstGeom>
        </p:spPr>
        <p:txBody>
          <a:bodyPr/>
          <a:lstStyle/>
          <a:p>
            <a:r>
              <a:t>Introduction</a:t>
            </a:r>
          </a:p>
        </p:txBody>
      </p:sp>
      <p:sp>
        <p:nvSpPr>
          <p:cNvPr id="131" name="Shape 131"/>
          <p:cNvSpPr>
            <a:spLocks noGrp="1"/>
          </p:cNvSpPr>
          <p:nvPr>
            <p:ph type="body" idx="1"/>
          </p:nvPr>
        </p:nvSpPr>
        <p:spPr>
          <a:xfrm>
            <a:off x="457200" y="1169131"/>
            <a:ext cx="8229600" cy="5358985"/>
          </a:xfrm>
          <a:prstGeom prst="rect">
            <a:avLst/>
          </a:prstGeom>
        </p:spPr>
        <p:txBody>
          <a:bodyPr>
            <a:normAutofit/>
          </a:bodyPr>
          <a:lstStyle/>
          <a:p>
            <a:pPr marL="743772" indent="-743772" defTabSz="896111">
              <a:defRPr sz="3136"/>
            </a:pPr>
            <a:r>
              <a:rPr sz="3300" dirty="0"/>
              <a:t>The Civil War bred conflict within the state just like the American </a:t>
            </a:r>
            <a:r>
              <a:rPr sz="3300" dirty="0" smtClean="0"/>
              <a:t>Revolution</a:t>
            </a:r>
            <a:r>
              <a:rPr lang="en-US" sz="3300" dirty="0" smtClean="0"/>
              <a:t>.</a:t>
            </a:r>
            <a:endParaRPr sz="3300" dirty="0"/>
          </a:p>
          <a:p>
            <a:pPr marL="743772" indent="-743772" defTabSz="896111">
              <a:defRPr sz="3136"/>
            </a:pPr>
            <a:r>
              <a:rPr sz="3300" dirty="0"/>
              <a:t>Nearly 20,000 North Carolinians were </a:t>
            </a:r>
            <a:r>
              <a:rPr sz="3300" b="1" i="1" dirty="0"/>
              <a:t>conscripted</a:t>
            </a:r>
            <a:r>
              <a:rPr sz="3300" dirty="0"/>
              <a:t>, meaning they were forced to join the Confederate </a:t>
            </a:r>
            <a:r>
              <a:rPr sz="3300" dirty="0" smtClean="0"/>
              <a:t>army</a:t>
            </a:r>
            <a:r>
              <a:rPr lang="en-US" sz="3300" dirty="0" smtClean="0"/>
              <a:t>.</a:t>
            </a:r>
            <a:endParaRPr sz="3300" dirty="0"/>
          </a:p>
          <a:p>
            <a:pPr marL="743772" indent="-743772" defTabSz="896111">
              <a:defRPr sz="3136"/>
            </a:pPr>
            <a:r>
              <a:rPr sz="3300" dirty="0"/>
              <a:t>With so many men gone, people began to take advantage of </a:t>
            </a:r>
            <a:r>
              <a:rPr lang="en-US" sz="3300" dirty="0" smtClean="0"/>
              <a:t>soldier’s</a:t>
            </a:r>
            <a:r>
              <a:rPr sz="3300" dirty="0" smtClean="0"/>
              <a:t> families</a:t>
            </a:r>
            <a:r>
              <a:rPr lang="en-US" sz="3300" dirty="0" smtClean="0"/>
              <a:t>.</a:t>
            </a:r>
            <a:endParaRPr sz="3300" dirty="0"/>
          </a:p>
          <a:p>
            <a:pPr marL="743772" indent="-743772" defTabSz="896111">
              <a:defRPr sz="3136"/>
            </a:pPr>
            <a:r>
              <a:rPr sz="3300" b="1" i="1" dirty="0"/>
              <a:t>Price </a:t>
            </a:r>
            <a:r>
              <a:rPr sz="3300" b="1" i="1" dirty="0" smtClean="0"/>
              <a:t>gouging</a:t>
            </a:r>
            <a:r>
              <a:rPr lang="en-US" sz="3300" dirty="0" smtClean="0"/>
              <a:t>, or </a:t>
            </a:r>
            <a:r>
              <a:rPr sz="3300" dirty="0" smtClean="0"/>
              <a:t>charging </a:t>
            </a:r>
            <a:r>
              <a:rPr sz="3300" dirty="0"/>
              <a:t>a higher price than is “fair</a:t>
            </a:r>
            <a:r>
              <a:rPr sz="3300" dirty="0" smtClean="0"/>
              <a:t>”</a:t>
            </a:r>
            <a:r>
              <a:rPr lang="en-US" sz="3300" dirty="0" smtClean="0"/>
              <a:t>,</a:t>
            </a:r>
            <a:r>
              <a:rPr sz="3300" dirty="0" smtClean="0"/>
              <a:t> </a:t>
            </a:r>
            <a:r>
              <a:rPr sz="3300" dirty="0"/>
              <a:t>was constant during the war as the money in North Carolina lost </a:t>
            </a:r>
            <a:r>
              <a:rPr sz="3300" dirty="0" smtClean="0"/>
              <a:t>value</a:t>
            </a:r>
            <a:r>
              <a:rPr lang="en-US" sz="3300" dirty="0" smtClean="0"/>
              <a:t>.</a:t>
            </a:r>
            <a:endParaRPr sz="3300" dirty="0"/>
          </a:p>
        </p:txBody>
      </p:sp>
      <p:sp>
        <p:nvSpPr>
          <p:cNvPr id="132" name="Shape 132"/>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31">
                                            <p:bg/>
                                          </p:spTgt>
                                        </p:tgtEl>
                                        <p:attrNameLst>
                                          <p:attrName>style.visibility</p:attrName>
                                        </p:attrNameLst>
                                      </p:cBhvr>
                                      <p:to>
                                        <p:strVal val="visible"/>
                                      </p:to>
                                    </p:set>
                                    <p:anim calcmode="lin" valueType="num">
                                      <p:cBhvr>
                                        <p:cTn id="7" dur="500" fill="hold"/>
                                        <p:tgtEl>
                                          <p:spTgt spid="131">
                                            <p:bg/>
                                          </p:spTgt>
                                        </p:tgtEl>
                                        <p:attrNameLst>
                                          <p:attrName>ppt_x</p:attrName>
                                        </p:attrNameLst>
                                      </p:cBhvr>
                                      <p:tavLst>
                                        <p:tav tm="0">
                                          <p:val>
                                            <p:strVal val="0-#ppt_w/2"/>
                                          </p:val>
                                        </p:tav>
                                        <p:tav tm="100000">
                                          <p:val>
                                            <p:strVal val="#ppt_x"/>
                                          </p:val>
                                        </p:tav>
                                      </p:tavLst>
                                    </p:anim>
                                    <p:anim calcmode="lin" valueType="num">
                                      <p:cBhvr>
                                        <p:cTn id="8" dur="500" fill="hold"/>
                                        <p:tgtEl>
                                          <p:spTgt spid="13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1">
                                            <p:txEl>
                                              <p:pRg st="0" end="0"/>
                                            </p:txEl>
                                          </p:spTgt>
                                        </p:tgtEl>
                                        <p:attrNameLst>
                                          <p:attrName>style.visibility</p:attrName>
                                        </p:attrNameLst>
                                      </p:cBhvr>
                                      <p:to>
                                        <p:strVal val="visible"/>
                                      </p:to>
                                    </p:set>
                                    <p:anim calcmode="lin" valueType="num">
                                      <p:cBhvr>
                                        <p:cTn id="11" dur="500" fill="hold"/>
                                        <p:tgtEl>
                                          <p:spTgt spid="13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3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31">
                                            <p:txEl>
                                              <p:pRg st="1" end="1"/>
                                            </p:txEl>
                                          </p:spTgt>
                                        </p:tgtEl>
                                        <p:attrNameLst>
                                          <p:attrName>style.visibility</p:attrName>
                                        </p:attrNameLst>
                                      </p:cBhvr>
                                      <p:to>
                                        <p:strVal val="visible"/>
                                      </p:to>
                                    </p:set>
                                    <p:anim calcmode="lin" valueType="num">
                                      <p:cBhvr>
                                        <p:cTn id="16" dur="500" fill="hold"/>
                                        <p:tgtEl>
                                          <p:spTgt spid="13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3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31">
                                            <p:txEl>
                                              <p:pRg st="2" end="2"/>
                                            </p:txEl>
                                          </p:spTgt>
                                        </p:tgtEl>
                                        <p:attrNameLst>
                                          <p:attrName>style.visibility</p:attrName>
                                        </p:attrNameLst>
                                      </p:cBhvr>
                                      <p:to>
                                        <p:strVal val="visible"/>
                                      </p:to>
                                    </p:set>
                                    <p:anim calcmode="lin" valueType="num">
                                      <p:cBhvr>
                                        <p:cTn id="21" dur="500" fill="hold"/>
                                        <p:tgtEl>
                                          <p:spTgt spid="13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3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31">
                                            <p:txEl>
                                              <p:pRg st="3" end="3"/>
                                            </p:txEl>
                                          </p:spTgt>
                                        </p:tgtEl>
                                        <p:attrNameLst>
                                          <p:attrName>style.visibility</p:attrName>
                                        </p:attrNameLst>
                                      </p:cBhvr>
                                      <p:to>
                                        <p:strVal val="visible"/>
                                      </p:to>
                                    </p:set>
                                    <p:anim calcmode="lin" valueType="num">
                                      <p:cBhvr>
                                        <p:cTn id="26" dur="500" fill="hold"/>
                                        <p:tgtEl>
                                          <p:spTgt spid="131">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457200" y="8208"/>
            <a:ext cx="8229600" cy="1143001"/>
          </a:xfrm>
          <a:prstGeom prst="rect">
            <a:avLst/>
          </a:prstGeom>
        </p:spPr>
        <p:txBody>
          <a:bodyPr/>
          <a:lstStyle/>
          <a:p>
            <a:r>
              <a:t>Women in the War</a:t>
            </a:r>
          </a:p>
        </p:txBody>
      </p:sp>
      <p:sp>
        <p:nvSpPr>
          <p:cNvPr id="135" name="Shape 135"/>
          <p:cNvSpPr>
            <a:spLocks noGrp="1"/>
          </p:cNvSpPr>
          <p:nvPr>
            <p:ph type="body" idx="1"/>
          </p:nvPr>
        </p:nvSpPr>
        <p:spPr>
          <a:xfrm>
            <a:off x="304800" y="1151209"/>
            <a:ext cx="8763000" cy="5325791"/>
          </a:xfrm>
          <a:prstGeom prst="rect">
            <a:avLst/>
          </a:prstGeom>
        </p:spPr>
        <p:txBody>
          <a:bodyPr>
            <a:noAutofit/>
          </a:bodyPr>
          <a:lstStyle/>
          <a:p>
            <a:pPr marL="548640" indent="-548640" defTabSz="658368">
              <a:lnSpc>
                <a:spcPct val="100000"/>
              </a:lnSpc>
              <a:spcBef>
                <a:spcPts val="0"/>
              </a:spcBef>
              <a:defRPr sz="2808"/>
            </a:pPr>
            <a:r>
              <a:rPr sz="2750" dirty="0"/>
              <a:t>The cost of war was particularly heavy for </a:t>
            </a:r>
            <a:r>
              <a:rPr sz="2750" dirty="0" smtClean="0"/>
              <a:t>families</a:t>
            </a:r>
            <a:r>
              <a:rPr lang="en-US" sz="2750" dirty="0" smtClean="0"/>
              <a:t>.</a:t>
            </a:r>
            <a:endParaRPr sz="2750" dirty="0"/>
          </a:p>
          <a:p>
            <a:pPr marL="548640" indent="-548640" defTabSz="658368">
              <a:lnSpc>
                <a:spcPct val="100000"/>
              </a:lnSpc>
              <a:spcBef>
                <a:spcPts val="0"/>
              </a:spcBef>
              <a:defRPr sz="2808"/>
            </a:pPr>
            <a:r>
              <a:rPr sz="2750" dirty="0"/>
              <a:t>The state required a “tax-in-kind” from every family, </a:t>
            </a:r>
            <a:r>
              <a:rPr lang="en-US" sz="2750" dirty="0" smtClean="0"/>
              <a:t>or </a:t>
            </a:r>
            <a:r>
              <a:rPr sz="2750" dirty="0" smtClean="0"/>
              <a:t>a </a:t>
            </a:r>
            <a:r>
              <a:rPr sz="2750" dirty="0"/>
              <a:t>portion of all the produce grown on the family </a:t>
            </a:r>
            <a:r>
              <a:rPr sz="2750" dirty="0" smtClean="0"/>
              <a:t>farm</a:t>
            </a:r>
            <a:r>
              <a:rPr lang="en-US" sz="2750" dirty="0" smtClean="0"/>
              <a:t>.</a:t>
            </a:r>
          </a:p>
          <a:p>
            <a:pPr marL="1008889" lvl="2" indent="-548640" defTabSz="658368">
              <a:lnSpc>
                <a:spcPct val="100000"/>
              </a:lnSpc>
              <a:spcBef>
                <a:spcPts val="0"/>
              </a:spcBef>
              <a:defRPr sz="2808"/>
            </a:pPr>
            <a:r>
              <a:rPr sz="2750" dirty="0" smtClean="0"/>
              <a:t>With </a:t>
            </a:r>
            <a:r>
              <a:rPr sz="2750" dirty="0"/>
              <a:t>the men gone, this meant that the wife had the burden of her </a:t>
            </a:r>
            <a:r>
              <a:rPr sz="2750" dirty="0" smtClean="0"/>
              <a:t>work</a:t>
            </a:r>
            <a:r>
              <a:rPr lang="en-US" sz="2750" dirty="0" smtClean="0"/>
              <a:t> along with</a:t>
            </a:r>
            <a:r>
              <a:rPr sz="2750" dirty="0" smtClean="0"/>
              <a:t> </a:t>
            </a:r>
            <a:r>
              <a:rPr sz="2750" dirty="0"/>
              <a:t>all the </a:t>
            </a:r>
            <a:r>
              <a:rPr sz="2750" dirty="0" smtClean="0"/>
              <a:t>plant</a:t>
            </a:r>
            <a:r>
              <a:rPr lang="en-US" sz="2750" dirty="0" smtClean="0"/>
              <a:t>ing</a:t>
            </a:r>
            <a:r>
              <a:rPr sz="2750" dirty="0" smtClean="0"/>
              <a:t>, </a:t>
            </a:r>
            <a:r>
              <a:rPr sz="2750" dirty="0"/>
              <a:t>harvesting, and feeding the rest of the family </a:t>
            </a:r>
            <a:r>
              <a:rPr sz="2750" dirty="0" smtClean="0"/>
              <a:t>alone</a:t>
            </a:r>
            <a:r>
              <a:rPr lang="en-US" sz="2750" dirty="0" smtClean="0"/>
              <a:t>.</a:t>
            </a:r>
            <a:endParaRPr sz="2750" dirty="0"/>
          </a:p>
          <a:p>
            <a:pPr marL="548640" indent="-548640" defTabSz="658368">
              <a:lnSpc>
                <a:spcPct val="100000"/>
              </a:lnSpc>
              <a:spcBef>
                <a:spcPts val="0"/>
              </a:spcBef>
              <a:defRPr sz="2808"/>
            </a:pPr>
            <a:r>
              <a:rPr sz="2750" dirty="0"/>
              <a:t>By 1863, many </a:t>
            </a:r>
            <a:r>
              <a:rPr sz="2750" dirty="0" smtClean="0"/>
              <a:t>soldiers</a:t>
            </a:r>
            <a:r>
              <a:rPr lang="en-US" sz="2750" dirty="0" smtClean="0"/>
              <a:t>'</a:t>
            </a:r>
            <a:r>
              <a:rPr sz="2750" dirty="0" smtClean="0"/>
              <a:t> </a:t>
            </a:r>
            <a:r>
              <a:rPr sz="2750" dirty="0"/>
              <a:t>wives had to receive financial help from their </a:t>
            </a:r>
            <a:r>
              <a:rPr sz="2750" dirty="0" smtClean="0"/>
              <a:t>communities</a:t>
            </a:r>
            <a:r>
              <a:rPr lang="en-US" sz="2750" dirty="0"/>
              <a:t>.</a:t>
            </a:r>
            <a:endParaRPr sz="2750" dirty="0"/>
          </a:p>
          <a:p>
            <a:pPr marL="548640" indent="-548640" defTabSz="658368">
              <a:lnSpc>
                <a:spcPct val="100000"/>
              </a:lnSpc>
              <a:spcBef>
                <a:spcPts val="0"/>
              </a:spcBef>
              <a:defRPr sz="2808"/>
            </a:pPr>
            <a:r>
              <a:rPr sz="2750" dirty="0"/>
              <a:t>Women worked hard during the war to preserve their families and protect their </a:t>
            </a:r>
            <a:r>
              <a:rPr sz="2750" dirty="0" smtClean="0"/>
              <a:t>children</a:t>
            </a:r>
            <a:r>
              <a:rPr lang="en-US" sz="2750" dirty="0" smtClean="0"/>
              <a:t>.</a:t>
            </a:r>
            <a:endParaRPr sz="2750" dirty="0"/>
          </a:p>
        </p:txBody>
      </p:sp>
      <p:sp>
        <p:nvSpPr>
          <p:cNvPr id="136" name="Shape 136"/>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35">
                                            <p:bg/>
                                          </p:spTgt>
                                        </p:tgtEl>
                                        <p:attrNameLst>
                                          <p:attrName>style.visibility</p:attrName>
                                        </p:attrNameLst>
                                      </p:cBhvr>
                                      <p:to>
                                        <p:strVal val="visible"/>
                                      </p:to>
                                    </p:set>
                                    <p:anim calcmode="lin" valueType="num">
                                      <p:cBhvr>
                                        <p:cTn id="7" dur="500" fill="hold"/>
                                        <p:tgtEl>
                                          <p:spTgt spid="135">
                                            <p:bg/>
                                          </p:spTgt>
                                        </p:tgtEl>
                                        <p:attrNameLst>
                                          <p:attrName>ppt_x</p:attrName>
                                        </p:attrNameLst>
                                      </p:cBhvr>
                                      <p:tavLst>
                                        <p:tav tm="0">
                                          <p:val>
                                            <p:strVal val="0-#ppt_w/2"/>
                                          </p:val>
                                        </p:tav>
                                        <p:tav tm="100000">
                                          <p:val>
                                            <p:strVal val="#ppt_x"/>
                                          </p:val>
                                        </p:tav>
                                      </p:tavLst>
                                    </p:anim>
                                    <p:anim calcmode="lin" valueType="num">
                                      <p:cBhvr>
                                        <p:cTn id="8" dur="500" fill="hold"/>
                                        <p:tgtEl>
                                          <p:spTgt spid="135">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5">
                                            <p:txEl>
                                              <p:pRg st="0" end="0"/>
                                            </p:txEl>
                                          </p:spTgt>
                                        </p:tgtEl>
                                        <p:attrNameLst>
                                          <p:attrName>style.visibility</p:attrName>
                                        </p:attrNameLst>
                                      </p:cBhvr>
                                      <p:to>
                                        <p:strVal val="visible"/>
                                      </p:to>
                                    </p:set>
                                    <p:anim calcmode="lin" valueType="num">
                                      <p:cBhvr>
                                        <p:cTn id="11" dur="500" fill="hold"/>
                                        <p:tgtEl>
                                          <p:spTgt spid="13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3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35">
                                            <p:txEl>
                                              <p:pRg st="1" end="1"/>
                                            </p:txEl>
                                          </p:spTgt>
                                        </p:tgtEl>
                                        <p:attrNameLst>
                                          <p:attrName>style.visibility</p:attrName>
                                        </p:attrNameLst>
                                      </p:cBhvr>
                                      <p:to>
                                        <p:strVal val="visible"/>
                                      </p:to>
                                    </p:set>
                                    <p:anim calcmode="lin" valueType="num">
                                      <p:cBhvr>
                                        <p:cTn id="16" dur="500" fill="hold"/>
                                        <p:tgtEl>
                                          <p:spTgt spid="135">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35">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1" nodeType="withEffect">
                                  <p:stCondLst>
                                    <p:cond delay="0"/>
                                  </p:stCondLst>
                                  <p:iterate>
                                    <p:tmAbs val="0"/>
                                  </p:iterate>
                                  <p:childTnLst>
                                    <p:set>
                                      <p:cBhvr>
                                        <p:cTn id="19" fill="hold"/>
                                        <p:tgtEl>
                                          <p:spTgt spid="135">
                                            <p:txEl>
                                              <p:pRg st="2" end="2"/>
                                            </p:txEl>
                                          </p:spTgt>
                                        </p:tgtEl>
                                        <p:attrNameLst>
                                          <p:attrName>style.visibility</p:attrName>
                                        </p:attrNameLst>
                                      </p:cBhvr>
                                      <p:to>
                                        <p:strVal val="visible"/>
                                      </p:to>
                                    </p:set>
                                    <p:anim calcmode="lin" valueType="num">
                                      <p:cBhvr>
                                        <p:cTn id="20" dur="500" fill="hold"/>
                                        <p:tgtEl>
                                          <p:spTgt spid="135">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135">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135">
                                            <p:txEl>
                                              <p:pRg st="3" end="3"/>
                                            </p:txEl>
                                          </p:spTgt>
                                        </p:tgtEl>
                                        <p:attrNameLst>
                                          <p:attrName>style.visibility</p:attrName>
                                        </p:attrNameLst>
                                      </p:cBhvr>
                                      <p:to>
                                        <p:strVal val="visible"/>
                                      </p:to>
                                    </p:set>
                                    <p:anim calcmode="lin" valueType="num">
                                      <p:cBhvr>
                                        <p:cTn id="25" dur="500" fill="hold"/>
                                        <p:tgtEl>
                                          <p:spTgt spid="135">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35">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1" nodeType="afterEffect">
                                  <p:stCondLst>
                                    <p:cond delay="0"/>
                                  </p:stCondLst>
                                  <p:iterate>
                                    <p:tmAbs val="0"/>
                                  </p:iterate>
                                  <p:childTnLst>
                                    <p:set>
                                      <p:cBhvr>
                                        <p:cTn id="29" fill="hold"/>
                                        <p:tgtEl>
                                          <p:spTgt spid="135">
                                            <p:txEl>
                                              <p:pRg st="4" end="4"/>
                                            </p:txEl>
                                          </p:spTgt>
                                        </p:tgtEl>
                                        <p:attrNameLst>
                                          <p:attrName>style.visibility</p:attrName>
                                        </p:attrNameLst>
                                      </p:cBhvr>
                                      <p:to>
                                        <p:strVal val="visible"/>
                                      </p:to>
                                    </p:set>
                                    <p:anim calcmode="lin" valueType="num">
                                      <p:cBhvr>
                                        <p:cTn id="30" dur="500" fill="hold"/>
                                        <p:tgtEl>
                                          <p:spTgt spid="135">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1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Shape 64"/>
          <p:cNvSpPr/>
          <p:nvPr/>
        </p:nvSpPr>
        <p:spPr>
          <a:xfrm>
            <a:off x="609600" y="4205416"/>
            <a:ext cx="6934200" cy="1654214"/>
          </a:xfrm>
          <a:prstGeom prst="rect">
            <a:avLst/>
          </a:prstGeom>
          <a:solidFill>
            <a:srgbClr val="10253F">
              <a:alpha val="81961"/>
            </a:srgbClr>
          </a:solidFill>
          <a:ln w="12700">
            <a:miter lim="400000"/>
          </a:ln>
          <a:effectLst>
            <a:outerShdw blurRad="152400" dist="250190" dir="8460000" rotWithShape="0">
              <a:srgbClr val="000000">
                <a:alpha val="28000"/>
              </a:srgbClr>
            </a:outerShdw>
          </a:effectLst>
        </p:spPr>
        <p:txBody>
          <a:bodyPr lIns="45719" rIns="45719" anchor="ctr"/>
          <a:lstStyle/>
          <a:p>
            <a:pPr algn="ctr">
              <a:defRPr>
                <a:solidFill>
                  <a:srgbClr val="FFFFFF"/>
                </a:solidFill>
              </a:defRPr>
            </a:pPr>
            <a:endParaRPr/>
          </a:p>
        </p:txBody>
      </p:sp>
      <p:sp>
        <p:nvSpPr>
          <p:cNvPr id="65" name="Shape 65"/>
          <p:cNvSpPr/>
          <p:nvPr/>
        </p:nvSpPr>
        <p:spPr>
          <a:xfrm>
            <a:off x="720810" y="4256552"/>
            <a:ext cx="6858001" cy="155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b="1">
                <a:solidFill>
                  <a:srgbClr val="FFFFFF"/>
                </a:solidFill>
                <a:effectLst>
                  <a:outerShdw blurRad="38100" dist="38100" dir="2700000" rotWithShape="0">
                    <a:srgbClr val="000000">
                      <a:alpha val="43137"/>
                    </a:srgbClr>
                  </a:outerShdw>
                </a:effectLst>
              </a:defRPr>
            </a:pPr>
            <a:r>
              <a:t>Section 1: </a:t>
            </a:r>
            <a:r>
              <a:rPr u="sng">
                <a:solidFill>
                  <a:srgbClr val="FF0000"/>
                </a:solidFill>
                <a:uFill>
                  <a:solidFill>
                    <a:srgbClr val="FF0000"/>
                  </a:solidFill>
                </a:uFill>
                <a:hlinkClick r:id="rId3" action="ppaction://hlinksldjump"/>
              </a:rPr>
              <a:t>Sectionalism and Secession</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2:</a:t>
            </a:r>
            <a:r>
              <a:rPr>
                <a:solidFill>
                  <a:srgbClr val="DCE6F2"/>
                </a:solidFill>
              </a:rPr>
              <a:t> </a:t>
            </a:r>
            <a:r>
              <a:rPr u="sng">
                <a:solidFill>
                  <a:srgbClr val="FF0000"/>
                </a:solidFill>
                <a:uFill>
                  <a:solidFill>
                    <a:srgbClr val="FF0000"/>
                  </a:solidFill>
                </a:uFill>
                <a:hlinkClick r:id="rId4" action="ppaction://hlinksldjump"/>
              </a:rPr>
              <a:t>Sticking with the Confederacy</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3:</a:t>
            </a:r>
            <a:r>
              <a:rPr>
                <a:solidFill>
                  <a:srgbClr val="F8D506"/>
                </a:solidFill>
              </a:rPr>
              <a:t> </a:t>
            </a:r>
            <a:r>
              <a:rPr u="sng">
                <a:solidFill>
                  <a:srgbClr val="FF0000"/>
                </a:solidFill>
                <a:uFill>
                  <a:solidFill>
                    <a:srgbClr val="FF0000"/>
                  </a:solidFill>
                </a:uFill>
                <a:hlinkClick r:id="rId5" action="ppaction://hlinksldjump"/>
              </a:rPr>
              <a:t>Conflicts on the Home Front</a:t>
            </a:r>
          </a:p>
          <a:p>
            <a:pPr>
              <a:defRPr sz="2000" b="1">
                <a:solidFill>
                  <a:srgbClr val="FFFFFF"/>
                </a:solidFill>
                <a:effectLst>
                  <a:outerShdw blurRad="38100" dist="38100" dir="2700000" rotWithShape="0">
                    <a:srgbClr val="000000">
                      <a:alpha val="43137"/>
                    </a:srgbClr>
                  </a:outerShdw>
                </a:effectLst>
              </a:defRPr>
            </a:pPr>
            <a:r>
              <a:t>Section 4: </a:t>
            </a:r>
            <a:r>
              <a:rPr u="sng">
                <a:solidFill>
                  <a:srgbClr val="FF0000"/>
                </a:solidFill>
                <a:uFill>
                  <a:solidFill>
                    <a:srgbClr val="FF0000"/>
                  </a:solidFill>
                </a:uFill>
                <a:hlinkClick r:id="rId6" action="ppaction://hlinksldjump"/>
              </a:rPr>
              <a:t>Reconstruction in the State</a:t>
            </a:r>
          </a:p>
          <a:p>
            <a:pPr>
              <a:defRPr sz="2000" b="1">
                <a:solidFill>
                  <a:srgbClr val="FFFFFF"/>
                </a:solidFill>
                <a:effectLst>
                  <a:outerShdw blurRad="38100" dist="38100" dir="2700000" rotWithShape="0">
                    <a:srgbClr val="000000">
                      <a:alpha val="43137"/>
                    </a:srgbClr>
                  </a:outerShdw>
                </a:effectLst>
              </a:defRPr>
            </a:pPr>
            <a:r>
              <a:t>Section 5: </a:t>
            </a:r>
            <a:r>
              <a:rPr u="sng">
                <a:solidFill>
                  <a:srgbClr val="FF0000"/>
                </a:solidFill>
                <a:uFill>
                  <a:solidFill>
                    <a:srgbClr val="FF0000"/>
                  </a:solidFill>
                </a:uFill>
                <a:hlinkClick r:id="rId7" action="ppaction://hlinksldjump"/>
              </a:rPr>
              <a:t>African Americans during Reconstruction</a:t>
            </a:r>
          </a:p>
        </p:txBody>
      </p:sp>
      <p:sp>
        <p:nvSpPr>
          <p:cNvPr id="66" name="Shape 66"/>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457200" y="26130"/>
            <a:ext cx="8229600" cy="1143001"/>
          </a:xfrm>
          <a:prstGeom prst="rect">
            <a:avLst/>
          </a:prstGeom>
        </p:spPr>
        <p:txBody>
          <a:bodyPr/>
          <a:lstStyle/>
          <a:p>
            <a:r>
              <a:t>Deserters and Fugitives</a:t>
            </a:r>
          </a:p>
        </p:txBody>
      </p:sp>
      <p:sp>
        <p:nvSpPr>
          <p:cNvPr id="139" name="Shape 139"/>
          <p:cNvSpPr>
            <a:spLocks noGrp="1"/>
          </p:cNvSpPr>
          <p:nvPr>
            <p:ph type="body" idx="1"/>
          </p:nvPr>
        </p:nvSpPr>
        <p:spPr>
          <a:xfrm>
            <a:off x="457200" y="1169131"/>
            <a:ext cx="8229600" cy="5358985"/>
          </a:xfrm>
          <a:prstGeom prst="rect">
            <a:avLst/>
          </a:prstGeom>
        </p:spPr>
        <p:txBody>
          <a:bodyPr>
            <a:noAutofit/>
          </a:bodyPr>
          <a:lstStyle/>
          <a:p>
            <a:pPr marL="584393" indent="-584393" defTabSz="704087">
              <a:spcBef>
                <a:spcPts val="500"/>
              </a:spcBef>
              <a:defRPr sz="2464"/>
            </a:pPr>
            <a:r>
              <a:rPr sz="2520" dirty="0"/>
              <a:t>Disorder spread across the state by </a:t>
            </a:r>
            <a:r>
              <a:rPr sz="2520" dirty="0" smtClean="0"/>
              <a:t>1863</a:t>
            </a:r>
            <a:r>
              <a:rPr lang="en-US" sz="2520" dirty="0" smtClean="0"/>
              <a:t>.</a:t>
            </a:r>
            <a:endParaRPr sz="2520" dirty="0"/>
          </a:p>
          <a:p>
            <a:pPr marL="584393" indent="-584393" defTabSz="704087">
              <a:spcBef>
                <a:spcPts val="500"/>
              </a:spcBef>
              <a:defRPr sz="2464"/>
            </a:pPr>
            <a:r>
              <a:rPr sz="2520" dirty="0"/>
              <a:t>In the Tidewater, groups of </a:t>
            </a:r>
            <a:r>
              <a:rPr sz="2520" b="1" i="1" dirty="0" smtClean="0"/>
              <a:t>buffaloes</a:t>
            </a:r>
            <a:r>
              <a:rPr lang="en-US" sz="2520" dirty="0" smtClean="0"/>
              <a:t>, or </a:t>
            </a:r>
            <a:r>
              <a:rPr sz="2520" dirty="0" smtClean="0"/>
              <a:t>men </a:t>
            </a:r>
            <a:r>
              <a:rPr sz="2520" dirty="0"/>
              <a:t>who were said to “go about in gangs like buffaloes</a:t>
            </a:r>
            <a:r>
              <a:rPr sz="2520" dirty="0" smtClean="0"/>
              <a:t>”</a:t>
            </a:r>
            <a:r>
              <a:rPr lang="en-US" sz="2520" dirty="0" smtClean="0"/>
              <a:t>,</a:t>
            </a:r>
            <a:r>
              <a:rPr sz="2520" dirty="0" smtClean="0"/>
              <a:t> </a:t>
            </a:r>
            <a:r>
              <a:rPr sz="2520" dirty="0"/>
              <a:t>hid in the swamps to avoid fighting for the Confederacy, while some went to fight for the </a:t>
            </a:r>
            <a:r>
              <a:rPr sz="2520" dirty="0" smtClean="0"/>
              <a:t>North</a:t>
            </a:r>
            <a:r>
              <a:rPr lang="en-US" sz="2520" dirty="0" smtClean="0"/>
              <a:t>.</a:t>
            </a:r>
            <a:endParaRPr sz="2520" dirty="0"/>
          </a:p>
          <a:p>
            <a:pPr marL="584393" indent="-584393" defTabSz="704087">
              <a:spcBef>
                <a:spcPts val="500"/>
              </a:spcBef>
              <a:defRPr sz="2464"/>
            </a:pPr>
            <a:r>
              <a:rPr sz="2520" dirty="0"/>
              <a:t>Slaves left </a:t>
            </a:r>
            <a:r>
              <a:rPr sz="2520" dirty="0" smtClean="0"/>
              <a:t>the</a:t>
            </a:r>
            <a:r>
              <a:rPr lang="en-US" sz="2520" dirty="0" smtClean="0"/>
              <a:t>ir</a:t>
            </a:r>
            <a:r>
              <a:rPr sz="2520" dirty="0" smtClean="0"/>
              <a:t> </a:t>
            </a:r>
            <a:r>
              <a:rPr sz="2520" dirty="0"/>
              <a:t>plantations and fled to the Union </a:t>
            </a:r>
            <a:r>
              <a:rPr sz="2520" dirty="0" smtClean="0"/>
              <a:t>lines</a:t>
            </a:r>
            <a:r>
              <a:rPr lang="en-US" sz="2520" dirty="0" smtClean="0"/>
              <a:t>.</a:t>
            </a:r>
            <a:endParaRPr sz="2520" dirty="0"/>
          </a:p>
          <a:p>
            <a:pPr marL="584393" indent="-584393" defTabSz="704087">
              <a:spcBef>
                <a:spcPts val="500"/>
              </a:spcBef>
              <a:defRPr sz="2464"/>
            </a:pPr>
            <a:r>
              <a:rPr sz="2520" dirty="0"/>
              <a:t>In the Uwharries, where most opposed secession, groups called </a:t>
            </a:r>
            <a:r>
              <a:rPr sz="2520" b="1" i="1" dirty="0" smtClean="0"/>
              <a:t>outliers</a:t>
            </a:r>
            <a:r>
              <a:rPr lang="en-US" sz="2520" dirty="0" smtClean="0"/>
              <a:t>, since they</a:t>
            </a:r>
            <a:r>
              <a:rPr sz="2520" dirty="0" smtClean="0"/>
              <a:t> </a:t>
            </a:r>
            <a:r>
              <a:rPr sz="2520" dirty="0"/>
              <a:t>were “lying out in the woods</a:t>
            </a:r>
            <a:r>
              <a:rPr sz="2520" dirty="0" smtClean="0"/>
              <a:t>”</a:t>
            </a:r>
            <a:r>
              <a:rPr lang="en-US" sz="2520" dirty="0" smtClean="0"/>
              <a:t>,</a:t>
            </a:r>
            <a:r>
              <a:rPr sz="2520" dirty="0" smtClean="0"/>
              <a:t> </a:t>
            </a:r>
            <a:r>
              <a:rPr sz="2520" dirty="0"/>
              <a:t>avoided fighting for the </a:t>
            </a:r>
            <a:r>
              <a:rPr sz="2520" dirty="0" smtClean="0"/>
              <a:t>Confederacy</a:t>
            </a:r>
            <a:r>
              <a:rPr lang="en-US" sz="2520" dirty="0" smtClean="0"/>
              <a:t>.</a:t>
            </a:r>
          </a:p>
          <a:p>
            <a:pPr marL="1044642" lvl="2" indent="-584393" defTabSz="704087">
              <a:spcBef>
                <a:spcPts val="500"/>
              </a:spcBef>
              <a:defRPr sz="2464"/>
            </a:pPr>
            <a:r>
              <a:rPr sz="2520" dirty="0" smtClean="0"/>
              <a:t>Outliers </a:t>
            </a:r>
            <a:r>
              <a:rPr sz="2520" dirty="0"/>
              <a:t>often fought with the </a:t>
            </a:r>
            <a:r>
              <a:rPr sz="2520" b="1" i="1" dirty="0"/>
              <a:t>Home Guard</a:t>
            </a:r>
            <a:r>
              <a:rPr sz="2520" dirty="0"/>
              <a:t>, </a:t>
            </a:r>
            <a:r>
              <a:rPr lang="en-US" sz="2520" dirty="0" smtClean="0"/>
              <a:t>who were </a:t>
            </a:r>
            <a:r>
              <a:rPr sz="2520" dirty="0" smtClean="0"/>
              <a:t>older </a:t>
            </a:r>
            <a:r>
              <a:rPr sz="2520" dirty="0"/>
              <a:t>men </a:t>
            </a:r>
            <a:r>
              <a:rPr sz="2520" dirty="0" smtClean="0"/>
              <a:t>charged </a:t>
            </a:r>
            <a:r>
              <a:rPr sz="2520" dirty="0"/>
              <a:t>with defending their neighborhoods during the </a:t>
            </a:r>
            <a:r>
              <a:rPr sz="2520" dirty="0" smtClean="0"/>
              <a:t>war</a:t>
            </a:r>
            <a:r>
              <a:rPr lang="en-US" sz="2520" dirty="0" smtClean="0"/>
              <a:t>.</a:t>
            </a:r>
            <a:endParaRPr sz="2520" dirty="0"/>
          </a:p>
          <a:p>
            <a:pPr marL="584393" indent="-584393" defTabSz="704087">
              <a:spcBef>
                <a:spcPts val="500"/>
              </a:spcBef>
              <a:defRPr sz="2464"/>
            </a:pPr>
            <a:r>
              <a:rPr sz="2520" dirty="0"/>
              <a:t>Fighting amongst North Carolinians was most vicious in the </a:t>
            </a:r>
            <a:r>
              <a:rPr sz="2520" dirty="0" smtClean="0"/>
              <a:t>mountains</a:t>
            </a:r>
            <a:r>
              <a:rPr lang="en-US" sz="2520" dirty="0" smtClean="0"/>
              <a:t>.</a:t>
            </a:r>
            <a:endParaRPr sz="2520" dirty="0"/>
          </a:p>
        </p:txBody>
      </p:sp>
      <p:sp>
        <p:nvSpPr>
          <p:cNvPr id="140" name="Shape 14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457200" y="26130"/>
            <a:ext cx="8229600" cy="1143001"/>
          </a:xfrm>
          <a:prstGeom prst="rect">
            <a:avLst/>
          </a:prstGeom>
        </p:spPr>
        <p:txBody>
          <a:bodyPr/>
          <a:lstStyle/>
          <a:p>
            <a:r>
              <a:t>The Peace Movement</a:t>
            </a:r>
          </a:p>
        </p:txBody>
      </p:sp>
      <p:sp>
        <p:nvSpPr>
          <p:cNvPr id="143" name="Shape 143"/>
          <p:cNvSpPr>
            <a:spLocks noGrp="1"/>
          </p:cNvSpPr>
          <p:nvPr>
            <p:ph type="body" idx="1"/>
          </p:nvPr>
        </p:nvSpPr>
        <p:spPr>
          <a:xfrm>
            <a:off x="457200" y="1169131"/>
            <a:ext cx="8229600" cy="5358985"/>
          </a:xfrm>
          <a:prstGeom prst="rect">
            <a:avLst/>
          </a:prstGeom>
        </p:spPr>
        <p:txBody>
          <a:bodyPr>
            <a:normAutofit/>
          </a:bodyPr>
          <a:lstStyle/>
          <a:p>
            <a:pPr marL="584393" indent="-584393" defTabSz="704087">
              <a:spcBef>
                <a:spcPts val="500"/>
              </a:spcBef>
              <a:defRPr sz="2464"/>
            </a:pPr>
            <a:r>
              <a:rPr sz="2500" dirty="0"/>
              <a:t>As the Confederacy struggled, some North Carolinians thought that secession had been a bad </a:t>
            </a:r>
            <a:r>
              <a:rPr sz="2500" dirty="0" smtClean="0"/>
              <a:t>idea</a:t>
            </a:r>
            <a:r>
              <a:rPr lang="en-US" sz="2500" dirty="0" smtClean="0"/>
              <a:t>.</a:t>
            </a:r>
            <a:endParaRPr sz="2500" dirty="0"/>
          </a:p>
          <a:p>
            <a:pPr marL="584393" indent="-584393" defTabSz="704087">
              <a:spcBef>
                <a:spcPts val="500"/>
              </a:spcBef>
              <a:defRPr sz="2464"/>
            </a:pPr>
            <a:r>
              <a:rPr sz="2500" dirty="0"/>
              <a:t>William W. Holden, a newspaper editor, had favored secession until he saw the suffering of North </a:t>
            </a:r>
            <a:r>
              <a:rPr sz="2500" dirty="0" smtClean="0"/>
              <a:t>Carolina</a:t>
            </a:r>
            <a:r>
              <a:rPr lang="en-US" sz="2500" dirty="0" smtClean="0"/>
              <a:t>.</a:t>
            </a:r>
            <a:endParaRPr sz="2500" dirty="0"/>
          </a:p>
          <a:p>
            <a:pPr marL="584393" indent="-584393" defTabSz="704087">
              <a:spcBef>
                <a:spcPts val="500"/>
              </a:spcBef>
              <a:defRPr sz="2464"/>
            </a:pPr>
            <a:r>
              <a:rPr sz="2500" dirty="0"/>
              <a:t>Holden began to urge the state to seek a separate peace with the North after the battle of Gettysburg, which became the </a:t>
            </a:r>
            <a:r>
              <a:rPr sz="2500" b="1" i="1" dirty="0"/>
              <a:t>Peace </a:t>
            </a:r>
            <a:r>
              <a:rPr sz="2500" b="1" i="1" dirty="0" smtClean="0"/>
              <a:t>Movement</a:t>
            </a:r>
            <a:r>
              <a:rPr lang="en-US" sz="2500" dirty="0" smtClean="0"/>
              <a:t>.</a:t>
            </a:r>
            <a:endParaRPr sz="2500" b="1" i="1" dirty="0"/>
          </a:p>
          <a:p>
            <a:pPr marL="584393" indent="-584393" defTabSz="704087">
              <a:spcBef>
                <a:spcPts val="500"/>
              </a:spcBef>
              <a:defRPr sz="2464"/>
            </a:pPr>
            <a:r>
              <a:rPr sz="2500" dirty="0"/>
              <a:t>Opposing Holden was Governor Zebulon B. Vance, who strongly opposed the Peace Movement, arguing that it was simply submission to the </a:t>
            </a:r>
            <a:r>
              <a:rPr sz="2500" dirty="0" smtClean="0"/>
              <a:t>North</a:t>
            </a:r>
            <a:r>
              <a:rPr lang="en-US" sz="2500" dirty="0" smtClean="0"/>
              <a:t>.</a:t>
            </a:r>
            <a:endParaRPr sz="2500" dirty="0"/>
          </a:p>
          <a:p>
            <a:pPr marL="584393" indent="-584393" defTabSz="704087">
              <a:spcBef>
                <a:spcPts val="500"/>
              </a:spcBef>
              <a:defRPr sz="2464"/>
            </a:pPr>
            <a:r>
              <a:rPr sz="2500" dirty="0"/>
              <a:t>In 1864, Vance and Holden were candidates for Governor, but fewer than half of the eligible men actually voted, and Vance remained </a:t>
            </a:r>
            <a:r>
              <a:rPr sz="2500" dirty="0" smtClean="0"/>
              <a:t>governor</a:t>
            </a:r>
            <a:r>
              <a:rPr lang="en-US" sz="2500" dirty="0" smtClean="0"/>
              <a:t>.</a:t>
            </a:r>
            <a:endParaRPr sz="2500" dirty="0"/>
          </a:p>
        </p:txBody>
      </p:sp>
      <p:sp>
        <p:nvSpPr>
          <p:cNvPr id="144" name="Shape 14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
        <p:nvSpPr>
          <p:cNvPr id="145" name="Shape 145"/>
          <p:cNvSpPr/>
          <p:nvPr/>
        </p:nvSpPr>
        <p:spPr>
          <a:xfrm>
            <a:off x="6563483" y="6018529"/>
            <a:ext cx="230353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lvl1pPr defTabSz="740663">
              <a:defRPr sz="3564">
                <a:effectLst>
                  <a:outerShdw blurRad="30861" dist="30861" dir="2700000" rotWithShape="0">
                    <a:srgbClr val="000000">
                      <a:alpha val="43137"/>
                    </a:srgbClr>
                  </a:outerShdw>
                </a:effectLst>
              </a:defRPr>
            </a:lvl1pPr>
          </a:lstStyle>
          <a:p>
            <a:r>
              <a:t>Section 4: Reconstruction in the State</a:t>
            </a:r>
          </a:p>
        </p:txBody>
      </p:sp>
      <p:sp>
        <p:nvSpPr>
          <p:cNvPr id="148" name="Shape 148"/>
          <p:cNvSpPr>
            <a:spLocks noGrp="1"/>
          </p:cNvSpPr>
          <p:nvPr>
            <p:ph type="body" idx="1"/>
          </p:nvPr>
        </p:nvSpPr>
        <p:spPr>
          <a:prstGeom prst="rect">
            <a:avLst/>
          </a:prstGeom>
        </p:spPr>
        <p:txBody>
          <a:bodyPr/>
          <a:lstStyle>
            <a:lvl2pPr marL="1216151" indent="-758951">
              <a:buChar char="➢"/>
            </a:lvl2pPr>
          </a:lstStyle>
          <a:p>
            <a:r>
              <a:rPr dirty="0"/>
              <a:t>Essential Question</a:t>
            </a:r>
            <a:r>
              <a:rPr dirty="0" smtClean="0"/>
              <a:t>:</a:t>
            </a:r>
            <a:endParaRPr lang="en-US" dirty="0" smtClean="0"/>
          </a:p>
          <a:p>
            <a:pPr lvl="2"/>
            <a:r>
              <a:rPr dirty="0" smtClean="0"/>
              <a:t>What </a:t>
            </a:r>
            <a:r>
              <a:rPr dirty="0"/>
              <a:t>changes were made by North Carolina after the war during the period of Republican control, and what were the differences between their reforms and those of the Conservatives?</a:t>
            </a:r>
          </a:p>
        </p:txBody>
      </p:sp>
      <p:sp>
        <p:nvSpPr>
          <p:cNvPr id="149" name="Shape 14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lstStyle>
            <a:lvl1pPr defTabSz="740663">
              <a:defRPr sz="3564">
                <a:effectLst>
                  <a:outerShdw blurRad="30861" dist="30861" dir="2700000" rotWithShape="0">
                    <a:srgbClr val="000000">
                      <a:alpha val="43137"/>
                    </a:srgbClr>
                  </a:outerShdw>
                </a:effectLst>
              </a:defRPr>
            </a:lvl1pPr>
          </a:lstStyle>
          <a:p>
            <a:r>
              <a:t>Section 4: Reconstruction in the State</a:t>
            </a:r>
          </a:p>
        </p:txBody>
      </p:sp>
      <p:sp>
        <p:nvSpPr>
          <p:cNvPr id="152" name="Shape 152"/>
          <p:cNvSpPr>
            <a:spLocks noGrp="1"/>
          </p:cNvSpPr>
          <p:nvPr>
            <p:ph type="body" idx="1"/>
          </p:nvPr>
        </p:nvSpPr>
        <p:spPr>
          <a:prstGeom prst="rect">
            <a:avLst/>
          </a:prstGeom>
        </p:spPr>
        <p:txBody>
          <a:bodyPr/>
          <a:lstStyle/>
          <a:p>
            <a:pPr marL="637519" indent="-637519" defTabSz="768095">
              <a:spcBef>
                <a:spcPts val="600"/>
              </a:spcBef>
              <a:defRPr sz="2688"/>
            </a:pPr>
            <a:r>
              <a:rPr dirty="0"/>
              <a:t>What terms do I need to know</a:t>
            </a:r>
            <a:r>
              <a:rPr dirty="0" smtClean="0"/>
              <a:t>?</a:t>
            </a:r>
            <a:endParaRPr lang="en-US" dirty="0" smtClean="0"/>
          </a:p>
          <a:p>
            <a:pPr marL="1097768" lvl="2" indent="-637519" defTabSz="768095">
              <a:spcBef>
                <a:spcPts val="600"/>
              </a:spcBef>
              <a:defRPr sz="2688"/>
            </a:pPr>
            <a:r>
              <a:rPr dirty="0" smtClean="0"/>
              <a:t>Reconstruction</a:t>
            </a:r>
            <a:endParaRPr lang="en-US" dirty="0" smtClean="0"/>
          </a:p>
          <a:p>
            <a:pPr marL="1097768" lvl="2" indent="-637519" defTabSz="768095">
              <a:spcBef>
                <a:spcPts val="600"/>
              </a:spcBef>
              <a:defRPr sz="2688"/>
            </a:pPr>
            <a:r>
              <a:rPr lang="en-US" dirty="0"/>
              <a:t>f</a:t>
            </a:r>
            <a:r>
              <a:rPr dirty="0" smtClean="0"/>
              <a:t>reedmen</a:t>
            </a:r>
            <a:endParaRPr lang="en-US" dirty="0" smtClean="0"/>
          </a:p>
          <a:p>
            <a:pPr marL="1097768" lvl="2" indent="-637519" defTabSz="768095">
              <a:spcBef>
                <a:spcPts val="600"/>
              </a:spcBef>
              <a:defRPr sz="2688"/>
            </a:pPr>
            <a:r>
              <a:rPr dirty="0" smtClean="0"/>
              <a:t>Black Codes</a:t>
            </a:r>
            <a:endParaRPr lang="en-US" dirty="0" smtClean="0"/>
          </a:p>
          <a:p>
            <a:pPr marL="1097768" lvl="2" indent="-637519" defTabSz="768095">
              <a:spcBef>
                <a:spcPts val="600"/>
              </a:spcBef>
              <a:defRPr sz="2688"/>
            </a:pPr>
            <a:r>
              <a:rPr lang="en-US" dirty="0"/>
              <a:t>c</a:t>
            </a:r>
            <a:r>
              <a:rPr dirty="0" smtClean="0"/>
              <a:t>arpetbagger</a:t>
            </a:r>
            <a:endParaRPr lang="en-US" dirty="0" smtClean="0"/>
          </a:p>
          <a:p>
            <a:pPr marL="1097768" lvl="2" indent="-637519" defTabSz="768095">
              <a:spcBef>
                <a:spcPts val="600"/>
              </a:spcBef>
              <a:defRPr sz="2688"/>
            </a:pPr>
            <a:r>
              <a:rPr dirty="0" smtClean="0"/>
              <a:t>universal </a:t>
            </a:r>
            <a:r>
              <a:rPr dirty="0"/>
              <a:t>manhood </a:t>
            </a:r>
            <a:r>
              <a:rPr dirty="0" smtClean="0"/>
              <a:t>suffrage</a:t>
            </a:r>
            <a:endParaRPr lang="en-US" dirty="0" smtClean="0"/>
          </a:p>
          <a:p>
            <a:pPr marL="1097768" lvl="2" indent="-637519" defTabSz="768095">
              <a:spcBef>
                <a:spcPts val="600"/>
              </a:spcBef>
              <a:defRPr sz="2688"/>
            </a:pPr>
            <a:r>
              <a:rPr lang="en-US" dirty="0"/>
              <a:t>s</a:t>
            </a:r>
            <a:r>
              <a:rPr dirty="0" smtClean="0"/>
              <a:t>egregate</a:t>
            </a:r>
            <a:endParaRPr lang="en-US" dirty="0" smtClean="0"/>
          </a:p>
          <a:p>
            <a:pPr marL="1097768" lvl="2" indent="-637519" defTabSz="768095">
              <a:spcBef>
                <a:spcPts val="600"/>
              </a:spcBef>
              <a:defRPr sz="2688"/>
            </a:pPr>
            <a:r>
              <a:rPr dirty="0" smtClean="0"/>
              <a:t>Ku </a:t>
            </a:r>
            <a:r>
              <a:rPr dirty="0"/>
              <a:t>Klux </a:t>
            </a:r>
            <a:r>
              <a:rPr dirty="0" smtClean="0"/>
              <a:t>Klan</a:t>
            </a:r>
            <a:endParaRPr lang="en-US" dirty="0" smtClean="0"/>
          </a:p>
          <a:p>
            <a:pPr marL="1097768" lvl="2" indent="-637519" defTabSz="768095">
              <a:spcBef>
                <a:spcPts val="600"/>
              </a:spcBef>
              <a:defRPr sz="2688"/>
            </a:pPr>
            <a:r>
              <a:rPr dirty="0" smtClean="0"/>
              <a:t>martial law</a:t>
            </a:r>
            <a:endParaRPr lang="en-US" dirty="0" smtClean="0"/>
          </a:p>
          <a:p>
            <a:pPr marL="1097768" lvl="2" indent="-637519" defTabSz="768095">
              <a:spcBef>
                <a:spcPts val="600"/>
              </a:spcBef>
              <a:defRPr sz="2688"/>
            </a:pPr>
            <a:r>
              <a:rPr dirty="0" smtClean="0"/>
              <a:t>Kirk</a:t>
            </a:r>
            <a:r>
              <a:rPr dirty="0"/>
              <a:t>-Holden </a:t>
            </a:r>
            <a:r>
              <a:rPr dirty="0" smtClean="0"/>
              <a:t>War</a:t>
            </a:r>
            <a:endParaRPr lang="en-US" dirty="0" smtClean="0"/>
          </a:p>
          <a:p>
            <a:pPr marL="1097768" lvl="2" indent="-637519" defTabSz="768095">
              <a:spcBef>
                <a:spcPts val="600"/>
              </a:spcBef>
              <a:defRPr sz="2688"/>
            </a:pPr>
            <a:r>
              <a:rPr dirty="0" smtClean="0"/>
              <a:t>impeach</a:t>
            </a:r>
            <a:endParaRPr dirty="0"/>
          </a:p>
        </p:txBody>
      </p:sp>
      <p:sp>
        <p:nvSpPr>
          <p:cNvPr id="153" name="Shape 1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457200" y="26130"/>
            <a:ext cx="8229600" cy="1143001"/>
          </a:xfrm>
          <a:prstGeom prst="rect">
            <a:avLst/>
          </a:prstGeom>
        </p:spPr>
        <p:txBody>
          <a:bodyPr/>
          <a:lstStyle/>
          <a:p>
            <a:r>
              <a:t>Introduction</a:t>
            </a:r>
          </a:p>
        </p:txBody>
      </p:sp>
      <p:sp>
        <p:nvSpPr>
          <p:cNvPr id="156" name="Shape 156"/>
          <p:cNvSpPr>
            <a:spLocks noGrp="1"/>
          </p:cNvSpPr>
          <p:nvPr>
            <p:ph type="body" idx="1"/>
          </p:nvPr>
        </p:nvSpPr>
        <p:spPr>
          <a:xfrm>
            <a:off x="457200" y="1169131"/>
            <a:ext cx="8229600" cy="5358985"/>
          </a:xfrm>
          <a:prstGeom prst="rect">
            <a:avLst/>
          </a:prstGeom>
        </p:spPr>
        <p:txBody>
          <a:bodyPr>
            <a:noAutofit/>
          </a:bodyPr>
          <a:lstStyle/>
          <a:p>
            <a:pPr marL="683056" indent="-683056" defTabSz="822959">
              <a:spcBef>
                <a:spcPts val="600"/>
              </a:spcBef>
              <a:defRPr sz="2880"/>
            </a:pPr>
            <a:r>
              <a:rPr sz="2950" dirty="0"/>
              <a:t>When the Civil War ended, President Andrew Johnson made Holden temporary governor of the state as part of the Reconstruction </a:t>
            </a:r>
            <a:r>
              <a:rPr sz="2950" dirty="0" smtClean="0"/>
              <a:t>plan</a:t>
            </a:r>
            <a:r>
              <a:rPr lang="en-US" sz="2950" dirty="0" smtClean="0"/>
              <a:t>.</a:t>
            </a:r>
            <a:endParaRPr sz="2950" dirty="0"/>
          </a:p>
          <a:p>
            <a:pPr marL="683056" indent="-683056" defTabSz="822959">
              <a:spcBef>
                <a:spcPts val="600"/>
              </a:spcBef>
              <a:defRPr sz="2880"/>
            </a:pPr>
            <a:r>
              <a:rPr sz="2950" b="1" i="1" dirty="0"/>
              <a:t>Reconstruction</a:t>
            </a:r>
            <a:r>
              <a:rPr sz="2950" dirty="0"/>
              <a:t> referred to the steps taken to restore the southern states to the Union and rebuild the </a:t>
            </a:r>
            <a:r>
              <a:rPr sz="2950" dirty="0" smtClean="0"/>
              <a:t>South</a:t>
            </a:r>
            <a:r>
              <a:rPr lang="en-US" sz="2950" dirty="0" smtClean="0"/>
              <a:t>.</a:t>
            </a:r>
            <a:endParaRPr sz="2950" dirty="0"/>
          </a:p>
          <a:p>
            <a:pPr marL="683056" indent="-683056" defTabSz="822959">
              <a:spcBef>
                <a:spcPts val="600"/>
              </a:spcBef>
              <a:defRPr sz="2880"/>
            </a:pPr>
            <a:r>
              <a:rPr sz="2950" dirty="0"/>
              <a:t>Holden worked diligently to reorganize and reform the state against great opposition from the leaders who favored the </a:t>
            </a:r>
            <a:r>
              <a:rPr sz="2950" dirty="0" smtClean="0"/>
              <a:t>Confederacy</a:t>
            </a:r>
            <a:r>
              <a:rPr lang="en-US" sz="2950" dirty="0" smtClean="0"/>
              <a:t>.</a:t>
            </a:r>
          </a:p>
          <a:p>
            <a:pPr marL="1143305" lvl="2" indent="-683056" defTabSz="822959">
              <a:spcBef>
                <a:spcPts val="600"/>
              </a:spcBef>
              <a:defRPr sz="2880"/>
            </a:pPr>
            <a:r>
              <a:rPr sz="2950" dirty="0" smtClean="0"/>
              <a:t>Holden’s </a:t>
            </a:r>
            <a:r>
              <a:rPr sz="2950" dirty="0"/>
              <a:t>reforms were eventually compromised by violence and </a:t>
            </a:r>
            <a:r>
              <a:rPr sz="2950" dirty="0" smtClean="0"/>
              <a:t>intimidation</a:t>
            </a:r>
            <a:r>
              <a:rPr lang="en-US" sz="2950" dirty="0" smtClean="0"/>
              <a:t>.</a:t>
            </a:r>
            <a:endParaRPr sz="2950" dirty="0"/>
          </a:p>
        </p:txBody>
      </p:sp>
      <p:sp>
        <p:nvSpPr>
          <p:cNvPr id="157" name="Shape 15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457200" y="26130"/>
            <a:ext cx="8229600" cy="1143001"/>
          </a:xfrm>
          <a:prstGeom prst="rect">
            <a:avLst/>
          </a:prstGeom>
        </p:spPr>
        <p:txBody>
          <a:bodyPr/>
          <a:lstStyle/>
          <a:p>
            <a:r>
              <a:t>Black Codes</a:t>
            </a:r>
          </a:p>
        </p:txBody>
      </p:sp>
      <p:sp>
        <p:nvSpPr>
          <p:cNvPr id="160" name="Shape 160"/>
          <p:cNvSpPr>
            <a:spLocks noGrp="1"/>
          </p:cNvSpPr>
          <p:nvPr>
            <p:ph type="body" idx="1"/>
          </p:nvPr>
        </p:nvSpPr>
        <p:spPr>
          <a:xfrm>
            <a:off x="457200" y="1169131"/>
            <a:ext cx="8229600" cy="5358986"/>
          </a:xfrm>
          <a:prstGeom prst="rect">
            <a:avLst/>
          </a:prstGeom>
        </p:spPr>
        <p:txBody>
          <a:bodyPr>
            <a:normAutofit/>
          </a:bodyPr>
          <a:lstStyle/>
          <a:p>
            <a:pPr marL="538855" indent="-538855" defTabSz="649223">
              <a:spcBef>
                <a:spcPts val="500"/>
              </a:spcBef>
              <a:defRPr sz="2272"/>
            </a:pPr>
            <a:r>
              <a:rPr sz="2400" dirty="0"/>
              <a:t>In 1865, Jonathan Worth became governor and the North Carolina legislature ratified the Thirteenth Amendment, drafted a new state constitution, and passed laws defining the social status </a:t>
            </a:r>
            <a:r>
              <a:rPr sz="2400" dirty="0" smtClean="0"/>
              <a:t>of</a:t>
            </a:r>
            <a:r>
              <a:rPr lang="en-US" sz="2400" dirty="0" smtClean="0"/>
              <a:t> </a:t>
            </a:r>
            <a:r>
              <a:rPr lang="en-US" sz="2400" b="1" i="1" dirty="0" smtClean="0"/>
              <a:t>freedmen</a:t>
            </a:r>
            <a:r>
              <a:rPr lang="en-US" sz="2400" dirty="0" smtClean="0"/>
              <a:t>, or</a:t>
            </a:r>
            <a:r>
              <a:rPr sz="2400" dirty="0" smtClean="0"/>
              <a:t> </a:t>
            </a:r>
            <a:r>
              <a:rPr sz="2400" dirty="0"/>
              <a:t>freed </a:t>
            </a:r>
            <a:r>
              <a:rPr sz="2400" dirty="0" smtClean="0"/>
              <a:t>slaves</a:t>
            </a:r>
            <a:r>
              <a:rPr lang="en-US" sz="2400" dirty="0" smtClean="0"/>
              <a:t>.</a:t>
            </a:r>
            <a:endParaRPr sz="2400" dirty="0"/>
          </a:p>
          <a:p>
            <a:pPr marL="538855" indent="-538855" defTabSz="649223">
              <a:spcBef>
                <a:spcPts val="500"/>
              </a:spcBef>
              <a:defRPr sz="2272"/>
            </a:pPr>
            <a:r>
              <a:rPr sz="2400" dirty="0"/>
              <a:t>These </a:t>
            </a:r>
            <a:r>
              <a:rPr sz="2400" b="1" i="1" dirty="0"/>
              <a:t>Black Codes </a:t>
            </a:r>
            <a:r>
              <a:rPr sz="2400" dirty="0"/>
              <a:t>allowed marriage, education, and property ownership, but denied rights to move freely, own firearms, serve on juries, or work without an annual </a:t>
            </a:r>
            <a:r>
              <a:rPr sz="2400" dirty="0" smtClean="0"/>
              <a:t>contract</a:t>
            </a:r>
            <a:r>
              <a:rPr lang="en-US" sz="2400" dirty="0" smtClean="0"/>
              <a:t>.</a:t>
            </a:r>
            <a:endParaRPr sz="2400" dirty="0"/>
          </a:p>
          <a:p>
            <a:pPr marL="538855" indent="-538855" defTabSz="649223">
              <a:spcBef>
                <a:spcPts val="500"/>
              </a:spcBef>
              <a:defRPr sz="2272"/>
            </a:pPr>
            <a:r>
              <a:rPr sz="2400" dirty="0"/>
              <a:t>The federal government moved to stop the southern states from implementing these laws by reinstating a military occupation in the </a:t>
            </a:r>
            <a:r>
              <a:rPr sz="2400" dirty="0" smtClean="0"/>
              <a:t>South</a:t>
            </a:r>
            <a:r>
              <a:rPr lang="en-US" sz="2400" dirty="0" smtClean="0"/>
              <a:t>.</a:t>
            </a:r>
          </a:p>
          <a:p>
            <a:pPr marL="999104" lvl="2" indent="-538855" defTabSz="649223">
              <a:spcBef>
                <a:spcPts val="500"/>
              </a:spcBef>
              <a:defRPr sz="2272"/>
            </a:pPr>
            <a:r>
              <a:rPr sz="2400" dirty="0" smtClean="0"/>
              <a:t>North </a:t>
            </a:r>
            <a:r>
              <a:rPr sz="2400" dirty="0"/>
              <a:t>Carolina would not be readmitted to the Union until it passed a constitution that recognized freedmen as </a:t>
            </a:r>
            <a:r>
              <a:rPr sz="2400" dirty="0" smtClean="0"/>
              <a:t>citizens</a:t>
            </a:r>
            <a:r>
              <a:rPr lang="en-US" sz="2400" dirty="0" smtClean="0"/>
              <a:t>.</a:t>
            </a:r>
            <a:endParaRPr lang="en-US" sz="2400" dirty="0"/>
          </a:p>
          <a:p>
            <a:pPr marL="999104" lvl="2" indent="-538855" defTabSz="649223">
              <a:spcBef>
                <a:spcPts val="500"/>
              </a:spcBef>
              <a:defRPr sz="2272"/>
            </a:pPr>
            <a:r>
              <a:rPr sz="2400" dirty="0" smtClean="0"/>
              <a:t>Holden </a:t>
            </a:r>
            <a:r>
              <a:rPr sz="2400" dirty="0"/>
              <a:t>organized the Republican Party to do what Congress </a:t>
            </a:r>
            <a:r>
              <a:rPr sz="2400" dirty="0" smtClean="0"/>
              <a:t>required</a:t>
            </a:r>
            <a:r>
              <a:rPr lang="en-US" sz="2400" dirty="0" smtClean="0"/>
              <a:t>.</a:t>
            </a:r>
            <a:endParaRPr sz="2400" dirty="0"/>
          </a:p>
        </p:txBody>
      </p:sp>
      <p:sp>
        <p:nvSpPr>
          <p:cNvPr id="161" name="Shape 16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457200" y="26130"/>
            <a:ext cx="8229600" cy="1143001"/>
          </a:xfrm>
          <a:prstGeom prst="rect">
            <a:avLst/>
          </a:prstGeom>
        </p:spPr>
        <p:txBody>
          <a:bodyPr/>
          <a:lstStyle/>
          <a:p>
            <a:r>
              <a:t>The State Constitution of 1868</a:t>
            </a:r>
          </a:p>
        </p:txBody>
      </p:sp>
      <p:sp>
        <p:nvSpPr>
          <p:cNvPr id="164" name="Shape 164"/>
          <p:cNvSpPr>
            <a:spLocks noGrp="1"/>
          </p:cNvSpPr>
          <p:nvPr>
            <p:ph type="body" idx="1"/>
          </p:nvPr>
        </p:nvSpPr>
        <p:spPr>
          <a:xfrm>
            <a:off x="457200" y="1169131"/>
            <a:ext cx="8229600" cy="5358985"/>
          </a:xfrm>
          <a:prstGeom prst="rect">
            <a:avLst/>
          </a:prstGeom>
        </p:spPr>
        <p:txBody>
          <a:bodyPr>
            <a:normAutofit/>
          </a:bodyPr>
          <a:lstStyle/>
          <a:p>
            <a:pPr marL="569213" indent="-569213" defTabSz="685800">
              <a:spcBef>
                <a:spcPts val="500"/>
              </a:spcBef>
              <a:defRPr sz="2400"/>
            </a:pPr>
            <a:r>
              <a:rPr sz="2500" dirty="0"/>
              <a:t>Delegates came to Raleigh in 1868 to write a new </a:t>
            </a:r>
            <a:r>
              <a:rPr sz="2500" dirty="0" smtClean="0"/>
              <a:t>constitution</a:t>
            </a:r>
            <a:r>
              <a:rPr lang="en-US" sz="2500" dirty="0" smtClean="0"/>
              <a:t>.</a:t>
            </a:r>
            <a:endParaRPr sz="2500" dirty="0"/>
          </a:p>
          <a:p>
            <a:pPr marL="569213" indent="-569213" defTabSz="685800">
              <a:spcBef>
                <a:spcPts val="500"/>
              </a:spcBef>
              <a:defRPr sz="2400"/>
            </a:pPr>
            <a:r>
              <a:rPr lang="en-US" sz="2500" dirty="0" smtClean="0"/>
              <a:t>They i</a:t>
            </a:r>
            <a:r>
              <a:rPr sz="2500" dirty="0" smtClean="0"/>
              <a:t>ncluded </a:t>
            </a:r>
            <a:r>
              <a:rPr sz="2500" dirty="0"/>
              <a:t>former slaves, whites with no previous political experience, and </a:t>
            </a:r>
            <a:r>
              <a:rPr sz="2500" b="1" i="1" dirty="0" smtClean="0"/>
              <a:t>carpetbaggers</a:t>
            </a:r>
            <a:r>
              <a:rPr lang="en-US" sz="2500" dirty="0" smtClean="0"/>
              <a:t>, who were </a:t>
            </a:r>
            <a:r>
              <a:rPr sz="2500" dirty="0" smtClean="0"/>
              <a:t>men </a:t>
            </a:r>
            <a:r>
              <a:rPr sz="2500" dirty="0"/>
              <a:t>from northern states </a:t>
            </a:r>
            <a:r>
              <a:rPr lang="en-US" sz="2500" dirty="0" smtClean="0"/>
              <a:t>that</a:t>
            </a:r>
            <a:r>
              <a:rPr sz="2500" dirty="0" smtClean="0"/>
              <a:t> </a:t>
            </a:r>
            <a:r>
              <a:rPr sz="2500" dirty="0"/>
              <a:t>came south to gain power and </a:t>
            </a:r>
            <a:r>
              <a:rPr sz="2500" dirty="0" smtClean="0"/>
              <a:t>fortune</a:t>
            </a:r>
            <a:r>
              <a:rPr lang="en-US" sz="2500" dirty="0" smtClean="0"/>
              <a:t>.</a:t>
            </a:r>
            <a:endParaRPr sz="2500" dirty="0"/>
          </a:p>
          <a:p>
            <a:pPr marL="569213" indent="-569213" defTabSz="685800">
              <a:spcBef>
                <a:spcPts val="500"/>
              </a:spcBef>
              <a:defRPr sz="2400"/>
            </a:pPr>
            <a:r>
              <a:rPr sz="2500" dirty="0"/>
              <a:t>They established </a:t>
            </a:r>
            <a:r>
              <a:rPr sz="2500" b="1" i="1" dirty="0"/>
              <a:t>universal manhood suffrage</a:t>
            </a:r>
            <a:r>
              <a:rPr sz="2500" dirty="0"/>
              <a:t>, meaning all men over 21 could vote regardless of color or </a:t>
            </a:r>
            <a:r>
              <a:rPr sz="2500" dirty="0" smtClean="0"/>
              <a:t>status</a:t>
            </a:r>
            <a:r>
              <a:rPr lang="en-US" sz="2500" dirty="0" smtClean="0"/>
              <a:t>.</a:t>
            </a:r>
            <a:endParaRPr sz="2500" dirty="0"/>
          </a:p>
          <a:p>
            <a:pPr marL="569213" indent="-569213" defTabSz="685800">
              <a:spcBef>
                <a:spcPts val="500"/>
              </a:spcBef>
              <a:defRPr sz="2400"/>
            </a:pPr>
            <a:r>
              <a:rPr sz="2500" dirty="0" smtClean="0"/>
              <a:t>The</a:t>
            </a:r>
            <a:r>
              <a:rPr lang="en-US" sz="2500" dirty="0" smtClean="0"/>
              <a:t> delegates</a:t>
            </a:r>
            <a:r>
              <a:rPr sz="2500" dirty="0" smtClean="0"/>
              <a:t> </a:t>
            </a:r>
            <a:r>
              <a:rPr sz="2500" dirty="0"/>
              <a:t>greatly increased the number of public offices chosen by the people </a:t>
            </a:r>
            <a:r>
              <a:rPr lang="en-US" sz="2500" dirty="0" smtClean="0"/>
              <a:t>.</a:t>
            </a:r>
            <a:endParaRPr sz="2500" dirty="0"/>
          </a:p>
          <a:p>
            <a:pPr marL="569213" indent="-569213" defTabSz="685800">
              <a:spcBef>
                <a:spcPts val="500"/>
              </a:spcBef>
              <a:defRPr sz="2400"/>
            </a:pPr>
            <a:r>
              <a:rPr lang="en-US" sz="2500" dirty="0" smtClean="0"/>
              <a:t>They also r</a:t>
            </a:r>
            <a:r>
              <a:rPr sz="2500" dirty="0" smtClean="0"/>
              <a:t>equired </a:t>
            </a:r>
            <a:r>
              <a:rPr sz="2500" dirty="0"/>
              <a:t>that the state provide more services to its people, including public education for all </a:t>
            </a:r>
            <a:r>
              <a:rPr sz="2500" dirty="0" smtClean="0"/>
              <a:t>children</a:t>
            </a:r>
            <a:r>
              <a:rPr lang="en-US" sz="2500" dirty="0" smtClean="0"/>
              <a:t>.</a:t>
            </a:r>
          </a:p>
          <a:p>
            <a:pPr marL="1029462" lvl="2" indent="-569213" defTabSz="685800">
              <a:spcBef>
                <a:spcPts val="500"/>
              </a:spcBef>
              <a:defRPr sz="2400"/>
            </a:pPr>
            <a:r>
              <a:rPr lang="en-US" sz="2500" dirty="0" smtClean="0"/>
              <a:t>The new c</a:t>
            </a:r>
            <a:r>
              <a:rPr sz="2500" dirty="0" smtClean="0"/>
              <a:t>onstitution </a:t>
            </a:r>
            <a:r>
              <a:rPr sz="2500" dirty="0"/>
              <a:t>did allow </a:t>
            </a:r>
            <a:r>
              <a:rPr sz="2500" b="1" i="1" dirty="0" smtClean="0"/>
              <a:t>segregation</a:t>
            </a:r>
            <a:r>
              <a:rPr lang="en-US" sz="2500" dirty="0" smtClean="0"/>
              <a:t>, or </a:t>
            </a:r>
            <a:r>
              <a:rPr sz="2500" dirty="0" smtClean="0"/>
              <a:t>separation </a:t>
            </a:r>
            <a:r>
              <a:rPr sz="2500" dirty="0"/>
              <a:t>by </a:t>
            </a:r>
            <a:r>
              <a:rPr sz="2500" dirty="0" smtClean="0"/>
              <a:t>race</a:t>
            </a:r>
            <a:r>
              <a:rPr lang="en-US" sz="2500" dirty="0" smtClean="0"/>
              <a:t>,</a:t>
            </a:r>
            <a:r>
              <a:rPr sz="2500" dirty="0" smtClean="0"/>
              <a:t> </a:t>
            </a:r>
            <a:r>
              <a:rPr sz="2500" dirty="0"/>
              <a:t>in </a:t>
            </a:r>
            <a:r>
              <a:rPr sz="2500" dirty="0" smtClean="0"/>
              <a:t>schools</a:t>
            </a:r>
            <a:r>
              <a:rPr lang="en-US" sz="2500" dirty="0" smtClean="0"/>
              <a:t>.</a:t>
            </a:r>
            <a:endParaRPr sz="2500" dirty="0"/>
          </a:p>
        </p:txBody>
      </p:sp>
      <p:sp>
        <p:nvSpPr>
          <p:cNvPr id="165" name="Shape 16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457200" y="26130"/>
            <a:ext cx="8229600" cy="1143001"/>
          </a:xfrm>
          <a:prstGeom prst="rect">
            <a:avLst/>
          </a:prstGeom>
        </p:spPr>
        <p:txBody>
          <a:bodyPr/>
          <a:lstStyle/>
          <a:p>
            <a:r>
              <a:t>Radical Republicans in Control</a:t>
            </a:r>
          </a:p>
        </p:txBody>
      </p:sp>
      <p:sp>
        <p:nvSpPr>
          <p:cNvPr id="168" name="Shape 168"/>
          <p:cNvSpPr>
            <a:spLocks noGrp="1"/>
          </p:cNvSpPr>
          <p:nvPr>
            <p:ph type="body" idx="1"/>
          </p:nvPr>
        </p:nvSpPr>
        <p:spPr>
          <a:xfrm>
            <a:off x="457200" y="1169131"/>
            <a:ext cx="8229600" cy="5358985"/>
          </a:xfrm>
          <a:prstGeom prst="rect">
            <a:avLst/>
          </a:prstGeom>
        </p:spPr>
        <p:txBody>
          <a:bodyPr>
            <a:normAutofit/>
          </a:bodyPr>
          <a:lstStyle/>
          <a:p>
            <a:pPr marL="690646" indent="-690646" defTabSz="832104">
              <a:spcBef>
                <a:spcPts val="600"/>
              </a:spcBef>
              <a:defRPr sz="2912"/>
            </a:pPr>
            <a:r>
              <a:rPr sz="3100" dirty="0"/>
              <a:t>The new legislature ratified the Fourteenth Amendment to the U.S. Constitution and North Carolina was readmitted to the Union in </a:t>
            </a:r>
            <a:r>
              <a:rPr sz="3100" dirty="0" smtClean="0"/>
              <a:t>1868</a:t>
            </a:r>
            <a:r>
              <a:rPr lang="en-US" sz="3100" dirty="0" smtClean="0"/>
              <a:t>.</a:t>
            </a:r>
            <a:endParaRPr sz="3100" dirty="0"/>
          </a:p>
          <a:p>
            <a:pPr marL="690646" indent="-690646" defTabSz="832104">
              <a:spcBef>
                <a:spcPts val="600"/>
              </a:spcBef>
              <a:defRPr sz="2912"/>
            </a:pPr>
            <a:r>
              <a:rPr sz="3100" dirty="0"/>
              <a:t>The Republicans held a majority but faced great opposition from former supporters of the Confederacy who called themselves </a:t>
            </a:r>
            <a:r>
              <a:rPr sz="3100" dirty="0" smtClean="0"/>
              <a:t>Conservatives</a:t>
            </a:r>
            <a:r>
              <a:rPr lang="en-US" sz="3100" dirty="0" smtClean="0"/>
              <a:t>.</a:t>
            </a:r>
            <a:endParaRPr sz="3100" dirty="0"/>
          </a:p>
          <a:p>
            <a:pPr marL="690646" indent="-690646" defTabSz="832104">
              <a:spcBef>
                <a:spcPts val="600"/>
              </a:spcBef>
              <a:defRPr sz="2912"/>
            </a:pPr>
            <a:r>
              <a:rPr sz="3100" dirty="0"/>
              <a:t>Conservatives faulted carpetbaggers for misleading the former freedmen into making bad decisions for the state and claimed that Holden and his allies were too </a:t>
            </a:r>
            <a:r>
              <a:rPr sz="3100" dirty="0" smtClean="0"/>
              <a:t>radical</a:t>
            </a:r>
            <a:r>
              <a:rPr lang="en-US" sz="3100" dirty="0" smtClean="0"/>
              <a:t>.</a:t>
            </a:r>
            <a:endParaRPr sz="3100" dirty="0"/>
          </a:p>
        </p:txBody>
      </p:sp>
      <p:sp>
        <p:nvSpPr>
          <p:cNvPr id="169" name="Shape 16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xfrm>
            <a:off x="457200" y="26130"/>
            <a:ext cx="8229600" cy="1143001"/>
          </a:xfrm>
          <a:prstGeom prst="rect">
            <a:avLst/>
          </a:prstGeom>
        </p:spPr>
        <p:txBody>
          <a:bodyPr/>
          <a:lstStyle>
            <a:lvl1pPr defTabSz="795527">
              <a:defRPr sz="3828">
                <a:effectLst>
                  <a:outerShdw blurRad="33147" dist="33147" dir="2700000" rotWithShape="0">
                    <a:srgbClr val="000000">
                      <a:alpha val="43137"/>
                    </a:srgbClr>
                  </a:outerShdw>
                </a:effectLst>
              </a:defRPr>
            </a:lvl1pPr>
          </a:lstStyle>
          <a:p>
            <a:r>
              <a:rPr dirty="0"/>
              <a:t>White Conservatives Regain Control</a:t>
            </a:r>
          </a:p>
        </p:txBody>
      </p:sp>
      <p:sp>
        <p:nvSpPr>
          <p:cNvPr id="172" name="Shape 172"/>
          <p:cNvSpPr>
            <a:spLocks noGrp="1"/>
          </p:cNvSpPr>
          <p:nvPr>
            <p:ph type="body" idx="1"/>
          </p:nvPr>
        </p:nvSpPr>
        <p:spPr>
          <a:xfrm>
            <a:off x="457200" y="1169131"/>
            <a:ext cx="8229600" cy="5358985"/>
          </a:xfrm>
          <a:prstGeom prst="rect">
            <a:avLst/>
          </a:prstGeom>
        </p:spPr>
        <p:txBody>
          <a:bodyPr>
            <a:noAutofit/>
          </a:bodyPr>
          <a:lstStyle/>
          <a:p>
            <a:pPr marL="607161" indent="-607161" defTabSz="731520">
              <a:spcBef>
                <a:spcPts val="600"/>
              </a:spcBef>
              <a:defRPr sz="2560"/>
            </a:pPr>
            <a:r>
              <a:rPr sz="2750" dirty="0"/>
              <a:t>The Conservatives worked hard to regain control, exposing every wrongdoing of the radicals and highlighting mistakes made by freedmen </a:t>
            </a:r>
            <a:r>
              <a:rPr sz="2750" dirty="0" smtClean="0"/>
              <a:t>legislators</a:t>
            </a:r>
            <a:r>
              <a:rPr lang="en-US" sz="2750" dirty="0" smtClean="0"/>
              <a:t>.</a:t>
            </a:r>
            <a:r>
              <a:rPr sz="2750" dirty="0" smtClean="0"/>
              <a:t> </a:t>
            </a:r>
            <a:endParaRPr sz="2750" dirty="0"/>
          </a:p>
          <a:p>
            <a:pPr marL="607161" indent="-607161" defTabSz="731520">
              <a:spcBef>
                <a:spcPts val="600"/>
              </a:spcBef>
              <a:defRPr sz="2560"/>
            </a:pPr>
            <a:r>
              <a:rPr sz="2750" dirty="0"/>
              <a:t>In 1869, the </a:t>
            </a:r>
            <a:r>
              <a:rPr sz="2750" b="1" i="1" dirty="0"/>
              <a:t>Ku Klux Klan </a:t>
            </a:r>
            <a:r>
              <a:rPr sz="2750" dirty="0"/>
              <a:t>became an active arm of Conservative resistance, with as many as 40,000 members in North </a:t>
            </a:r>
            <a:r>
              <a:rPr sz="2750" dirty="0" smtClean="0"/>
              <a:t>Carolina</a:t>
            </a:r>
            <a:r>
              <a:rPr lang="en-US" sz="2750" dirty="0" smtClean="0"/>
              <a:t>.</a:t>
            </a:r>
          </a:p>
          <a:p>
            <a:pPr marL="1067410" lvl="2" indent="-607161" defTabSz="731520">
              <a:spcBef>
                <a:spcPts val="600"/>
              </a:spcBef>
              <a:defRPr sz="2560"/>
            </a:pPr>
            <a:r>
              <a:rPr sz="2750" dirty="0" smtClean="0"/>
              <a:t>The </a:t>
            </a:r>
            <a:r>
              <a:rPr sz="2750" dirty="0"/>
              <a:t>Klan started in Tennessee right after the war as a social organization for Confederate veterans, but </a:t>
            </a:r>
            <a:r>
              <a:rPr lang="en-US" sz="2750" dirty="0" smtClean="0"/>
              <a:t>it </a:t>
            </a:r>
            <a:r>
              <a:rPr sz="2750" dirty="0" smtClean="0"/>
              <a:t>became </a:t>
            </a:r>
            <a:r>
              <a:rPr sz="2750" dirty="0"/>
              <a:t>a secret, racist organization that spread across the </a:t>
            </a:r>
            <a:r>
              <a:rPr sz="2750" dirty="0" smtClean="0"/>
              <a:t>South</a:t>
            </a:r>
            <a:r>
              <a:rPr lang="en-US" sz="2750" dirty="0" smtClean="0"/>
              <a:t>.</a:t>
            </a:r>
          </a:p>
          <a:p>
            <a:pPr marL="1067410" lvl="2" indent="-607161" defTabSz="731520">
              <a:spcBef>
                <a:spcPts val="600"/>
              </a:spcBef>
              <a:defRPr sz="2560"/>
            </a:pPr>
            <a:r>
              <a:rPr sz="2750" dirty="0" smtClean="0"/>
              <a:t>They </a:t>
            </a:r>
            <a:r>
              <a:rPr sz="2750" dirty="0"/>
              <a:t>harassed and intimidated North Carolinian Republicans in 25 counties and were accused of at least 15 </a:t>
            </a:r>
            <a:r>
              <a:rPr sz="2750" dirty="0" smtClean="0"/>
              <a:t>murders</a:t>
            </a:r>
            <a:r>
              <a:rPr lang="en-US" sz="2750" dirty="0" smtClean="0"/>
              <a:t>.</a:t>
            </a:r>
            <a:endParaRPr sz="2750" dirty="0"/>
          </a:p>
        </p:txBody>
      </p:sp>
      <p:sp>
        <p:nvSpPr>
          <p:cNvPr id="173" name="Shape 17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Tree>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26130"/>
            <a:ext cx="8229600" cy="1143001"/>
          </a:xfrm>
          <a:prstGeom prst="rect">
            <a:avLst/>
          </a:prstGeom>
        </p:spPr>
        <p:txBody>
          <a:bodyPr/>
          <a:lstStyle/>
          <a:p>
            <a:r>
              <a:t>The Kirk-Holden War</a:t>
            </a:r>
          </a:p>
        </p:txBody>
      </p:sp>
      <p:sp>
        <p:nvSpPr>
          <p:cNvPr id="176" name="Shape 176"/>
          <p:cNvSpPr>
            <a:spLocks noGrp="1"/>
          </p:cNvSpPr>
          <p:nvPr>
            <p:ph type="body" idx="1"/>
          </p:nvPr>
        </p:nvSpPr>
        <p:spPr>
          <a:xfrm>
            <a:off x="457200" y="1169131"/>
            <a:ext cx="8229600" cy="5358985"/>
          </a:xfrm>
          <a:prstGeom prst="rect">
            <a:avLst/>
          </a:prstGeom>
        </p:spPr>
        <p:txBody>
          <a:bodyPr>
            <a:noAutofit/>
          </a:bodyPr>
          <a:lstStyle/>
          <a:p>
            <a:pPr marL="546445" indent="-546445" defTabSz="658368">
              <a:spcBef>
                <a:spcPts val="500"/>
              </a:spcBef>
              <a:defRPr sz="2304"/>
            </a:pPr>
            <a:r>
              <a:rPr sz="2450" dirty="0"/>
              <a:t>Governor Holden declared </a:t>
            </a:r>
            <a:r>
              <a:rPr sz="2450" b="1" i="1" dirty="0"/>
              <a:t>martial </a:t>
            </a:r>
            <a:r>
              <a:rPr sz="2450" b="1" i="1" dirty="0" smtClean="0"/>
              <a:t>law</a:t>
            </a:r>
            <a:r>
              <a:rPr lang="en-US" sz="2450" dirty="0" smtClean="0"/>
              <a:t>, which is </a:t>
            </a:r>
            <a:r>
              <a:rPr sz="2450" dirty="0" smtClean="0"/>
              <a:t>where </a:t>
            </a:r>
            <a:r>
              <a:rPr sz="2450" dirty="0"/>
              <a:t>military forces are used to keep </a:t>
            </a:r>
            <a:r>
              <a:rPr sz="2450" dirty="0" smtClean="0"/>
              <a:t>order</a:t>
            </a:r>
            <a:r>
              <a:rPr lang="en-US" sz="2450" dirty="0" smtClean="0"/>
              <a:t>,</a:t>
            </a:r>
            <a:r>
              <a:rPr sz="2450" dirty="0" smtClean="0"/>
              <a:t> </a:t>
            </a:r>
            <a:r>
              <a:rPr sz="2450" dirty="0"/>
              <a:t>to keep the Klan from taking over key places of the </a:t>
            </a:r>
            <a:r>
              <a:rPr sz="2450" dirty="0" smtClean="0"/>
              <a:t>state</a:t>
            </a:r>
            <a:r>
              <a:rPr lang="en-US" sz="2450" dirty="0" smtClean="0"/>
              <a:t>.</a:t>
            </a:r>
          </a:p>
          <a:p>
            <a:pPr marL="1006694" lvl="2" indent="-546445" defTabSz="658368">
              <a:spcBef>
                <a:spcPts val="500"/>
              </a:spcBef>
              <a:defRPr sz="2304"/>
            </a:pPr>
            <a:r>
              <a:rPr sz="2450" dirty="0" smtClean="0"/>
              <a:t>State </a:t>
            </a:r>
            <a:r>
              <a:rPr sz="2450" dirty="0"/>
              <a:t>militia was sent under the control of Colonel George </a:t>
            </a:r>
            <a:r>
              <a:rPr sz="2450" dirty="0" smtClean="0"/>
              <a:t>Kirk</a:t>
            </a:r>
            <a:r>
              <a:rPr lang="en-US" sz="2450" dirty="0" smtClean="0"/>
              <a:t>.</a:t>
            </a:r>
            <a:endParaRPr sz="2450" dirty="0"/>
          </a:p>
          <a:p>
            <a:pPr marL="546445" indent="-546445" defTabSz="658368">
              <a:spcBef>
                <a:spcPts val="500"/>
              </a:spcBef>
              <a:defRPr sz="2304"/>
            </a:pPr>
            <a:r>
              <a:rPr sz="2450" dirty="0"/>
              <a:t>Suspected Klan members were arrested and held without charge or trial, and Conservatives were angered that Holden made so many arrests with so little </a:t>
            </a:r>
            <a:r>
              <a:rPr sz="2450" dirty="0" smtClean="0"/>
              <a:t>evidence</a:t>
            </a:r>
            <a:r>
              <a:rPr lang="en-US" sz="2450" dirty="0" smtClean="0"/>
              <a:t>.</a:t>
            </a:r>
          </a:p>
          <a:p>
            <a:pPr marL="1006694" lvl="2" indent="-546445" defTabSz="658368">
              <a:spcBef>
                <a:spcPts val="500"/>
              </a:spcBef>
              <a:defRPr sz="2304"/>
            </a:pPr>
            <a:r>
              <a:rPr sz="2450" dirty="0" smtClean="0"/>
              <a:t>Conservatives </a:t>
            </a:r>
            <a:r>
              <a:rPr sz="2450" dirty="0"/>
              <a:t>called this the </a:t>
            </a:r>
            <a:r>
              <a:rPr sz="2450" b="1" i="1" dirty="0"/>
              <a:t>Kirk-Holden </a:t>
            </a:r>
            <a:r>
              <a:rPr sz="2450" b="1" i="1" dirty="0" smtClean="0"/>
              <a:t>War</a:t>
            </a:r>
            <a:r>
              <a:rPr lang="en-US" sz="2450" dirty="0" smtClean="0"/>
              <a:t>.</a:t>
            </a:r>
            <a:endParaRPr sz="2450" b="1" i="1" dirty="0"/>
          </a:p>
          <a:p>
            <a:pPr marL="546445" indent="-546445" defTabSz="658368">
              <a:spcBef>
                <a:spcPts val="500"/>
              </a:spcBef>
              <a:defRPr sz="2304"/>
            </a:pPr>
            <a:r>
              <a:rPr sz="2450" dirty="0"/>
              <a:t>In the 1870 election, 15 previously Republican counties voted </a:t>
            </a:r>
            <a:r>
              <a:rPr sz="2450" dirty="0" smtClean="0"/>
              <a:t>Conservative</a:t>
            </a:r>
            <a:r>
              <a:rPr lang="en-US" sz="2450" dirty="0" smtClean="0"/>
              <a:t>.</a:t>
            </a:r>
          </a:p>
          <a:p>
            <a:pPr marL="1006694" lvl="2" indent="-546445" defTabSz="658368">
              <a:spcBef>
                <a:spcPts val="500"/>
              </a:spcBef>
              <a:defRPr sz="2304"/>
            </a:pPr>
            <a:r>
              <a:rPr sz="2450" dirty="0" smtClean="0"/>
              <a:t>The </a:t>
            </a:r>
            <a:r>
              <a:rPr sz="2450" dirty="0"/>
              <a:t>Klan had been active in 10 of those </a:t>
            </a:r>
            <a:r>
              <a:rPr sz="2450" dirty="0" smtClean="0"/>
              <a:t>counties</a:t>
            </a:r>
            <a:r>
              <a:rPr lang="en-US" sz="2450" dirty="0" smtClean="0"/>
              <a:t>.</a:t>
            </a:r>
            <a:endParaRPr sz="2450" dirty="0"/>
          </a:p>
          <a:p>
            <a:pPr marL="546445" indent="-546445" defTabSz="658368">
              <a:spcBef>
                <a:spcPts val="500"/>
              </a:spcBef>
              <a:defRPr sz="2304"/>
            </a:pPr>
            <a:r>
              <a:rPr sz="2450" dirty="0"/>
              <a:t>The Klan continued to cause mayhem until a federal act outlawing it generally ended its activities after </a:t>
            </a:r>
            <a:r>
              <a:rPr sz="2450" dirty="0" smtClean="0"/>
              <a:t>1872</a:t>
            </a:r>
            <a:r>
              <a:rPr lang="en-US" sz="2450" dirty="0" smtClean="0"/>
              <a:t>.</a:t>
            </a:r>
            <a:endParaRPr sz="2450" dirty="0"/>
          </a:p>
        </p:txBody>
      </p:sp>
      <p:sp>
        <p:nvSpPr>
          <p:cNvPr id="177" name="Shape 17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749808">
              <a:defRPr sz="3607">
                <a:effectLst>
                  <a:outerShdw blurRad="31242" dist="31242" dir="2700000" rotWithShape="0">
                    <a:srgbClr val="000000">
                      <a:alpha val="43137"/>
                    </a:srgbClr>
                  </a:outerShdw>
                </a:effectLst>
              </a:defRPr>
            </a:lvl1pPr>
          </a:lstStyle>
          <a:p>
            <a:r>
              <a:t>Section 1: Sectionalism and Secession</a:t>
            </a:r>
          </a:p>
        </p:txBody>
      </p:sp>
      <p:sp>
        <p:nvSpPr>
          <p:cNvPr id="69" name="Shape 69"/>
          <p:cNvSpPr>
            <a:spLocks noGrp="1"/>
          </p:cNvSpPr>
          <p:nvPr>
            <p:ph type="body" idx="1"/>
          </p:nvPr>
        </p:nvSpPr>
        <p:spPr>
          <a:xfrm>
            <a:off x="457200" y="1600200"/>
            <a:ext cx="8229600" cy="4525963"/>
          </a:xfrm>
          <a:prstGeom prst="rect">
            <a:avLst/>
          </a:prstGeom>
        </p:spPr>
        <p:txBody>
          <a:bodyPr/>
          <a:lstStyle/>
          <a:p>
            <a:pPr marL="342900" lvl="1" indent="-342900">
              <a:lnSpc>
                <a:spcPct val="100000"/>
              </a:lnSpc>
              <a:buChar char="➢"/>
            </a:pPr>
            <a:r>
              <a:t>Essential Question:</a:t>
            </a:r>
            <a:endParaRPr sz="2800"/>
          </a:p>
          <a:p>
            <a:pPr marL="742950" lvl="2" indent="-342900">
              <a:lnSpc>
                <a:spcPct val="100000"/>
              </a:lnSpc>
              <a:spcBef>
                <a:spcPts val="600"/>
              </a:spcBef>
              <a:buFont typeface="Arial"/>
              <a:buChar char="•"/>
              <a:defRPr sz="2800"/>
            </a:pPr>
            <a:r>
              <a:t>How did North Carolina initially feel about secession, and what issues led to their eventual secession from the United States?</a:t>
            </a:r>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457200" y="26130"/>
            <a:ext cx="8229600" cy="1143001"/>
          </a:xfrm>
          <a:prstGeom prst="rect">
            <a:avLst/>
          </a:prstGeom>
        </p:spPr>
        <p:txBody>
          <a:bodyPr/>
          <a:lstStyle/>
          <a:p>
            <a:r>
              <a:t>Redemption in North Carolina</a:t>
            </a:r>
          </a:p>
        </p:txBody>
      </p:sp>
      <p:sp>
        <p:nvSpPr>
          <p:cNvPr id="180" name="Shape 180"/>
          <p:cNvSpPr>
            <a:spLocks noGrp="1"/>
          </p:cNvSpPr>
          <p:nvPr>
            <p:ph type="body" idx="1"/>
          </p:nvPr>
        </p:nvSpPr>
        <p:spPr>
          <a:xfrm>
            <a:off x="457200" y="1169131"/>
            <a:ext cx="8229600" cy="5207539"/>
          </a:xfrm>
          <a:prstGeom prst="rect">
            <a:avLst/>
          </a:prstGeom>
        </p:spPr>
        <p:txBody>
          <a:bodyPr>
            <a:normAutofit/>
          </a:bodyPr>
          <a:lstStyle/>
          <a:p>
            <a:pPr marL="538855" indent="-538855" defTabSz="649223">
              <a:spcBef>
                <a:spcPts val="500"/>
              </a:spcBef>
              <a:defRPr sz="2272"/>
            </a:pPr>
            <a:r>
              <a:rPr sz="2400" dirty="0"/>
              <a:t>The Conservative legislature got rid of Governor Holden by </a:t>
            </a:r>
            <a:r>
              <a:rPr sz="2400" b="1" i="1" dirty="0"/>
              <a:t>impeaching</a:t>
            </a:r>
            <a:r>
              <a:rPr sz="2400" dirty="0"/>
              <a:t> him in </a:t>
            </a:r>
            <a:r>
              <a:rPr sz="2400" dirty="0" smtClean="0"/>
              <a:t>1871</a:t>
            </a:r>
            <a:r>
              <a:rPr lang="en-US" sz="2400" dirty="0" smtClean="0"/>
              <a:t>.</a:t>
            </a:r>
          </a:p>
          <a:p>
            <a:pPr marL="999104" lvl="2" indent="-538855" defTabSz="649223">
              <a:spcBef>
                <a:spcPts val="500"/>
              </a:spcBef>
              <a:defRPr sz="2272"/>
            </a:pPr>
            <a:r>
              <a:rPr sz="2400" dirty="0" smtClean="0"/>
              <a:t>Charges </a:t>
            </a:r>
            <a:r>
              <a:rPr sz="2400" dirty="0"/>
              <a:t>were brought against him for </a:t>
            </a:r>
            <a:r>
              <a:rPr lang="en-US" sz="2400" dirty="0" smtClean="0"/>
              <a:t>his </a:t>
            </a:r>
            <a:r>
              <a:rPr sz="2400" dirty="0" smtClean="0"/>
              <a:t>wrongdoing </a:t>
            </a:r>
            <a:r>
              <a:rPr sz="2400" dirty="0"/>
              <a:t>while in office, specifically for those he arrested without </a:t>
            </a:r>
            <a:r>
              <a:rPr sz="2400" dirty="0" smtClean="0"/>
              <a:t>charging</a:t>
            </a:r>
            <a:r>
              <a:rPr lang="en-US" sz="2400" dirty="0" smtClean="0"/>
              <a:t>.</a:t>
            </a:r>
            <a:endParaRPr sz="2400" dirty="0"/>
          </a:p>
          <a:p>
            <a:pPr marL="538855" indent="-538855" defTabSz="649223">
              <a:spcBef>
                <a:spcPts val="500"/>
              </a:spcBef>
              <a:defRPr sz="2272"/>
            </a:pPr>
            <a:r>
              <a:rPr sz="2400" dirty="0"/>
              <a:t>The Conservatives ruled that the Klan didn’t exist, so it couldn’t be </a:t>
            </a:r>
            <a:r>
              <a:rPr sz="2400" dirty="0" smtClean="0"/>
              <a:t>discussed</a:t>
            </a:r>
            <a:r>
              <a:rPr lang="en-US" sz="2400" dirty="0" smtClean="0"/>
              <a:t>.</a:t>
            </a:r>
            <a:endParaRPr sz="2400" dirty="0"/>
          </a:p>
          <a:p>
            <a:pPr marL="538855" indent="-538855" defTabSz="649223">
              <a:spcBef>
                <a:spcPts val="500"/>
              </a:spcBef>
              <a:defRPr sz="2272"/>
            </a:pPr>
            <a:r>
              <a:rPr sz="2400" dirty="0"/>
              <a:t>The Conservatives worked to “redeem” the state by undoing as many reforms as </a:t>
            </a:r>
            <a:r>
              <a:rPr sz="2400" dirty="0" smtClean="0"/>
              <a:t>possible</a:t>
            </a:r>
            <a:r>
              <a:rPr lang="en-US" sz="2400" dirty="0" smtClean="0"/>
              <a:t>.</a:t>
            </a:r>
          </a:p>
          <a:p>
            <a:pPr marL="999104" lvl="2" indent="-538855" defTabSz="649223">
              <a:spcBef>
                <a:spcPts val="500"/>
              </a:spcBef>
              <a:defRPr sz="2272"/>
            </a:pPr>
            <a:r>
              <a:rPr sz="2400" dirty="0" smtClean="0"/>
              <a:t>They </a:t>
            </a:r>
            <a:r>
              <a:rPr sz="2400" dirty="0"/>
              <a:t>amended the state Constitution </a:t>
            </a:r>
            <a:r>
              <a:rPr sz="2400" dirty="0" smtClean="0"/>
              <a:t>t</a:t>
            </a:r>
            <a:r>
              <a:rPr lang="en-US" sz="2400" dirty="0" smtClean="0"/>
              <a:t>o</a:t>
            </a:r>
            <a:r>
              <a:rPr sz="2400" dirty="0" smtClean="0"/>
              <a:t> </a:t>
            </a:r>
            <a:r>
              <a:rPr sz="2400" dirty="0"/>
              <a:t>change the state </a:t>
            </a:r>
            <a:r>
              <a:rPr sz="2400" dirty="0" smtClean="0"/>
              <a:t>government</a:t>
            </a:r>
            <a:r>
              <a:rPr lang="en-US" sz="2400" dirty="0" smtClean="0"/>
              <a:t>,</a:t>
            </a:r>
            <a:r>
              <a:rPr sz="2400" dirty="0" smtClean="0"/>
              <a:t> giv</a:t>
            </a:r>
            <a:r>
              <a:rPr lang="en-US" sz="2400" dirty="0" smtClean="0"/>
              <a:t>ing</a:t>
            </a:r>
            <a:r>
              <a:rPr sz="2400" dirty="0" smtClean="0"/>
              <a:t> </a:t>
            </a:r>
            <a:r>
              <a:rPr sz="2400" dirty="0"/>
              <a:t>the legislature more control over the freedmen of the state and require schools to be </a:t>
            </a:r>
            <a:r>
              <a:rPr sz="2400" dirty="0" smtClean="0"/>
              <a:t>segregated</a:t>
            </a:r>
            <a:r>
              <a:rPr lang="en-US" sz="2400" dirty="0" smtClean="0"/>
              <a:t>.</a:t>
            </a:r>
            <a:endParaRPr sz="2400" dirty="0"/>
          </a:p>
          <a:p>
            <a:pPr marL="538855" indent="-538855" defTabSz="649223">
              <a:spcBef>
                <a:spcPts val="500"/>
              </a:spcBef>
              <a:defRPr sz="2272"/>
            </a:pPr>
            <a:r>
              <a:rPr sz="2400" dirty="0"/>
              <a:t>Conservatives had begun to call themselves Democrats and argued that they were saving the state from the trouble caused by the </a:t>
            </a:r>
            <a:r>
              <a:rPr sz="2400" dirty="0" smtClean="0"/>
              <a:t>radicals</a:t>
            </a:r>
            <a:r>
              <a:rPr lang="en-US" sz="2400" dirty="0" smtClean="0"/>
              <a:t>.</a:t>
            </a:r>
            <a:endParaRPr sz="2400" dirty="0"/>
          </a:p>
        </p:txBody>
      </p:sp>
      <p:sp>
        <p:nvSpPr>
          <p:cNvPr id="181" name="Shape 18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
        <p:nvSpPr>
          <p:cNvPr id="182" name="Shape 182"/>
          <p:cNvSpPr/>
          <p:nvPr/>
        </p:nvSpPr>
        <p:spPr>
          <a:xfrm>
            <a:off x="6563483" y="6018529"/>
            <a:ext cx="230353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5: African Americans during Reconstruction</a:t>
            </a:r>
          </a:p>
        </p:txBody>
      </p:sp>
      <p:sp>
        <p:nvSpPr>
          <p:cNvPr id="185" name="Shape 185"/>
          <p:cNvSpPr>
            <a:spLocks noGrp="1"/>
          </p:cNvSpPr>
          <p:nvPr>
            <p:ph type="body" idx="1"/>
          </p:nvPr>
        </p:nvSpPr>
        <p:spPr>
          <a:prstGeom prst="rect">
            <a:avLst/>
          </a:prstGeom>
        </p:spPr>
        <p:txBody>
          <a:bodyPr/>
          <a:lstStyle>
            <a:lvl2pPr marL="1216151" indent="-758951">
              <a:buChar char="➢"/>
            </a:lvl2pPr>
          </a:lstStyle>
          <a:p>
            <a:r>
              <a:rPr dirty="0"/>
              <a:t>Essential Question</a:t>
            </a:r>
            <a:r>
              <a:rPr dirty="0" smtClean="0"/>
              <a:t>:</a:t>
            </a:r>
            <a:endParaRPr lang="en-US" dirty="0" smtClean="0"/>
          </a:p>
          <a:p>
            <a:pPr lvl="2"/>
            <a:r>
              <a:rPr dirty="0" smtClean="0"/>
              <a:t>How </a:t>
            </a:r>
            <a:r>
              <a:rPr dirty="0"/>
              <a:t>did the freedmen’s lives change during Reconstruction?</a:t>
            </a:r>
          </a:p>
        </p:txBody>
      </p:sp>
      <p:sp>
        <p:nvSpPr>
          <p:cNvPr id="186" name="Shape 18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Tree>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5: African Americans during Reconstruction</a:t>
            </a:r>
          </a:p>
        </p:txBody>
      </p:sp>
      <p:sp>
        <p:nvSpPr>
          <p:cNvPr id="189" name="Shape 189"/>
          <p:cNvSpPr>
            <a:spLocks noGrp="1"/>
          </p:cNvSpPr>
          <p:nvPr>
            <p:ph type="body" idx="1"/>
          </p:nvPr>
        </p:nvSpPr>
        <p:spPr>
          <a:prstGeom prst="rect">
            <a:avLst/>
          </a:prstGeom>
        </p:spPr>
        <p:txBody>
          <a:bodyPr/>
          <a:lstStyle/>
          <a:p>
            <a:r>
              <a:rPr dirty="0"/>
              <a:t>What terms do I need to know</a:t>
            </a:r>
            <a:r>
              <a:rPr dirty="0" smtClean="0"/>
              <a:t>?</a:t>
            </a:r>
            <a:endParaRPr lang="en-US" dirty="0" smtClean="0"/>
          </a:p>
          <a:p>
            <a:pPr lvl="2"/>
            <a:r>
              <a:rPr dirty="0" smtClean="0"/>
              <a:t>Freedmen’s Bureau</a:t>
            </a:r>
            <a:endParaRPr lang="en-US" dirty="0"/>
          </a:p>
          <a:p>
            <a:pPr lvl="2"/>
            <a:r>
              <a:rPr dirty="0" smtClean="0"/>
              <a:t>sharecropping</a:t>
            </a:r>
            <a:endParaRPr dirty="0"/>
          </a:p>
        </p:txBody>
      </p:sp>
      <p:sp>
        <p:nvSpPr>
          <p:cNvPr id="190" name="Shape 19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Tree>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457200" y="26130"/>
            <a:ext cx="8229600" cy="1143001"/>
          </a:xfrm>
          <a:prstGeom prst="rect">
            <a:avLst/>
          </a:prstGeom>
        </p:spPr>
        <p:txBody>
          <a:bodyPr/>
          <a:lstStyle/>
          <a:p>
            <a:r>
              <a:t>Introduction</a:t>
            </a:r>
          </a:p>
        </p:txBody>
      </p:sp>
      <p:sp>
        <p:nvSpPr>
          <p:cNvPr id="193" name="Shape 193"/>
          <p:cNvSpPr>
            <a:spLocks noGrp="1"/>
          </p:cNvSpPr>
          <p:nvPr>
            <p:ph type="body" idx="1"/>
          </p:nvPr>
        </p:nvSpPr>
        <p:spPr>
          <a:xfrm>
            <a:off x="457200" y="1169131"/>
            <a:ext cx="8229600" cy="5306134"/>
          </a:xfrm>
          <a:prstGeom prst="rect">
            <a:avLst/>
          </a:prstGeom>
        </p:spPr>
        <p:txBody>
          <a:bodyPr>
            <a:normAutofit/>
          </a:bodyPr>
          <a:lstStyle/>
          <a:p>
            <a:pPr marL="561624" indent="-561624" defTabSz="676655">
              <a:spcBef>
                <a:spcPts val="500"/>
              </a:spcBef>
              <a:defRPr sz="2368"/>
            </a:pPr>
            <a:r>
              <a:rPr sz="2400" dirty="0"/>
              <a:t>The Black Codes created new restrictions and made it hard for freedmen to find </a:t>
            </a:r>
            <a:r>
              <a:rPr sz="2400" dirty="0" smtClean="0"/>
              <a:t>work</a:t>
            </a:r>
            <a:r>
              <a:rPr lang="en-US" sz="2400" dirty="0" smtClean="0"/>
              <a:t>.</a:t>
            </a:r>
            <a:endParaRPr sz="2400" dirty="0"/>
          </a:p>
          <a:p>
            <a:pPr marL="561624" indent="-561624" defTabSz="676655">
              <a:spcBef>
                <a:spcPts val="500"/>
              </a:spcBef>
              <a:defRPr sz="2368"/>
            </a:pPr>
            <a:r>
              <a:rPr sz="2400" dirty="0"/>
              <a:t>Since the Black Codes were a form of slavery, freedmen actively fought to gain their </a:t>
            </a:r>
            <a:r>
              <a:rPr sz="2400" dirty="0" smtClean="0"/>
              <a:t>rights</a:t>
            </a:r>
            <a:r>
              <a:rPr lang="en-US" sz="2400" dirty="0" smtClean="0"/>
              <a:t>.</a:t>
            </a:r>
          </a:p>
          <a:p>
            <a:pPr marL="1021873" lvl="2" indent="-561624" defTabSz="676655">
              <a:spcBef>
                <a:spcPts val="500"/>
              </a:spcBef>
              <a:defRPr sz="2368"/>
            </a:pPr>
            <a:r>
              <a:rPr lang="en-US" sz="2400" dirty="0" smtClean="0"/>
              <a:t>They e</a:t>
            </a:r>
            <a:r>
              <a:rPr sz="2400" dirty="0" smtClean="0"/>
              <a:t>stablished </a:t>
            </a:r>
            <a:r>
              <a:rPr sz="2400" dirty="0"/>
              <a:t>the North Carolina Equal Rights League, and </a:t>
            </a:r>
            <a:r>
              <a:rPr lang="en-US" sz="2400" dirty="0" smtClean="0"/>
              <a:t>they later </a:t>
            </a:r>
            <a:r>
              <a:rPr sz="2400" dirty="0" smtClean="0"/>
              <a:t>formed </a:t>
            </a:r>
            <a:r>
              <a:rPr sz="2400" dirty="0"/>
              <a:t>an education association to build schools and worked with the Freedmen’s Bureau to operate </a:t>
            </a:r>
            <a:r>
              <a:rPr sz="2400" dirty="0" smtClean="0"/>
              <a:t>them</a:t>
            </a:r>
            <a:r>
              <a:rPr lang="en-US" sz="2400" dirty="0" smtClean="0"/>
              <a:t>.</a:t>
            </a:r>
          </a:p>
          <a:p>
            <a:pPr marL="1021873" lvl="2" indent="-561624" defTabSz="676655">
              <a:spcBef>
                <a:spcPts val="500"/>
              </a:spcBef>
              <a:defRPr sz="2368"/>
            </a:pPr>
            <a:r>
              <a:rPr sz="2400" dirty="0" smtClean="0"/>
              <a:t>The </a:t>
            </a:r>
            <a:r>
              <a:rPr sz="2400" b="1" i="1" dirty="0"/>
              <a:t>Freedmen’s Bureau </a:t>
            </a:r>
            <a:r>
              <a:rPr sz="2400" dirty="0"/>
              <a:t>was a federal organization to provide food, clothing, shelter, and education for the former </a:t>
            </a:r>
            <a:r>
              <a:rPr sz="2400" dirty="0" smtClean="0"/>
              <a:t>slaves</a:t>
            </a:r>
            <a:r>
              <a:rPr lang="en-US" sz="2400" dirty="0" smtClean="0"/>
              <a:t>.</a:t>
            </a:r>
            <a:endParaRPr sz="2400" dirty="0"/>
          </a:p>
          <a:p>
            <a:pPr marL="561624" indent="-561624" defTabSz="676655">
              <a:spcBef>
                <a:spcPts val="500"/>
              </a:spcBef>
              <a:defRPr sz="2368"/>
            </a:pPr>
            <a:r>
              <a:rPr sz="2400" dirty="0"/>
              <a:t>The African Methodist Episcopal (A.M.E.) Church was organized in the state and there were more than 50 ministers by </a:t>
            </a:r>
            <a:r>
              <a:rPr sz="2400" dirty="0" smtClean="0"/>
              <a:t>1869</a:t>
            </a:r>
            <a:r>
              <a:rPr lang="en-US" sz="2400" dirty="0" smtClean="0"/>
              <a:t>.</a:t>
            </a:r>
            <a:endParaRPr sz="2400" dirty="0"/>
          </a:p>
          <a:p>
            <a:pPr marL="561624" indent="-561624" defTabSz="676655">
              <a:spcBef>
                <a:spcPts val="500"/>
              </a:spcBef>
              <a:defRPr sz="2368"/>
            </a:pPr>
            <a:r>
              <a:rPr sz="2400" dirty="0"/>
              <a:t>African Americans often formed their organizations and institutions in the face of great </a:t>
            </a:r>
            <a:r>
              <a:rPr sz="2400" dirty="0" smtClean="0"/>
              <a:t>opposition</a:t>
            </a:r>
            <a:r>
              <a:rPr lang="en-US" sz="2400" dirty="0" smtClean="0"/>
              <a:t>.</a:t>
            </a:r>
            <a:endParaRPr sz="2400" dirty="0"/>
          </a:p>
        </p:txBody>
      </p:sp>
      <p:sp>
        <p:nvSpPr>
          <p:cNvPr id="194" name="Shape 1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spTree>
  </p:cSld>
  <p:clrMapOvr>
    <a:masterClrMapping/>
  </p:clrMapOvr>
  <p:transition xmlns:p14="http://schemas.microsoft.com/office/powerpoint/2010/mai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457200" y="26130"/>
            <a:ext cx="8229600" cy="1143001"/>
          </a:xfrm>
          <a:prstGeom prst="rect">
            <a:avLst/>
          </a:prstGeom>
        </p:spPr>
        <p:txBody>
          <a:bodyPr>
            <a:normAutofit fontScale="90000"/>
          </a:bodyPr>
          <a:lstStyle>
            <a:lvl1pPr defTabSz="850391">
              <a:defRPr sz="4092">
                <a:effectLst>
                  <a:outerShdw blurRad="35433" dist="35433" dir="2700000" rotWithShape="0">
                    <a:srgbClr val="000000">
                      <a:alpha val="43137"/>
                    </a:srgbClr>
                  </a:outerShdw>
                </a:effectLst>
              </a:defRPr>
            </a:lvl1pPr>
          </a:lstStyle>
          <a:p>
            <a:r>
              <a:t>African Americans as Republicans</a:t>
            </a:r>
          </a:p>
        </p:txBody>
      </p:sp>
      <p:sp>
        <p:nvSpPr>
          <p:cNvPr id="197" name="Shape 197"/>
          <p:cNvSpPr>
            <a:spLocks noGrp="1"/>
          </p:cNvSpPr>
          <p:nvPr>
            <p:ph type="body" idx="1"/>
          </p:nvPr>
        </p:nvSpPr>
        <p:spPr>
          <a:xfrm>
            <a:off x="457200" y="1169131"/>
            <a:ext cx="8229600" cy="5358986"/>
          </a:xfrm>
          <a:prstGeom prst="rect">
            <a:avLst/>
          </a:prstGeom>
        </p:spPr>
        <p:txBody>
          <a:bodyPr>
            <a:noAutofit/>
          </a:bodyPr>
          <a:lstStyle/>
          <a:p>
            <a:pPr marL="614751" indent="-614751" defTabSz="740663">
              <a:spcBef>
                <a:spcPts val="600"/>
              </a:spcBef>
              <a:defRPr sz="2592"/>
            </a:pPr>
            <a:r>
              <a:rPr sz="2700" dirty="0"/>
              <a:t>To gain better rights, black leaders became active in the Republican Party as it was established in </a:t>
            </a:r>
            <a:r>
              <a:rPr sz="2700" dirty="0" smtClean="0"/>
              <a:t>1867</a:t>
            </a:r>
            <a:r>
              <a:rPr lang="en-US" sz="2700" dirty="0" smtClean="0"/>
              <a:t>.</a:t>
            </a:r>
            <a:endParaRPr sz="2700" dirty="0"/>
          </a:p>
          <a:p>
            <a:pPr marL="614751" indent="-614751" defTabSz="740663">
              <a:spcBef>
                <a:spcPts val="600"/>
              </a:spcBef>
              <a:defRPr sz="2592"/>
            </a:pPr>
            <a:r>
              <a:rPr sz="2700" dirty="0"/>
              <a:t>Eastern counties with majorities of blacks always sent black representatives to Raleigh during Reconstruction, where they continually tried to advance the interests of blacks struggling to get over </a:t>
            </a:r>
            <a:r>
              <a:rPr sz="2700" dirty="0" smtClean="0"/>
              <a:t>slavery</a:t>
            </a:r>
            <a:r>
              <a:rPr lang="en-US" sz="2700" dirty="0" smtClean="0"/>
              <a:t>.</a:t>
            </a:r>
            <a:endParaRPr sz="2700" dirty="0"/>
          </a:p>
          <a:p>
            <a:pPr marL="614751" indent="-614751" defTabSz="740663">
              <a:spcBef>
                <a:spcPts val="600"/>
              </a:spcBef>
              <a:defRPr sz="2592"/>
            </a:pPr>
            <a:r>
              <a:rPr sz="2700" dirty="0"/>
              <a:t>Despite the terrorism of the Klan, black justices of the peace held courts until the convention of 1875 gave the legislature the power to replace them with </a:t>
            </a:r>
            <a:r>
              <a:rPr sz="2700" dirty="0" smtClean="0"/>
              <a:t>whites</a:t>
            </a:r>
            <a:r>
              <a:rPr lang="en-US" sz="2700" dirty="0" smtClean="0"/>
              <a:t>.</a:t>
            </a:r>
            <a:endParaRPr sz="2700" dirty="0"/>
          </a:p>
          <a:p>
            <a:pPr marL="614751" indent="-614751" defTabSz="740663">
              <a:spcBef>
                <a:spcPts val="600"/>
              </a:spcBef>
              <a:defRPr sz="2592"/>
            </a:pPr>
            <a:r>
              <a:rPr sz="2700" dirty="0"/>
              <a:t>Blacks continued to be elected to the legislature even after the Conservatives took </a:t>
            </a:r>
            <a:r>
              <a:rPr sz="2700" dirty="0" smtClean="0"/>
              <a:t>power</a:t>
            </a:r>
            <a:r>
              <a:rPr lang="en-US" sz="2700" dirty="0" smtClean="0"/>
              <a:t>.</a:t>
            </a:r>
            <a:endParaRPr sz="2700" dirty="0"/>
          </a:p>
        </p:txBody>
      </p:sp>
      <p:sp>
        <p:nvSpPr>
          <p:cNvPr id="198" name="Shape 19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34</a:t>
            </a:fld>
            <a:endParaRPr/>
          </a:p>
        </p:txBody>
      </p:sp>
    </p:spTree>
  </p:cSld>
  <p:clrMapOvr>
    <a:masterClrMapping/>
  </p:clrMapOvr>
  <p:transition xmlns:p14="http://schemas.microsoft.com/office/powerpoint/2010/mai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457200" y="26130"/>
            <a:ext cx="8229600" cy="1143001"/>
          </a:xfrm>
          <a:prstGeom prst="rect">
            <a:avLst/>
          </a:prstGeom>
        </p:spPr>
        <p:txBody>
          <a:bodyPr/>
          <a:lstStyle/>
          <a:p>
            <a:r>
              <a:t>The Rise of Sharecropping</a:t>
            </a:r>
          </a:p>
        </p:txBody>
      </p:sp>
      <p:sp>
        <p:nvSpPr>
          <p:cNvPr id="201" name="Shape 201"/>
          <p:cNvSpPr>
            <a:spLocks noGrp="1"/>
          </p:cNvSpPr>
          <p:nvPr>
            <p:ph type="body" idx="1"/>
          </p:nvPr>
        </p:nvSpPr>
        <p:spPr>
          <a:xfrm>
            <a:off x="457200" y="1169131"/>
            <a:ext cx="8229600" cy="5125307"/>
          </a:xfrm>
          <a:prstGeom prst="rect">
            <a:avLst/>
          </a:prstGeom>
        </p:spPr>
        <p:txBody>
          <a:bodyPr>
            <a:normAutofit/>
          </a:bodyPr>
          <a:lstStyle/>
          <a:p>
            <a:pPr marL="561624" indent="-561624" defTabSz="676655">
              <a:spcBef>
                <a:spcPts val="500"/>
              </a:spcBef>
              <a:defRPr sz="2368"/>
            </a:pPr>
            <a:r>
              <a:rPr sz="2500" dirty="0"/>
              <a:t>Most freedmen did not have time to participate in public life after making a living to provide for their </a:t>
            </a:r>
            <a:r>
              <a:rPr sz="2500" dirty="0" smtClean="0"/>
              <a:t>families</a:t>
            </a:r>
            <a:r>
              <a:rPr lang="en-US" sz="2500" dirty="0" smtClean="0"/>
              <a:t>.</a:t>
            </a:r>
            <a:endParaRPr sz="2500" dirty="0"/>
          </a:p>
          <a:p>
            <a:pPr marL="561624" indent="-561624" defTabSz="676655">
              <a:spcBef>
                <a:spcPts val="500"/>
              </a:spcBef>
              <a:defRPr sz="2368"/>
            </a:pPr>
            <a:r>
              <a:rPr sz="2500" dirty="0"/>
              <a:t>Many former slaves moved to towns to work in stores or worked as hired hands for white </a:t>
            </a:r>
            <a:r>
              <a:rPr sz="2500" dirty="0" smtClean="0"/>
              <a:t>farmers</a:t>
            </a:r>
            <a:r>
              <a:rPr lang="en-US" sz="2500" dirty="0" smtClean="0"/>
              <a:t>.</a:t>
            </a:r>
            <a:endParaRPr sz="2500" dirty="0"/>
          </a:p>
          <a:p>
            <a:pPr marL="561624" indent="-561624" defTabSz="676655">
              <a:spcBef>
                <a:spcPts val="500"/>
              </a:spcBef>
              <a:defRPr sz="2368"/>
            </a:pPr>
            <a:r>
              <a:rPr sz="2500" dirty="0"/>
              <a:t>Many black men tried to rent land and farm on their own, but cash was scarce, so the landowner and the renter often split the proceeds from selling the crop raised on the rented land, known as </a:t>
            </a:r>
            <a:r>
              <a:rPr sz="2500" b="1" i="1" dirty="0" smtClean="0"/>
              <a:t>sharecropping</a:t>
            </a:r>
            <a:r>
              <a:rPr lang="en-US" sz="2500" dirty="0" smtClean="0"/>
              <a:t>.</a:t>
            </a:r>
          </a:p>
          <a:p>
            <a:pPr marL="1021873" lvl="2" indent="-561624" defTabSz="676655">
              <a:spcBef>
                <a:spcPts val="500"/>
              </a:spcBef>
              <a:defRPr sz="2368"/>
            </a:pPr>
            <a:r>
              <a:rPr sz="2500" dirty="0" smtClean="0"/>
              <a:t>If </a:t>
            </a:r>
            <a:r>
              <a:rPr sz="2500" dirty="0"/>
              <a:t>the rent took all the profits, the </a:t>
            </a:r>
            <a:r>
              <a:rPr sz="2500" dirty="0" smtClean="0"/>
              <a:t>sharecropp</a:t>
            </a:r>
            <a:r>
              <a:rPr lang="en-US" sz="2500" dirty="0" smtClean="0"/>
              <a:t>er</a:t>
            </a:r>
            <a:r>
              <a:rPr sz="2500" dirty="0" smtClean="0"/>
              <a:t> </a:t>
            </a:r>
            <a:r>
              <a:rPr sz="2500" dirty="0"/>
              <a:t>got nothing, and most sharecroppers had to borrow money to buy seeds and other </a:t>
            </a:r>
            <a:r>
              <a:rPr sz="2500" dirty="0" smtClean="0"/>
              <a:t>supplies</a:t>
            </a:r>
            <a:r>
              <a:rPr lang="en-US" sz="2500" dirty="0" smtClean="0"/>
              <a:t>.</a:t>
            </a:r>
            <a:endParaRPr sz="2500" dirty="0"/>
          </a:p>
          <a:p>
            <a:pPr marL="561624" indent="-561624" defTabSz="676655">
              <a:spcBef>
                <a:spcPts val="500"/>
              </a:spcBef>
              <a:defRPr sz="2368"/>
            </a:pPr>
            <a:r>
              <a:rPr sz="2500" dirty="0"/>
              <a:t>Many black families did little more than get by, and in some counties in the east, black sharecroppers were the majority of </a:t>
            </a:r>
            <a:r>
              <a:rPr lang="en-US" sz="2500" dirty="0" smtClean="0"/>
              <a:t>the </a:t>
            </a:r>
            <a:r>
              <a:rPr sz="2500" dirty="0" smtClean="0"/>
              <a:t>farmers </a:t>
            </a:r>
            <a:r>
              <a:rPr sz="2500" dirty="0"/>
              <a:t>by the </a:t>
            </a:r>
            <a:r>
              <a:rPr sz="2500" dirty="0" smtClean="0"/>
              <a:t>1870s</a:t>
            </a:r>
            <a:r>
              <a:rPr lang="en-US" sz="2500" dirty="0" smtClean="0"/>
              <a:t>.</a:t>
            </a:r>
            <a:endParaRPr sz="2500" dirty="0"/>
          </a:p>
        </p:txBody>
      </p:sp>
      <p:sp>
        <p:nvSpPr>
          <p:cNvPr id="202" name="Shape 20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35</a:t>
            </a:fld>
            <a:endParaRPr/>
          </a:p>
        </p:txBody>
      </p:sp>
      <p:sp>
        <p:nvSpPr>
          <p:cNvPr id="203" name="Shape 203"/>
          <p:cNvSpPr/>
          <p:nvPr/>
        </p:nvSpPr>
        <p:spPr>
          <a:xfrm>
            <a:off x="6563483" y="6018529"/>
            <a:ext cx="230353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5" name="Shape 205"/>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206" name="Shape 206"/>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36</a:t>
            </a:fld>
            <a:endParaRPr/>
          </a:p>
        </p:txBody>
      </p:sp>
      <p:sp>
        <p:nvSpPr>
          <p:cNvPr id="207" name="Shape 207"/>
          <p:cNvSpPr/>
          <p:nvPr/>
        </p:nvSpPr>
        <p:spPr>
          <a:xfrm>
            <a:off x="609600" y="2514600"/>
            <a:ext cx="79248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Image Credits</a:t>
            </a:r>
          </a:p>
          <a:p>
            <a:pPr>
              <a:defRPr sz="1200">
                <a:solidFill>
                  <a:srgbClr val="FFFFFF"/>
                </a:solidFill>
              </a:defRPr>
            </a:pPr>
            <a:endParaRPr/>
          </a:p>
          <a:p>
            <a:pPr>
              <a:defRPr sz="1200">
                <a:solidFill>
                  <a:srgbClr val="FFFFFF"/>
                </a:solidFill>
              </a:defRPr>
            </a:pPr>
            <a:r>
              <a:t>Title Slide: Public Doman, Wikimedia Commons; Contents slide: Reginald Lankford, Clairmont Press; End Slide: Reginald Lankford, Clairmont Press; </a:t>
            </a:r>
          </a:p>
        </p:txBody>
      </p:sp>
      <p:sp>
        <p:nvSpPr>
          <p:cNvPr id="208" name="Shape 208"/>
          <p:cNvSpPr/>
          <p:nvPr/>
        </p:nvSpPr>
        <p:spPr>
          <a:xfrm>
            <a:off x="7086600" y="6172200"/>
            <a:ext cx="2057400" cy="218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800" i="1">
                <a:solidFill>
                  <a:srgbClr val="808080"/>
                </a:solidFill>
                <a:effectLst>
                  <a:outerShdw blurRad="38100" dist="38100" dir="2700000" rotWithShape="0">
                    <a:srgbClr val="000000">
                      <a:alpha val="43137"/>
                    </a:srgbClr>
                  </a:outerShdw>
                </a:effectLst>
              </a:defRPr>
            </a:lvl1pPr>
          </a:lstStyle>
          <a:p>
            <a:r>
              <a:t>Shown here: Kitty Hawk Bay, NC</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07"/>
                                        </p:tgtEl>
                                        <p:attrNameLst>
                                          <p:attrName>style.visibility</p:attrName>
                                        </p:attrNameLst>
                                      </p:cBhvr>
                                      <p:to>
                                        <p:strVal val="visible"/>
                                      </p:to>
                                    </p:set>
                                    <p:animEffect transition="in" filter="dissolve">
                                      <p:cBhvr>
                                        <p:cTn id="7" dur="500"/>
                                        <p:tgtEl>
                                          <p:spTgt spid="20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08"/>
                                        </p:tgtEl>
                                        <p:attrNameLst>
                                          <p:attrName>style.visibility</p:attrName>
                                        </p:attrNameLst>
                                      </p:cBhvr>
                                      <p:to>
                                        <p:strVal val="visible"/>
                                      </p:to>
                                    </p:set>
                                    <p:animEffect transition="in" filter="dissolve">
                                      <p:cBhvr>
                                        <p:cTn id="11"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animBg="1" advAuto="0"/>
      <p:bldP spid="208"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lstStyle>
            <a:lvl1pPr defTabSz="749808">
              <a:defRPr sz="3607">
                <a:effectLst>
                  <a:outerShdw blurRad="31242" dist="31242" dir="2700000" rotWithShape="0">
                    <a:srgbClr val="000000">
                      <a:alpha val="43137"/>
                    </a:srgbClr>
                  </a:outerShdw>
                </a:effectLst>
              </a:defRPr>
            </a:lvl1pPr>
          </a:lstStyle>
          <a:p>
            <a:r>
              <a:t>Section 1: Sectionalism and Secession</a:t>
            </a:r>
          </a:p>
        </p:txBody>
      </p:sp>
      <p:sp>
        <p:nvSpPr>
          <p:cNvPr id="73" name="Shape 73"/>
          <p:cNvSpPr>
            <a:spLocks noGrp="1"/>
          </p:cNvSpPr>
          <p:nvPr>
            <p:ph type="body" idx="1"/>
          </p:nvPr>
        </p:nvSpPr>
        <p:spPr>
          <a:xfrm>
            <a:off x="457200" y="1600200"/>
            <a:ext cx="8229600" cy="4525963"/>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dirty="0" smtClean="0"/>
              <a:t>North </a:t>
            </a:r>
            <a:r>
              <a:rPr dirty="0"/>
              <a:t>Carolina Manumission Society</a:t>
            </a:r>
          </a:p>
          <a:p>
            <a:pPr marL="742950" lvl="1" indent="-285750">
              <a:lnSpc>
                <a:spcPct val="100000"/>
              </a:lnSpc>
              <a:spcBef>
                <a:spcPts val="600"/>
              </a:spcBef>
              <a:buFont typeface="Arial"/>
              <a:defRPr sz="2800"/>
            </a:pPr>
            <a:r>
              <a:rPr dirty="0"/>
              <a:t>North Carolina Colonization Society</a:t>
            </a:r>
          </a:p>
          <a:p>
            <a:pPr marL="742950" lvl="1" indent="-285750">
              <a:lnSpc>
                <a:spcPct val="100000"/>
              </a:lnSpc>
              <a:spcBef>
                <a:spcPts val="600"/>
              </a:spcBef>
              <a:buFont typeface="Arial"/>
              <a:defRPr sz="2800"/>
            </a:pPr>
            <a:r>
              <a:rPr dirty="0"/>
              <a:t>secession</a:t>
            </a:r>
          </a:p>
          <a:p>
            <a:pPr marL="742950" lvl="1" indent="-285750">
              <a:lnSpc>
                <a:spcPct val="100000"/>
              </a:lnSpc>
              <a:spcBef>
                <a:spcPts val="600"/>
              </a:spcBef>
              <a:buFont typeface="Arial"/>
              <a:defRPr sz="2800"/>
            </a:pPr>
            <a:r>
              <a:rPr dirty="0"/>
              <a:t>Confederate States of America</a:t>
            </a:r>
          </a:p>
          <a:p>
            <a:pPr marL="742950" lvl="1" indent="-285750">
              <a:lnSpc>
                <a:spcPct val="100000"/>
              </a:lnSpc>
              <a:spcBef>
                <a:spcPts val="600"/>
              </a:spcBef>
              <a:buFont typeface="Arial"/>
              <a:defRPr sz="2800"/>
            </a:pPr>
            <a:r>
              <a:rPr dirty="0"/>
              <a:t>Unionist</a:t>
            </a:r>
          </a:p>
        </p:txBody>
      </p:sp>
      <p:sp>
        <p:nvSpPr>
          <p:cNvPr id="74" name="Shape 74"/>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 calcmode="lin" valueType="num">
                                      <p:cBhvr>
                                        <p:cTn id="7" dur="500" fill="hold"/>
                                        <p:tgtEl>
                                          <p:spTgt spid="73">
                                            <p:bg/>
                                          </p:spTgt>
                                        </p:tgtEl>
                                        <p:attrNameLst>
                                          <p:attrName>ppt_x</p:attrName>
                                        </p:attrNameLst>
                                      </p:cBhvr>
                                      <p:tavLst>
                                        <p:tav tm="0">
                                          <p:val>
                                            <p:strVal val="0-#ppt_w/2"/>
                                          </p:val>
                                        </p:tav>
                                        <p:tav tm="100000">
                                          <p:val>
                                            <p:strVal val="#ppt_x"/>
                                          </p:val>
                                        </p:tav>
                                      </p:tavLst>
                                    </p:anim>
                                    <p:anim calcmode="lin" valueType="num">
                                      <p:cBhvr>
                                        <p:cTn id="8" dur="500" fill="hold"/>
                                        <p:tgtEl>
                                          <p:spTgt spid="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3">
                                            <p:txEl>
                                              <p:pRg st="0" end="0"/>
                                            </p:txEl>
                                          </p:spTgt>
                                        </p:tgtEl>
                                        <p:attrNameLst>
                                          <p:attrName>style.visibility</p:attrName>
                                        </p:attrNameLst>
                                      </p:cBhvr>
                                      <p:to>
                                        <p:strVal val="visible"/>
                                      </p:to>
                                    </p:set>
                                    <p:anim calcmode="lin" valueType="num">
                                      <p:cBhvr>
                                        <p:cTn id="11"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3">
                                            <p:txEl>
                                              <p:pRg st="1" end="1"/>
                                            </p:txEl>
                                          </p:spTgt>
                                        </p:tgtEl>
                                        <p:attrNameLst>
                                          <p:attrName>style.visibility</p:attrName>
                                        </p:attrNameLst>
                                      </p:cBhvr>
                                      <p:to>
                                        <p:strVal val="visible"/>
                                      </p:to>
                                    </p:set>
                                    <p:anim calcmode="lin" valueType="num">
                                      <p:cBhvr>
                                        <p:cTn id="15"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3">
                                            <p:txEl>
                                              <p:pRg st="2" end="2"/>
                                            </p:txEl>
                                          </p:spTgt>
                                        </p:tgtEl>
                                        <p:attrNameLst>
                                          <p:attrName>style.visibility</p:attrName>
                                        </p:attrNameLst>
                                      </p:cBhvr>
                                      <p:to>
                                        <p:strVal val="visible"/>
                                      </p:to>
                                    </p:set>
                                    <p:anim calcmode="lin" valueType="num">
                                      <p:cBhvr>
                                        <p:cTn id="19"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73">
                                            <p:txEl>
                                              <p:pRg st="3" end="3"/>
                                            </p:txEl>
                                          </p:spTgt>
                                        </p:tgtEl>
                                        <p:attrNameLst>
                                          <p:attrName>style.visibility</p:attrName>
                                        </p:attrNameLst>
                                      </p:cBhvr>
                                      <p:to>
                                        <p:strVal val="visible"/>
                                      </p:to>
                                    </p:set>
                                    <p:anim calcmode="lin" valueType="num">
                                      <p:cBhvr>
                                        <p:cTn id="23" dur="500" fill="hold"/>
                                        <p:tgtEl>
                                          <p:spTgt spid="73">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73">
                                            <p:txEl>
                                              <p:pRg st="4" end="4"/>
                                            </p:txEl>
                                          </p:spTgt>
                                        </p:tgtEl>
                                        <p:attrNameLst>
                                          <p:attrName>style.visibility</p:attrName>
                                        </p:attrNameLst>
                                      </p:cBhvr>
                                      <p:to>
                                        <p:strVal val="visible"/>
                                      </p:to>
                                    </p:set>
                                    <p:anim calcmode="lin" valueType="num">
                                      <p:cBhvr>
                                        <p:cTn id="27" dur="500" fill="hold"/>
                                        <p:tgtEl>
                                          <p:spTgt spid="73">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7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73">
                                            <p:txEl>
                                              <p:pRg st="5" end="5"/>
                                            </p:txEl>
                                          </p:spTgt>
                                        </p:tgtEl>
                                        <p:attrNameLst>
                                          <p:attrName>style.visibility</p:attrName>
                                        </p:attrNameLst>
                                      </p:cBhvr>
                                      <p:to>
                                        <p:strVal val="visible"/>
                                      </p:to>
                                    </p:set>
                                    <p:anim calcmode="lin" valueType="num">
                                      <p:cBhvr>
                                        <p:cTn id="31" dur="500" fill="hold"/>
                                        <p:tgtEl>
                                          <p:spTgt spid="73">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7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457200" y="26130"/>
            <a:ext cx="8229600" cy="1143001"/>
          </a:xfrm>
          <a:prstGeom prst="rect">
            <a:avLst/>
          </a:prstGeom>
        </p:spPr>
        <p:txBody>
          <a:bodyPr/>
          <a:lstStyle/>
          <a:p>
            <a:r>
              <a:t>Introduction</a:t>
            </a:r>
          </a:p>
        </p:txBody>
      </p:sp>
      <p:sp>
        <p:nvSpPr>
          <p:cNvPr id="77" name="Shape 77"/>
          <p:cNvSpPr>
            <a:spLocks noGrp="1"/>
          </p:cNvSpPr>
          <p:nvPr>
            <p:ph type="body" idx="1"/>
          </p:nvPr>
        </p:nvSpPr>
        <p:spPr>
          <a:xfrm>
            <a:off x="457200" y="1169132"/>
            <a:ext cx="8229600" cy="4957032"/>
          </a:xfrm>
          <a:prstGeom prst="rect">
            <a:avLst/>
          </a:prstGeom>
        </p:spPr>
        <p:txBody>
          <a:bodyPr>
            <a:normAutofit/>
          </a:bodyPr>
          <a:lstStyle/>
          <a:p>
            <a:r>
              <a:rPr sz="3600" dirty="0"/>
              <a:t>The increasing prosperity of the 1850s aggravated the divisions about slavery in North </a:t>
            </a:r>
            <a:r>
              <a:rPr sz="3600" dirty="0" smtClean="0"/>
              <a:t>Carolina</a:t>
            </a:r>
            <a:r>
              <a:rPr lang="en-US" sz="3600" dirty="0" smtClean="0"/>
              <a:t>.</a:t>
            </a:r>
          </a:p>
          <a:p>
            <a:pPr lvl="2"/>
            <a:r>
              <a:rPr sz="3600" dirty="0" smtClean="0"/>
              <a:t>Western </a:t>
            </a:r>
            <a:r>
              <a:rPr sz="3600" dirty="0"/>
              <a:t>areas grew less cotton, so those </a:t>
            </a:r>
            <a:r>
              <a:rPr sz="3600" dirty="0" smtClean="0"/>
              <a:t>areas</a:t>
            </a:r>
            <a:r>
              <a:rPr lang="en-US" sz="3600" dirty="0" smtClean="0"/>
              <a:t> had less of a need for</a:t>
            </a:r>
            <a:r>
              <a:rPr sz="3600" dirty="0" smtClean="0"/>
              <a:t> slave</a:t>
            </a:r>
            <a:r>
              <a:rPr lang="en-US" sz="3600" dirty="0" smtClean="0"/>
              <a:t>s.</a:t>
            </a:r>
            <a:r>
              <a:rPr sz="3600" dirty="0" smtClean="0"/>
              <a:t> </a:t>
            </a:r>
            <a:endParaRPr lang="en-US" sz="3600" dirty="0" smtClean="0"/>
          </a:p>
          <a:p>
            <a:pPr lvl="2"/>
            <a:r>
              <a:rPr lang="en-US" sz="3600" dirty="0" smtClean="0"/>
              <a:t>Large</a:t>
            </a:r>
            <a:r>
              <a:rPr sz="3600" dirty="0" smtClean="0"/>
              <a:t> </a:t>
            </a:r>
            <a:r>
              <a:rPr sz="3600" dirty="0"/>
              <a:t>increases in cotton production led eastern areas to strongly defend </a:t>
            </a:r>
            <a:r>
              <a:rPr sz="3600" dirty="0" smtClean="0"/>
              <a:t>slavery</a:t>
            </a:r>
            <a:r>
              <a:rPr lang="en-US" sz="3600" dirty="0" smtClean="0"/>
              <a:t>.</a:t>
            </a:r>
            <a:endParaRPr sz="3600" dirty="0"/>
          </a:p>
        </p:txBody>
      </p:sp>
      <p:sp>
        <p:nvSpPr>
          <p:cNvPr id="78" name="Shape 78"/>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26130"/>
            <a:ext cx="8229600" cy="1143001"/>
          </a:xfrm>
          <a:prstGeom prst="rect">
            <a:avLst/>
          </a:prstGeom>
        </p:spPr>
        <p:txBody>
          <a:bodyPr/>
          <a:lstStyle>
            <a:lvl1pPr defTabSz="905255">
              <a:defRPr sz="4356">
                <a:effectLst>
                  <a:outerShdw blurRad="37719" dist="37719" dir="2700000" rotWithShape="0">
                    <a:srgbClr val="000000">
                      <a:alpha val="43137"/>
                    </a:srgbClr>
                  </a:outerShdw>
                </a:effectLst>
              </a:defRPr>
            </a:lvl1pPr>
          </a:lstStyle>
          <a:p>
            <a:r>
              <a:t>North Carolinians and Abolition</a:t>
            </a:r>
          </a:p>
        </p:txBody>
      </p:sp>
      <p:sp>
        <p:nvSpPr>
          <p:cNvPr id="81" name="Shape 81"/>
          <p:cNvSpPr>
            <a:spLocks noGrp="1"/>
          </p:cNvSpPr>
          <p:nvPr>
            <p:ph type="body" idx="1"/>
          </p:nvPr>
        </p:nvSpPr>
        <p:spPr>
          <a:xfrm>
            <a:off x="457200" y="1169131"/>
            <a:ext cx="8229600" cy="5358985"/>
          </a:xfrm>
          <a:prstGeom prst="rect">
            <a:avLst/>
          </a:prstGeom>
        </p:spPr>
        <p:txBody>
          <a:bodyPr>
            <a:normAutofit/>
          </a:bodyPr>
          <a:lstStyle/>
          <a:p>
            <a:pPr marL="576803" indent="-576803" defTabSz="694944">
              <a:spcBef>
                <a:spcPts val="500"/>
              </a:spcBef>
              <a:defRPr sz="2432"/>
            </a:pPr>
            <a:r>
              <a:rPr sz="2700" dirty="0"/>
              <a:t>After the War of 1812, Americans argued if slavery should be </a:t>
            </a:r>
            <a:r>
              <a:rPr sz="2700" dirty="0" smtClean="0"/>
              <a:t>continued</a:t>
            </a:r>
            <a:r>
              <a:rPr lang="en-US" sz="2700" dirty="0" smtClean="0"/>
              <a:t>.</a:t>
            </a:r>
            <a:endParaRPr sz="2700" dirty="0"/>
          </a:p>
          <a:p>
            <a:pPr marL="576803" indent="-576803" defTabSz="694944">
              <a:spcBef>
                <a:spcPts val="500"/>
              </a:spcBef>
              <a:defRPr sz="2432"/>
            </a:pPr>
            <a:r>
              <a:rPr sz="2700" dirty="0"/>
              <a:t>North Carolina was notable for having more citizens speaking against slavery than any other southern </a:t>
            </a:r>
            <a:r>
              <a:rPr sz="2700" dirty="0" smtClean="0"/>
              <a:t>state</a:t>
            </a:r>
            <a:r>
              <a:rPr lang="en-US" sz="2700" dirty="0" smtClean="0"/>
              <a:t>.</a:t>
            </a:r>
            <a:endParaRPr sz="2700" dirty="0"/>
          </a:p>
          <a:p>
            <a:pPr marL="576803" indent="-576803" defTabSz="694944">
              <a:spcBef>
                <a:spcPts val="500"/>
              </a:spcBef>
              <a:defRPr sz="2432"/>
            </a:pPr>
            <a:r>
              <a:rPr sz="2700" dirty="0"/>
              <a:t>In 1816, Quakers in the Uwharries formed the </a:t>
            </a:r>
            <a:r>
              <a:rPr sz="2700" b="1" i="1" dirty="0"/>
              <a:t>North Carolina Manumission Society</a:t>
            </a:r>
            <a:r>
              <a:rPr sz="2700" dirty="0"/>
              <a:t> to raise money to buy slaves and free </a:t>
            </a:r>
            <a:r>
              <a:rPr sz="2700" dirty="0" smtClean="0"/>
              <a:t>them</a:t>
            </a:r>
            <a:r>
              <a:rPr lang="en-US" sz="2700" dirty="0" smtClean="0"/>
              <a:t>.</a:t>
            </a:r>
            <a:endParaRPr lang="en-US" sz="2700" dirty="0"/>
          </a:p>
          <a:p>
            <a:pPr marL="1037052" lvl="2" indent="-576803" defTabSz="694944">
              <a:spcBef>
                <a:spcPts val="500"/>
              </a:spcBef>
              <a:defRPr sz="2432"/>
            </a:pPr>
            <a:r>
              <a:rPr sz="2700" dirty="0" smtClean="0"/>
              <a:t>Quakers </a:t>
            </a:r>
            <a:r>
              <a:rPr sz="2700" dirty="0"/>
              <a:t>also joined the </a:t>
            </a:r>
            <a:r>
              <a:rPr sz="2700" b="1" i="1" dirty="0"/>
              <a:t>North Carolina Colonization Society</a:t>
            </a:r>
            <a:r>
              <a:rPr sz="2700" dirty="0"/>
              <a:t>, which raised money to pay for passage back to Africa for free blacks who wished to </a:t>
            </a:r>
            <a:r>
              <a:rPr sz="2700" dirty="0" smtClean="0"/>
              <a:t>move</a:t>
            </a:r>
            <a:r>
              <a:rPr lang="en-US" sz="2700" dirty="0" smtClean="0"/>
              <a:t>.</a:t>
            </a:r>
            <a:endParaRPr sz="2700" dirty="0"/>
          </a:p>
          <a:p>
            <a:pPr marL="576803" indent="-576803" defTabSz="694944">
              <a:spcBef>
                <a:spcPts val="500"/>
              </a:spcBef>
              <a:defRPr sz="2432"/>
            </a:pPr>
            <a:r>
              <a:rPr sz="2700" dirty="0"/>
              <a:t>After 1830, most North Carolinians strongly </a:t>
            </a:r>
            <a:r>
              <a:rPr sz="2700" dirty="0" smtClean="0"/>
              <a:t>support</a:t>
            </a:r>
            <a:r>
              <a:rPr lang="en-US" sz="2700" dirty="0" smtClean="0"/>
              <a:t>ed</a:t>
            </a:r>
            <a:r>
              <a:rPr sz="2700" dirty="0" smtClean="0"/>
              <a:t> </a:t>
            </a:r>
            <a:r>
              <a:rPr sz="2700" dirty="0"/>
              <a:t>slavery, as they began to profit from sales of cotton along with the rest of the </a:t>
            </a:r>
            <a:r>
              <a:rPr sz="2700" dirty="0" smtClean="0"/>
              <a:t>South</a:t>
            </a:r>
            <a:r>
              <a:rPr lang="en-US" sz="2700" dirty="0" smtClean="0"/>
              <a:t>.</a:t>
            </a:r>
            <a:endParaRPr sz="2700" dirty="0"/>
          </a:p>
        </p:txBody>
      </p:sp>
      <p:sp>
        <p:nvSpPr>
          <p:cNvPr id="82" name="Shape 82"/>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1">
                                            <p:bg/>
                                          </p:spTgt>
                                        </p:tgtEl>
                                        <p:attrNameLst>
                                          <p:attrName>style.visibility</p:attrName>
                                        </p:attrNameLst>
                                      </p:cBhvr>
                                      <p:to>
                                        <p:strVal val="visible"/>
                                      </p:to>
                                    </p:set>
                                    <p:anim calcmode="lin" valueType="num">
                                      <p:cBhvr>
                                        <p:cTn id="7" dur="500" fill="hold"/>
                                        <p:tgtEl>
                                          <p:spTgt spid="81">
                                            <p:bg/>
                                          </p:spTgt>
                                        </p:tgtEl>
                                        <p:attrNameLst>
                                          <p:attrName>ppt_x</p:attrName>
                                        </p:attrNameLst>
                                      </p:cBhvr>
                                      <p:tavLst>
                                        <p:tav tm="0">
                                          <p:val>
                                            <p:strVal val="0-#ppt_w/2"/>
                                          </p:val>
                                        </p:tav>
                                        <p:tav tm="100000">
                                          <p:val>
                                            <p:strVal val="#ppt_x"/>
                                          </p:val>
                                        </p:tav>
                                      </p:tavLst>
                                    </p:anim>
                                    <p:anim calcmode="lin" valueType="num">
                                      <p:cBhvr>
                                        <p:cTn id="8" dur="50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81">
                                            <p:txEl>
                                              <p:pRg st="0" end="0"/>
                                            </p:txEl>
                                          </p:spTgt>
                                        </p:tgtEl>
                                        <p:attrNameLst>
                                          <p:attrName>style.visibility</p:attrName>
                                        </p:attrNameLst>
                                      </p:cBhvr>
                                      <p:to>
                                        <p:strVal val="visible"/>
                                      </p:to>
                                    </p:set>
                                    <p:anim calcmode="lin" valueType="num">
                                      <p:cBhvr>
                                        <p:cTn id="11" dur="500" fill="hold"/>
                                        <p:tgtEl>
                                          <p:spTgt spid="8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81">
                                            <p:txEl>
                                              <p:pRg st="1" end="1"/>
                                            </p:txEl>
                                          </p:spTgt>
                                        </p:tgtEl>
                                        <p:attrNameLst>
                                          <p:attrName>style.visibility</p:attrName>
                                        </p:attrNameLst>
                                      </p:cBhvr>
                                      <p:to>
                                        <p:strVal val="visible"/>
                                      </p:to>
                                    </p:set>
                                    <p:anim calcmode="lin" valueType="num">
                                      <p:cBhvr>
                                        <p:cTn id="16" dur="500" fill="hold"/>
                                        <p:tgtEl>
                                          <p:spTgt spid="8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8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81">
                                            <p:txEl>
                                              <p:pRg st="2" end="2"/>
                                            </p:txEl>
                                          </p:spTgt>
                                        </p:tgtEl>
                                        <p:attrNameLst>
                                          <p:attrName>style.visibility</p:attrName>
                                        </p:attrNameLst>
                                      </p:cBhvr>
                                      <p:to>
                                        <p:strVal val="visible"/>
                                      </p:to>
                                    </p:set>
                                    <p:anim calcmode="lin" valueType="num">
                                      <p:cBhvr>
                                        <p:cTn id="21" dur="500" fill="hold"/>
                                        <p:tgtEl>
                                          <p:spTgt spid="8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81">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1" nodeType="withEffect">
                                  <p:stCondLst>
                                    <p:cond delay="0"/>
                                  </p:stCondLst>
                                  <p:iterate>
                                    <p:tmAbs val="0"/>
                                  </p:iterate>
                                  <p:childTnLst>
                                    <p:set>
                                      <p:cBhvr>
                                        <p:cTn id="24" fill="hold"/>
                                        <p:tgtEl>
                                          <p:spTgt spid="81">
                                            <p:txEl>
                                              <p:pRg st="3" end="3"/>
                                            </p:txEl>
                                          </p:spTgt>
                                        </p:tgtEl>
                                        <p:attrNameLst>
                                          <p:attrName>style.visibility</p:attrName>
                                        </p:attrNameLst>
                                      </p:cBhvr>
                                      <p:to>
                                        <p:strVal val="visible"/>
                                      </p:to>
                                    </p:set>
                                    <p:anim calcmode="lin" valueType="num">
                                      <p:cBhvr>
                                        <p:cTn id="25" dur="500" fill="hold"/>
                                        <p:tgtEl>
                                          <p:spTgt spid="81">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81">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1" nodeType="afterEffect">
                                  <p:stCondLst>
                                    <p:cond delay="0"/>
                                  </p:stCondLst>
                                  <p:iterate>
                                    <p:tmAbs val="0"/>
                                  </p:iterate>
                                  <p:childTnLst>
                                    <p:set>
                                      <p:cBhvr>
                                        <p:cTn id="29" fill="hold"/>
                                        <p:tgtEl>
                                          <p:spTgt spid="81">
                                            <p:txEl>
                                              <p:pRg st="4" end="4"/>
                                            </p:txEl>
                                          </p:spTgt>
                                        </p:tgtEl>
                                        <p:attrNameLst>
                                          <p:attrName>style.visibility</p:attrName>
                                        </p:attrNameLst>
                                      </p:cBhvr>
                                      <p:to>
                                        <p:strVal val="visible"/>
                                      </p:to>
                                    </p:set>
                                    <p:anim calcmode="lin" valueType="num">
                                      <p:cBhvr>
                                        <p:cTn id="30" dur="500" fill="hold"/>
                                        <p:tgtEl>
                                          <p:spTgt spid="81">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457200" y="26130"/>
            <a:ext cx="8229600" cy="1143001"/>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North Carolinians and the Mexican War</a:t>
            </a:r>
          </a:p>
        </p:txBody>
      </p:sp>
      <p:sp>
        <p:nvSpPr>
          <p:cNvPr id="85" name="Shape 85"/>
          <p:cNvSpPr>
            <a:spLocks noGrp="1"/>
          </p:cNvSpPr>
          <p:nvPr>
            <p:ph type="body" idx="1"/>
          </p:nvPr>
        </p:nvSpPr>
        <p:spPr>
          <a:xfrm>
            <a:off x="457200" y="1169131"/>
            <a:ext cx="8229600" cy="5358985"/>
          </a:xfrm>
          <a:prstGeom prst="rect">
            <a:avLst/>
          </a:prstGeom>
        </p:spPr>
        <p:txBody>
          <a:bodyPr>
            <a:normAutofit/>
          </a:bodyPr>
          <a:lstStyle/>
          <a:p>
            <a:pPr marL="569213" indent="-569213" defTabSz="685800">
              <a:spcBef>
                <a:spcPts val="500"/>
              </a:spcBef>
              <a:defRPr sz="2400"/>
            </a:pPr>
            <a:r>
              <a:rPr sz="2600" dirty="0"/>
              <a:t>In the 1830s-</a:t>
            </a:r>
            <a:r>
              <a:rPr sz="2600" dirty="0" smtClean="0"/>
              <a:t>1840s</a:t>
            </a:r>
            <a:r>
              <a:rPr lang="en-US" sz="2600" dirty="0" smtClean="0"/>
              <a:t>,</a:t>
            </a:r>
            <a:r>
              <a:rPr sz="2600" dirty="0" smtClean="0"/>
              <a:t> </a:t>
            </a:r>
            <a:r>
              <a:rPr sz="2600" dirty="0"/>
              <a:t>Americans were settling the West to start new lives on new </a:t>
            </a:r>
            <a:r>
              <a:rPr sz="2600" dirty="0" smtClean="0"/>
              <a:t>lands</a:t>
            </a:r>
            <a:r>
              <a:rPr lang="en-US" sz="2600" dirty="0" smtClean="0"/>
              <a:t>.</a:t>
            </a:r>
            <a:endParaRPr sz="2600" dirty="0"/>
          </a:p>
          <a:p>
            <a:pPr marL="569213" indent="-569213" defTabSz="685800">
              <a:spcBef>
                <a:spcPts val="500"/>
              </a:spcBef>
              <a:defRPr sz="2400"/>
            </a:pPr>
            <a:r>
              <a:rPr sz="2600" dirty="0"/>
              <a:t>President James K. Polk was from North Carolina and supported Manifest </a:t>
            </a:r>
            <a:r>
              <a:rPr sz="2600" dirty="0" smtClean="0"/>
              <a:t>Destiny</a:t>
            </a:r>
            <a:r>
              <a:rPr lang="en-US" sz="2600" dirty="0" smtClean="0"/>
              <a:t>;</a:t>
            </a:r>
            <a:r>
              <a:rPr sz="2600" dirty="0" smtClean="0"/>
              <a:t> </a:t>
            </a:r>
            <a:r>
              <a:rPr sz="2600" dirty="0"/>
              <a:t>he annexed Texas to the United States and wanted to acquire other western </a:t>
            </a:r>
            <a:r>
              <a:rPr sz="2600" dirty="0" smtClean="0"/>
              <a:t>territor</a:t>
            </a:r>
            <a:r>
              <a:rPr lang="en-US" sz="2600" dirty="0" smtClean="0"/>
              <a:t>ies.</a:t>
            </a:r>
          </a:p>
          <a:p>
            <a:pPr marL="1029462" lvl="2" indent="-569213" defTabSz="685800">
              <a:spcBef>
                <a:spcPts val="500"/>
              </a:spcBef>
              <a:defRPr sz="2400"/>
            </a:pPr>
            <a:r>
              <a:rPr lang="en-US" sz="2600" dirty="0" smtClean="0"/>
              <a:t>These </a:t>
            </a:r>
            <a:r>
              <a:rPr lang="en-US" sz="2600" dirty="0" smtClean="0"/>
              <a:t>actions l</a:t>
            </a:r>
            <a:r>
              <a:rPr sz="2600" dirty="0" smtClean="0"/>
              <a:t>ed </a:t>
            </a:r>
            <a:r>
              <a:rPr sz="2600" dirty="0"/>
              <a:t>to war with Mexico in </a:t>
            </a:r>
            <a:r>
              <a:rPr sz="2600" dirty="0" smtClean="0"/>
              <a:t>1846</a:t>
            </a:r>
            <a:r>
              <a:rPr lang="en-US" sz="2600" dirty="0" smtClean="0"/>
              <a:t>.</a:t>
            </a:r>
            <a:endParaRPr sz="2600" dirty="0"/>
          </a:p>
          <a:p>
            <a:pPr marL="569213" indent="-569213" defTabSz="685800">
              <a:spcBef>
                <a:spcPts val="500"/>
              </a:spcBef>
              <a:defRPr sz="2400"/>
            </a:pPr>
            <a:r>
              <a:rPr sz="2600" dirty="0"/>
              <a:t>The Whigs of North Carolina lost control of the state after 1850 because many thought that they had been against the war with </a:t>
            </a:r>
            <a:r>
              <a:rPr sz="2600" dirty="0" smtClean="0"/>
              <a:t>Mexico</a:t>
            </a:r>
            <a:r>
              <a:rPr lang="en-US" sz="2600" dirty="0" smtClean="0"/>
              <a:t>.</a:t>
            </a:r>
            <a:endParaRPr sz="2600" dirty="0"/>
          </a:p>
          <a:p>
            <a:pPr marL="569213" indent="-569213" defTabSz="685800">
              <a:spcBef>
                <a:spcPts val="500"/>
              </a:spcBef>
              <a:defRPr sz="2400"/>
            </a:pPr>
            <a:r>
              <a:rPr sz="2600" dirty="0"/>
              <a:t>Some wanted to join with the South in a new nation, </a:t>
            </a:r>
            <a:r>
              <a:rPr sz="2600" dirty="0" smtClean="0"/>
              <a:t>but</a:t>
            </a:r>
            <a:r>
              <a:rPr lang="en-US" sz="2600" dirty="0" smtClean="0"/>
              <a:t> they</a:t>
            </a:r>
            <a:r>
              <a:rPr sz="2600" dirty="0" smtClean="0"/>
              <a:t> </a:t>
            </a:r>
            <a:r>
              <a:rPr sz="2600" dirty="0"/>
              <a:t>didn’t send delegates to a convention on </a:t>
            </a:r>
            <a:r>
              <a:rPr sz="2600" b="1" i="1" dirty="0"/>
              <a:t>secession</a:t>
            </a:r>
          </a:p>
          <a:p>
            <a:pPr marL="569213" indent="-569213" defTabSz="685800">
              <a:spcBef>
                <a:spcPts val="500"/>
              </a:spcBef>
              <a:defRPr sz="2400"/>
            </a:pPr>
            <a:r>
              <a:rPr sz="2600" dirty="0"/>
              <a:t>Congress passed the Compromise of 1850</a:t>
            </a:r>
            <a:r>
              <a:rPr sz="2600" dirty="0" smtClean="0"/>
              <a:t>,</a:t>
            </a:r>
            <a:r>
              <a:rPr lang="en-US" sz="2600" dirty="0" smtClean="0"/>
              <a:t> which</a:t>
            </a:r>
            <a:r>
              <a:rPr sz="2600" dirty="0" smtClean="0"/>
              <a:t> </a:t>
            </a:r>
            <a:r>
              <a:rPr sz="2600" dirty="0"/>
              <a:t>avoided war and southern secession </a:t>
            </a:r>
            <a:r>
              <a:rPr sz="2600" dirty="0" smtClean="0"/>
              <a:t>temporarily</a:t>
            </a:r>
            <a:r>
              <a:rPr lang="en-US" sz="2600" dirty="0" smtClean="0"/>
              <a:t>.</a:t>
            </a:r>
            <a:endParaRPr sz="2600" dirty="0"/>
          </a:p>
        </p:txBody>
      </p:sp>
      <p:sp>
        <p:nvSpPr>
          <p:cNvPr id="86" name="Shape 86"/>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26130"/>
            <a:ext cx="8229600" cy="1143001"/>
          </a:xfrm>
          <a:prstGeom prst="rect">
            <a:avLst/>
          </a:prstGeom>
        </p:spPr>
        <p:txBody>
          <a:bodyPr/>
          <a:lstStyle/>
          <a:p>
            <a:r>
              <a:t>The 1860 Election</a:t>
            </a:r>
          </a:p>
        </p:txBody>
      </p:sp>
      <p:sp>
        <p:nvSpPr>
          <p:cNvPr id="89" name="Shape 89"/>
          <p:cNvSpPr>
            <a:spLocks noGrp="1"/>
          </p:cNvSpPr>
          <p:nvPr>
            <p:ph type="body" idx="1"/>
          </p:nvPr>
        </p:nvSpPr>
        <p:spPr>
          <a:xfrm>
            <a:off x="457200" y="1169131"/>
            <a:ext cx="8229600" cy="5358985"/>
          </a:xfrm>
          <a:prstGeom prst="rect">
            <a:avLst/>
          </a:prstGeom>
        </p:spPr>
        <p:txBody>
          <a:bodyPr>
            <a:normAutofit/>
          </a:bodyPr>
          <a:lstStyle/>
          <a:p>
            <a:pPr marL="690646" indent="-690646" defTabSz="832104">
              <a:spcBef>
                <a:spcPts val="600"/>
              </a:spcBef>
              <a:defRPr sz="2912"/>
            </a:pPr>
            <a:r>
              <a:rPr sz="3100" dirty="0"/>
              <a:t>North Carolina was divided about slavery, but </a:t>
            </a:r>
            <a:r>
              <a:rPr lang="en-US" sz="3100" dirty="0" smtClean="0"/>
              <a:t>it </a:t>
            </a:r>
            <a:r>
              <a:rPr sz="3100" dirty="0" smtClean="0"/>
              <a:t>would</a:t>
            </a:r>
            <a:r>
              <a:rPr lang="en-US" sz="3100" dirty="0" smtClean="0"/>
              <a:t> no</a:t>
            </a:r>
            <a:r>
              <a:rPr sz="3100" dirty="0" smtClean="0"/>
              <a:t>t </a:t>
            </a:r>
            <a:r>
              <a:rPr sz="3100" dirty="0"/>
              <a:t>side with the Northern U.S.</a:t>
            </a:r>
          </a:p>
          <a:p>
            <a:pPr marL="690646" indent="-690646" defTabSz="832104">
              <a:spcBef>
                <a:spcPts val="600"/>
              </a:spcBef>
              <a:defRPr sz="2912"/>
            </a:pPr>
            <a:r>
              <a:rPr sz="3100" dirty="0"/>
              <a:t>In 1860, the new Republican party nominated Abraham Lincoln for president, but there were no Republicans in North Carolina to vote for </a:t>
            </a:r>
            <a:r>
              <a:rPr sz="3100" dirty="0" smtClean="0"/>
              <a:t>him</a:t>
            </a:r>
            <a:r>
              <a:rPr lang="en-US" sz="3100" dirty="0" smtClean="0"/>
              <a:t>.</a:t>
            </a:r>
            <a:endParaRPr sz="3100" dirty="0"/>
          </a:p>
          <a:p>
            <a:pPr marL="690646" indent="-690646" defTabSz="832104">
              <a:spcBef>
                <a:spcPts val="600"/>
              </a:spcBef>
              <a:defRPr sz="2912"/>
            </a:pPr>
            <a:r>
              <a:rPr sz="3100" dirty="0"/>
              <a:t>Lincoln’s outspoken opposition to the growth of slavery ultimately led to the secession of South Carolina and 6 other southern states from the </a:t>
            </a:r>
            <a:r>
              <a:rPr sz="3100" dirty="0" smtClean="0"/>
              <a:t>Union</a:t>
            </a:r>
            <a:r>
              <a:rPr lang="en-US" sz="3100" dirty="0" smtClean="0"/>
              <a:t>.</a:t>
            </a:r>
          </a:p>
          <a:p>
            <a:pPr marL="1150895" lvl="2" indent="-690646" defTabSz="832104">
              <a:spcBef>
                <a:spcPts val="600"/>
              </a:spcBef>
              <a:defRPr sz="2912"/>
            </a:pPr>
            <a:r>
              <a:rPr sz="3100" dirty="0" smtClean="0"/>
              <a:t>In </a:t>
            </a:r>
            <a:r>
              <a:rPr sz="3100" dirty="0"/>
              <a:t>1861, they formed the </a:t>
            </a:r>
            <a:r>
              <a:rPr sz="3100" b="1" i="1" dirty="0"/>
              <a:t>Confederate States of </a:t>
            </a:r>
            <a:r>
              <a:rPr sz="3100" b="1" i="1" dirty="0" smtClean="0"/>
              <a:t>America</a:t>
            </a:r>
            <a:r>
              <a:rPr lang="en-US" sz="3100" b="1" i="1" dirty="0" smtClean="0"/>
              <a:t>.</a:t>
            </a:r>
            <a:endParaRPr sz="3100" b="1" i="1" dirty="0"/>
          </a:p>
        </p:txBody>
      </p:sp>
      <p:sp>
        <p:nvSpPr>
          <p:cNvPr id="90" name="Shape 90"/>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26130"/>
            <a:ext cx="8229600" cy="1143001"/>
          </a:xfrm>
          <a:prstGeom prst="rect">
            <a:avLst/>
          </a:prstGeom>
        </p:spPr>
        <p:txBody>
          <a:bodyPr/>
          <a:lstStyle/>
          <a:p>
            <a:r>
              <a:t>The Failure of Unionism</a:t>
            </a:r>
          </a:p>
        </p:txBody>
      </p:sp>
      <p:sp>
        <p:nvSpPr>
          <p:cNvPr id="93" name="Shape 93"/>
          <p:cNvSpPr>
            <a:spLocks noGrp="1"/>
          </p:cNvSpPr>
          <p:nvPr>
            <p:ph type="body" idx="1"/>
          </p:nvPr>
        </p:nvSpPr>
        <p:spPr>
          <a:xfrm>
            <a:off x="457200" y="1169131"/>
            <a:ext cx="8229600" cy="5358986"/>
          </a:xfrm>
          <a:prstGeom prst="rect">
            <a:avLst/>
          </a:prstGeom>
        </p:spPr>
        <p:txBody>
          <a:bodyPr>
            <a:noAutofit/>
          </a:bodyPr>
          <a:lstStyle/>
          <a:p>
            <a:pPr marL="591982" indent="-591982" defTabSz="713231">
              <a:spcBef>
                <a:spcPts val="500"/>
              </a:spcBef>
              <a:defRPr sz="2496"/>
            </a:pPr>
            <a:r>
              <a:rPr sz="2600" dirty="0"/>
              <a:t>North Carolina hesitated to join the </a:t>
            </a:r>
            <a:r>
              <a:rPr sz="2600" dirty="0" smtClean="0"/>
              <a:t>Confederacy</a:t>
            </a:r>
            <a:r>
              <a:rPr lang="en-US" sz="2600" dirty="0" smtClean="0"/>
              <a:t>.</a:t>
            </a:r>
            <a:endParaRPr sz="2600" dirty="0"/>
          </a:p>
          <a:p>
            <a:pPr marL="591982" indent="-591982" defTabSz="713231">
              <a:spcBef>
                <a:spcPts val="500"/>
              </a:spcBef>
              <a:defRPr sz="2496"/>
            </a:pPr>
            <a:r>
              <a:rPr sz="2600" dirty="0" smtClean="0"/>
              <a:t>Unionists</a:t>
            </a:r>
            <a:r>
              <a:rPr lang="en-US" sz="2600" dirty="0" smtClean="0"/>
              <a:t>, who were </a:t>
            </a:r>
            <a:r>
              <a:rPr sz="2600" dirty="0" smtClean="0"/>
              <a:t>leaders </a:t>
            </a:r>
            <a:r>
              <a:rPr lang="en-US" sz="2600" dirty="0" smtClean="0"/>
              <a:t>that</a:t>
            </a:r>
            <a:r>
              <a:rPr sz="2600" dirty="0" smtClean="0"/>
              <a:t> </a:t>
            </a:r>
            <a:r>
              <a:rPr sz="2600" dirty="0"/>
              <a:t>wanted to stay in the </a:t>
            </a:r>
            <a:r>
              <a:rPr sz="2600" dirty="0" smtClean="0"/>
              <a:t>Union</a:t>
            </a:r>
            <a:r>
              <a:rPr lang="en-US" sz="2600" dirty="0" smtClean="0"/>
              <a:t>,</a:t>
            </a:r>
            <a:r>
              <a:rPr sz="2600" dirty="0" smtClean="0"/>
              <a:t> </a:t>
            </a:r>
            <a:r>
              <a:rPr sz="2600" dirty="0"/>
              <a:t>were more influential in North Carolina than other southern </a:t>
            </a:r>
            <a:r>
              <a:rPr sz="2600" dirty="0" smtClean="0"/>
              <a:t>states</a:t>
            </a:r>
            <a:r>
              <a:rPr lang="en-US" sz="2600" dirty="0" smtClean="0"/>
              <a:t>.</a:t>
            </a:r>
            <a:endParaRPr sz="2600" dirty="0"/>
          </a:p>
          <a:p>
            <a:pPr marL="591982" indent="-591982" defTabSz="713231">
              <a:spcBef>
                <a:spcPts val="500"/>
              </a:spcBef>
              <a:defRPr sz="2496"/>
            </a:pPr>
            <a:r>
              <a:rPr sz="2600" dirty="0"/>
              <a:t>In 1861, voters voted to not hold a convention on secession from the </a:t>
            </a:r>
            <a:r>
              <a:rPr sz="2600" dirty="0" smtClean="0"/>
              <a:t>Union</a:t>
            </a:r>
            <a:r>
              <a:rPr lang="en-US" sz="2600" dirty="0" smtClean="0"/>
              <a:t>.</a:t>
            </a:r>
            <a:endParaRPr sz="2600" dirty="0"/>
          </a:p>
          <a:p>
            <a:pPr marL="591982" indent="-591982" defTabSz="713231">
              <a:spcBef>
                <a:spcPts val="500"/>
              </a:spcBef>
              <a:defRPr sz="2496"/>
            </a:pPr>
            <a:r>
              <a:rPr sz="2600" dirty="0"/>
              <a:t>Unionists were only conditionally supporting the </a:t>
            </a:r>
            <a:r>
              <a:rPr sz="2600" dirty="0" smtClean="0"/>
              <a:t>Union</a:t>
            </a:r>
            <a:r>
              <a:rPr lang="en-US" sz="2600" dirty="0" smtClean="0"/>
              <a:t>.</a:t>
            </a:r>
          </a:p>
          <a:p>
            <a:pPr marL="1052231" lvl="2" indent="-591982" defTabSz="713231">
              <a:spcBef>
                <a:spcPts val="500"/>
              </a:spcBef>
              <a:defRPr sz="2496"/>
            </a:pPr>
            <a:r>
              <a:rPr lang="en-US" sz="2600" dirty="0"/>
              <a:t>T</a:t>
            </a:r>
            <a:r>
              <a:rPr sz="2600" dirty="0" smtClean="0"/>
              <a:t>hey </a:t>
            </a:r>
            <a:r>
              <a:rPr sz="2600" dirty="0"/>
              <a:t>did not want any military action against the other southern </a:t>
            </a:r>
            <a:r>
              <a:rPr sz="2600" dirty="0" smtClean="0"/>
              <a:t>states</a:t>
            </a:r>
            <a:r>
              <a:rPr lang="en-US" sz="2600" dirty="0" smtClean="0"/>
              <a:t>.</a:t>
            </a:r>
            <a:endParaRPr sz="2600" dirty="0"/>
          </a:p>
          <a:p>
            <a:pPr marL="591982" indent="-591982" defTabSz="713231">
              <a:spcBef>
                <a:spcPts val="500"/>
              </a:spcBef>
              <a:defRPr sz="2496"/>
            </a:pPr>
            <a:r>
              <a:rPr sz="2600" dirty="0"/>
              <a:t>North Carolina held its secession convention and voted unanimously to secede after the Confederates fired on Fort Sumter in South Carolina and Lincoln called for volunteers to put down the </a:t>
            </a:r>
            <a:r>
              <a:rPr sz="2600" dirty="0" smtClean="0"/>
              <a:t>rebellion</a:t>
            </a:r>
            <a:r>
              <a:rPr lang="en-US" sz="2600" dirty="0" smtClean="0"/>
              <a:t>.</a:t>
            </a:r>
            <a:endParaRPr sz="2600" dirty="0"/>
          </a:p>
        </p:txBody>
      </p:sp>
      <p:sp>
        <p:nvSpPr>
          <p:cNvPr id="94" name="Shape 94"/>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95" name="Shape 95"/>
          <p:cNvSpPr/>
          <p:nvPr/>
        </p:nvSpPr>
        <p:spPr>
          <a:xfrm>
            <a:off x="6563483" y="6018529"/>
            <a:ext cx="230353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TotalTime>
  <Words>2831</Words>
  <Application>Microsoft Macintosh PowerPoint</Application>
  <PresentationFormat>On-screen Show (4:3)</PresentationFormat>
  <Paragraphs>242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Section 1: Sectionalism and Secession</vt:lpstr>
      <vt:lpstr>Section 1: Sectionalism and Secession</vt:lpstr>
      <vt:lpstr>Introduction</vt:lpstr>
      <vt:lpstr>North Carolinians and Abolition</vt:lpstr>
      <vt:lpstr>North Carolinians and the Mexican War</vt:lpstr>
      <vt:lpstr>The 1860 Election</vt:lpstr>
      <vt:lpstr>The Failure of Unionism</vt:lpstr>
      <vt:lpstr>Section 2: Sticking with the Confederacy</vt:lpstr>
      <vt:lpstr>Section 2: Sticking with the Confederacy</vt:lpstr>
      <vt:lpstr>Introduction</vt:lpstr>
      <vt:lpstr>Fighting on the Virginia Front</vt:lpstr>
      <vt:lpstr>Defending the North Carolina Coastline</vt:lpstr>
      <vt:lpstr>The End of the War</vt:lpstr>
      <vt:lpstr>Section 3: Conflicts on the Home Front</vt:lpstr>
      <vt:lpstr>Section 3: Conflicts on the Home Front</vt:lpstr>
      <vt:lpstr>Introduction</vt:lpstr>
      <vt:lpstr>Women in the War</vt:lpstr>
      <vt:lpstr>Deserters and Fugitives</vt:lpstr>
      <vt:lpstr>The Peace Movement</vt:lpstr>
      <vt:lpstr>Section 4: Reconstruction in the State</vt:lpstr>
      <vt:lpstr>Section 4: Reconstruction in the State</vt:lpstr>
      <vt:lpstr>Introduction</vt:lpstr>
      <vt:lpstr>Black Codes</vt:lpstr>
      <vt:lpstr>The State Constitution of 1868</vt:lpstr>
      <vt:lpstr>Radical Republicans in Control</vt:lpstr>
      <vt:lpstr>White Conservatives Regain Control</vt:lpstr>
      <vt:lpstr>The Kirk-Holden War</vt:lpstr>
      <vt:lpstr>Redemption in North Carolina</vt:lpstr>
      <vt:lpstr>Section 5: African Americans during Reconstruction</vt:lpstr>
      <vt:lpstr>Section 5: African Americans during Reconstruction</vt:lpstr>
      <vt:lpstr>Introduction</vt:lpstr>
      <vt:lpstr>African Americans as Republicans</vt:lpstr>
      <vt:lpstr>The Rise of Sharecropping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Mullins</cp:lastModifiedBy>
  <cp:revision>14</cp:revision>
  <dcterms:modified xsi:type="dcterms:W3CDTF">2017-03-23T03:58:47Z</dcterms:modified>
</cp:coreProperties>
</file>