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2" d="100"/>
          <a:sy n="92" d="100"/>
        </p:scale>
        <p:origin x="-15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25468013"/>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4" name="Shape 14"/>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457200" algn="ctr">
              <a:lnSpc>
                <a:spcPct val="100000"/>
              </a:lnSpc>
              <a:buSzTx/>
              <a:buFontTx/>
              <a:buNone/>
              <a:defRPr>
                <a:solidFill>
                  <a:srgbClr val="FFFFFF"/>
                </a:solidFill>
              </a:defRPr>
            </a:lvl2pPr>
            <a:lvl3pPr marL="0" indent="914400" algn="ctr">
              <a:lnSpc>
                <a:spcPct val="100000"/>
              </a:lnSpc>
              <a:buSzTx/>
              <a:buFontTx/>
              <a:buNone/>
              <a:defRPr>
                <a:solidFill>
                  <a:srgbClr val="FFFFFF"/>
                </a:solidFill>
              </a:defRPr>
            </a:lvl3pPr>
            <a:lvl4pPr marL="0" indent="1371600" algn="ctr">
              <a:lnSpc>
                <a:spcPct val="100000"/>
              </a:lnSpc>
              <a:buSzTx/>
              <a:buFontTx/>
              <a:buNone/>
              <a:defRPr>
                <a:solidFill>
                  <a:srgbClr val="FFFFFF"/>
                </a:solidFill>
              </a:defRPr>
            </a:lvl4pPr>
            <a:lvl5pPr marL="0" indent="182880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8679100" y="6528117"/>
            <a:ext cx="312500" cy="294641"/>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r>
              <a:t>Title Text</a:t>
            </a:r>
          </a:p>
        </p:txBody>
      </p:sp>
      <p:sp>
        <p:nvSpPr>
          <p:cNvPr id="23" name="Shape 2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hape 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9" indent="-320039">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3" name="Shape 33"/>
          <p:cNvSpPr>
            <a:spLocks noGrp="1"/>
          </p:cNvSpPr>
          <p:nvPr>
            <p:ph type="title"/>
          </p:nvPr>
        </p:nvSpPr>
        <p:spPr>
          <a:prstGeom prst="rect">
            <a:avLst/>
          </a:prstGeom>
        </p:spPr>
        <p:txBody>
          <a:bodyPr/>
          <a:lstStyle/>
          <a:p>
            <a:r>
              <a:t>Title Text</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457200">
              <a:lnSpc>
                <a:spcPct val="100000"/>
              </a:lnSpc>
              <a:spcBef>
                <a:spcPts val="500"/>
              </a:spcBef>
              <a:buSzTx/>
              <a:buFontTx/>
              <a:buNone/>
              <a:defRPr sz="2400" b="1"/>
            </a:lvl2pPr>
            <a:lvl3pPr marL="0" indent="914400">
              <a:lnSpc>
                <a:spcPct val="100000"/>
              </a:lnSpc>
              <a:spcBef>
                <a:spcPts val="500"/>
              </a:spcBef>
              <a:buSzTx/>
              <a:buFontTx/>
              <a:buNone/>
              <a:defRPr sz="2400" b="1"/>
            </a:lvl3pPr>
            <a:lvl4pPr marL="0" indent="1371600">
              <a:lnSpc>
                <a:spcPct val="100000"/>
              </a:lnSpc>
              <a:spcBef>
                <a:spcPts val="500"/>
              </a:spcBef>
              <a:buSzTx/>
              <a:buFontTx/>
              <a:buNone/>
              <a:defRPr sz="2400" b="1"/>
            </a:lvl4pPr>
            <a:lvl5pPr marL="0" indent="182880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body" sz="quarter" idx="13"/>
          </p:nvPr>
        </p:nvSpPr>
        <p:spPr>
          <a:xfrm>
            <a:off x="4645025" y="1535112"/>
            <a:ext cx="4041775" cy="639763"/>
          </a:xfrm>
          <a:prstGeom prst="rect">
            <a:avLst/>
          </a:prstGeom>
        </p:spPr>
        <p:txBody>
          <a:bodyPr anchor="b"/>
          <a:lstStyle/>
          <a:p>
            <a:pPr marL="0" indent="0">
              <a:lnSpc>
                <a:spcPct val="100000"/>
              </a:lnSpc>
              <a:spcBef>
                <a:spcPts val="500"/>
              </a:spcBef>
              <a:buSzTx/>
              <a:buFontTx/>
              <a:buNone/>
              <a:defRPr sz="2400" b="1"/>
            </a:pPr>
            <a:endParaRP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3" name="image1.jpg"/>
          <p:cNvPicPr>
            <a:picLocks noChangeAspect="1"/>
          </p:cNvPicPr>
          <p:nvPr/>
        </p:nvPicPr>
        <p:blipFill>
          <a:blip r:embed="rId7">
            <a:extLst/>
          </a:blip>
          <a:stretch>
            <a:fillRect/>
          </a:stretch>
        </p:blipFill>
        <p:spPr>
          <a:xfrm rot="21039461">
            <a:off x="181366" y="6293596"/>
            <a:ext cx="609601" cy="406674"/>
          </a:xfrm>
          <a:prstGeom prst="rect">
            <a:avLst/>
          </a:prstGeom>
          <a:ln w="12700">
            <a:miter lim="400000"/>
          </a:ln>
        </p:spPr>
      </p:pic>
      <p:sp>
        <p:nvSpPr>
          <p:cNvPr id="4" name="Shape 4"/>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5" name="Shape 5"/>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8526700" y="6528117"/>
            <a:ext cx="312500" cy="294641"/>
          </a:xfrm>
          <a:prstGeom prst="rect">
            <a:avLst/>
          </a:prstGeom>
          <a:ln w="12700">
            <a:miter lim="400000"/>
          </a:ln>
        </p:spPr>
        <p:txBody>
          <a:bodyPr wrap="none" lIns="45719" rIns="45719" anchor="ctr">
            <a:spAutoFit/>
          </a:bodyPr>
          <a:lstStyle>
            <a:lvl1pPr algn="r">
              <a:defRPr sz="1400" b="1">
                <a:solidFill>
                  <a:srgbClr val="FFFFFF"/>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2.xml"/><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 Id="rId3"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p:nvPr/>
        </p:nvSpPr>
        <p:spPr>
          <a:xfrm>
            <a:off x="0" y="4955013"/>
            <a:ext cx="9141246" cy="1501141"/>
          </a:xfrm>
          <a:prstGeom prst="rect">
            <a:avLst/>
          </a:prstGeom>
          <a:solidFill>
            <a:srgbClr val="DCE6F2">
              <a:alpha val="180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algn="r">
              <a:defRPr sz="3200">
                <a:solidFill>
                  <a:srgbClr val="FFFFFF"/>
                </a:solidFill>
                <a:effectLst>
                  <a:outerShdw blurRad="38100" dist="19050" dir="2700000" rotWithShape="0">
                    <a:srgbClr val="000000">
                      <a:alpha val="40000"/>
                    </a:srgbClr>
                  </a:outerShdw>
                </a:effectLst>
              </a:defRPr>
            </a:pPr>
            <a:r>
              <a:t>Chapter 8:</a:t>
            </a:r>
          </a:p>
          <a:p>
            <a:pPr algn="r">
              <a:defRPr sz="3200">
                <a:solidFill>
                  <a:srgbClr val="FFFFFF"/>
                </a:solidFill>
                <a:effectLst>
                  <a:outerShdw blurRad="38100" dist="19050" dir="2700000" rotWithShape="0">
                    <a:srgbClr val="000000">
                      <a:alpha val="40000"/>
                    </a:srgbClr>
                  </a:outerShdw>
                </a:effectLst>
              </a:defRPr>
            </a:pPr>
            <a:r>
              <a:t>A Growing United States Grows Less United</a:t>
            </a:r>
          </a:p>
          <a:p>
            <a:pPr algn="r">
              <a:defRPr sz="3200">
                <a:solidFill>
                  <a:srgbClr val="FFFFFF"/>
                </a:solidFill>
                <a:effectLst>
                  <a:outerShdw blurRad="38100" dist="19050" dir="2700000" rotWithShape="0">
                    <a:srgbClr val="000000">
                      <a:alpha val="40000"/>
                    </a:srgbClr>
                  </a:outerShdw>
                </a:effectLst>
              </a:defRPr>
            </a:pPr>
            <a:r>
              <a:t>STUDY PRESENTATION</a:t>
            </a:r>
          </a:p>
        </p:txBody>
      </p:sp>
      <p:sp>
        <p:nvSpPr>
          <p:cNvPr id="60" name="Shape 60"/>
          <p:cNvSpPr/>
          <p:nvPr/>
        </p:nvSpPr>
        <p:spPr>
          <a:xfrm>
            <a:off x="7543800" y="6545790"/>
            <a:ext cx="16002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t>© 2017 Clairmont Press</a:t>
            </a:r>
          </a:p>
        </p:txBody>
      </p:sp>
      <p:pic>
        <p:nvPicPr>
          <p:cNvPr id="62" name="image3.png"/>
          <p:cNvPicPr>
            <a:picLocks noChangeAspect="1"/>
          </p:cNvPicPr>
          <p:nvPr/>
        </p:nvPicPr>
        <p:blipFill>
          <a:blip r:embed="rId3">
            <a:extLst/>
          </a:blip>
          <a:stretch>
            <a:fillRect/>
          </a:stretch>
        </p:blipFill>
        <p:spPr>
          <a:xfrm rot="387911">
            <a:off x="7018669" y="239607"/>
            <a:ext cx="1638950" cy="1592897"/>
          </a:xfrm>
          <a:prstGeom prst="rect">
            <a:avLst/>
          </a:prstGeom>
          <a:ln w="12700">
            <a:miter lim="400000"/>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34199" cy="1768571"/>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457200" y="39936"/>
            <a:ext cx="8229600" cy="1143001"/>
          </a:xfrm>
          <a:prstGeom prst="rect">
            <a:avLst/>
          </a:prstGeom>
        </p:spPr>
        <p:txBody>
          <a:bodyPr/>
          <a:lstStyle/>
          <a:p>
            <a:r>
              <a:rPr dirty="0"/>
              <a:t>The Mexican-American War</a:t>
            </a:r>
          </a:p>
        </p:txBody>
      </p:sp>
      <p:sp>
        <p:nvSpPr>
          <p:cNvPr id="97" name="Shape 97"/>
          <p:cNvSpPr>
            <a:spLocks noGrp="1"/>
          </p:cNvSpPr>
          <p:nvPr>
            <p:ph type="body" idx="1"/>
          </p:nvPr>
        </p:nvSpPr>
        <p:spPr>
          <a:xfrm>
            <a:off x="457200" y="1182937"/>
            <a:ext cx="8229600" cy="5345179"/>
          </a:xfrm>
          <a:prstGeom prst="rect">
            <a:avLst/>
          </a:prstGeom>
        </p:spPr>
        <p:txBody>
          <a:bodyPr>
            <a:noAutofit/>
          </a:bodyPr>
          <a:lstStyle/>
          <a:p>
            <a:pPr marL="637519" indent="-637519" defTabSz="768095">
              <a:spcBef>
                <a:spcPts val="600"/>
              </a:spcBef>
              <a:defRPr sz="2688"/>
            </a:pPr>
            <a:r>
              <a:rPr sz="2710" dirty="0"/>
              <a:t>Mexico cut all ties with the U.S. after the annexation of </a:t>
            </a:r>
            <a:r>
              <a:rPr sz="2710" dirty="0" smtClean="0"/>
              <a:t>Texas</a:t>
            </a:r>
            <a:r>
              <a:rPr lang="en-US" sz="2710" dirty="0" smtClean="0"/>
              <a:t>.</a:t>
            </a:r>
            <a:endParaRPr sz="2710" dirty="0"/>
          </a:p>
          <a:p>
            <a:pPr marL="637519" indent="-637519" defTabSz="768095">
              <a:spcBef>
                <a:spcPts val="600"/>
              </a:spcBef>
              <a:defRPr sz="2688"/>
            </a:pPr>
            <a:r>
              <a:rPr sz="2710" dirty="0"/>
              <a:t>Mexico invaded Texas and </a:t>
            </a:r>
            <a:r>
              <a:rPr sz="2710" dirty="0" smtClean="0"/>
              <a:t>fought</a:t>
            </a:r>
            <a:r>
              <a:rPr lang="en-US" sz="2710" dirty="0" smtClean="0"/>
              <a:t> the</a:t>
            </a:r>
            <a:r>
              <a:rPr sz="2710" dirty="0" smtClean="0"/>
              <a:t> </a:t>
            </a:r>
            <a:r>
              <a:rPr sz="2710" dirty="0"/>
              <a:t>American army, which captured Mexico City in 1847, forcing Mexico to </a:t>
            </a:r>
            <a:r>
              <a:rPr sz="2710" dirty="0" smtClean="0"/>
              <a:t>surrender</a:t>
            </a:r>
            <a:r>
              <a:rPr lang="en-US" sz="2710" dirty="0" smtClean="0"/>
              <a:t>.</a:t>
            </a:r>
            <a:endParaRPr sz="2710" dirty="0"/>
          </a:p>
          <a:p>
            <a:pPr marL="637519" indent="-637519" defTabSz="768095">
              <a:spcBef>
                <a:spcPts val="600"/>
              </a:spcBef>
              <a:defRPr sz="2688"/>
            </a:pPr>
            <a:r>
              <a:rPr sz="2710" dirty="0"/>
              <a:t>The </a:t>
            </a:r>
            <a:r>
              <a:rPr sz="2710" dirty="0" smtClean="0"/>
              <a:t>Unite</a:t>
            </a:r>
            <a:r>
              <a:rPr lang="en-US" sz="2710" dirty="0" smtClean="0"/>
              <a:t>d</a:t>
            </a:r>
            <a:r>
              <a:rPr sz="2710" dirty="0" smtClean="0"/>
              <a:t> </a:t>
            </a:r>
            <a:r>
              <a:rPr sz="2710" dirty="0"/>
              <a:t>States gained 500,000 square miles of </a:t>
            </a:r>
            <a:r>
              <a:rPr sz="2710" dirty="0" smtClean="0"/>
              <a:t>territory </a:t>
            </a:r>
            <a:r>
              <a:rPr sz="2710" dirty="0"/>
              <a:t>from their treaty with Mexico, agreeing to pay $18.25 </a:t>
            </a:r>
            <a:r>
              <a:rPr sz="2710" dirty="0" smtClean="0"/>
              <a:t>million</a:t>
            </a:r>
            <a:r>
              <a:rPr lang="en-US" sz="2710" dirty="0" smtClean="0"/>
              <a:t>.</a:t>
            </a:r>
          </a:p>
          <a:p>
            <a:pPr marL="1097768" lvl="2" indent="-637519" defTabSz="768095">
              <a:spcBef>
                <a:spcPts val="600"/>
              </a:spcBef>
              <a:defRPr sz="2688"/>
            </a:pPr>
            <a:r>
              <a:rPr lang="en-US" sz="2710" dirty="0" smtClean="0"/>
              <a:t>This territory included </a:t>
            </a:r>
            <a:r>
              <a:rPr lang="en-US" sz="2710" dirty="0"/>
              <a:t>modern day California, Nevada, Utah, Arizona, most of New Mexico, and parts of Wyoming and </a:t>
            </a:r>
            <a:r>
              <a:rPr lang="en-US" sz="2710" dirty="0" smtClean="0"/>
              <a:t>Colorado.</a:t>
            </a:r>
            <a:endParaRPr sz="2710" dirty="0"/>
          </a:p>
          <a:p>
            <a:pPr marL="637519" indent="-637519" defTabSz="768095">
              <a:spcBef>
                <a:spcPts val="600"/>
              </a:spcBef>
              <a:defRPr sz="2688"/>
            </a:pPr>
            <a:r>
              <a:rPr sz="2710" dirty="0"/>
              <a:t>In 1853, through the </a:t>
            </a:r>
            <a:r>
              <a:rPr sz="2710" b="1" i="1" dirty="0"/>
              <a:t>Gadsden Purchase</a:t>
            </a:r>
            <a:r>
              <a:rPr sz="2710" dirty="0"/>
              <a:t>, the U.S. bought the southern part of New Mexico for $10 </a:t>
            </a:r>
            <a:r>
              <a:rPr sz="2710" dirty="0" smtClean="0"/>
              <a:t>million</a:t>
            </a:r>
            <a:r>
              <a:rPr lang="en-US" sz="2710" dirty="0" smtClean="0"/>
              <a:t>.</a:t>
            </a:r>
            <a:endParaRPr sz="2710" dirty="0"/>
          </a:p>
        </p:txBody>
      </p:sp>
      <p:sp>
        <p:nvSpPr>
          <p:cNvPr id="98" name="Shape 9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457200" y="26130"/>
            <a:ext cx="8229600" cy="1143001"/>
          </a:xfrm>
          <a:prstGeom prst="rect">
            <a:avLst/>
          </a:prstGeom>
        </p:spPr>
        <p:txBody>
          <a:bodyPr/>
          <a:lstStyle/>
          <a:p>
            <a:r>
              <a:t>Oregon and California</a:t>
            </a:r>
          </a:p>
        </p:txBody>
      </p:sp>
      <p:sp>
        <p:nvSpPr>
          <p:cNvPr id="101" name="Shape 101"/>
          <p:cNvSpPr>
            <a:spLocks noGrp="1"/>
          </p:cNvSpPr>
          <p:nvPr>
            <p:ph type="body" idx="1"/>
          </p:nvPr>
        </p:nvSpPr>
        <p:spPr>
          <a:xfrm>
            <a:off x="457200" y="1169131"/>
            <a:ext cx="8229600" cy="5358985"/>
          </a:xfrm>
          <a:prstGeom prst="rect">
            <a:avLst/>
          </a:prstGeom>
        </p:spPr>
        <p:txBody>
          <a:bodyPr>
            <a:normAutofit/>
          </a:bodyPr>
          <a:lstStyle/>
          <a:p>
            <a:pPr marL="652698" indent="-652698" defTabSz="786384">
              <a:spcBef>
                <a:spcPts val="600"/>
              </a:spcBef>
              <a:defRPr sz="2752"/>
            </a:pPr>
            <a:r>
              <a:rPr sz="3000" dirty="0"/>
              <a:t>The British and Americans set a boundary with the Oregon Treaty of 1846 that split the Oregon Territory, giving the northern half to the British in Canada and the southern half to the U.S</a:t>
            </a:r>
            <a:r>
              <a:rPr sz="3000" dirty="0" smtClean="0"/>
              <a:t>.</a:t>
            </a:r>
            <a:endParaRPr sz="3000" dirty="0"/>
          </a:p>
          <a:p>
            <a:pPr marL="652698" indent="-652698" defTabSz="786384">
              <a:spcBef>
                <a:spcPts val="600"/>
              </a:spcBef>
              <a:defRPr sz="2752"/>
            </a:pPr>
            <a:r>
              <a:rPr sz="3000" dirty="0"/>
              <a:t>The borders of the U.S. now extended from the Atlantic to Pacific, manifest destiny had been achieved, and thousands headed west into new </a:t>
            </a:r>
            <a:r>
              <a:rPr sz="3000" dirty="0" smtClean="0"/>
              <a:t>territories</a:t>
            </a:r>
            <a:r>
              <a:rPr lang="en-US" sz="3000" dirty="0" smtClean="0"/>
              <a:t>.</a:t>
            </a:r>
            <a:endParaRPr sz="3000" dirty="0"/>
          </a:p>
          <a:p>
            <a:pPr marL="652698" indent="-652698" defTabSz="786384">
              <a:spcBef>
                <a:spcPts val="600"/>
              </a:spcBef>
              <a:defRPr sz="2752"/>
            </a:pPr>
            <a:r>
              <a:rPr sz="3000" dirty="0"/>
              <a:t>In </a:t>
            </a:r>
            <a:r>
              <a:rPr sz="3000" dirty="0" smtClean="0"/>
              <a:t>1848</a:t>
            </a:r>
            <a:r>
              <a:rPr lang="en-US" sz="3000" dirty="0" smtClean="0"/>
              <a:t>,</a:t>
            </a:r>
            <a:r>
              <a:rPr sz="3000" dirty="0" smtClean="0"/>
              <a:t> </a:t>
            </a:r>
            <a:r>
              <a:rPr sz="3000" dirty="0"/>
              <a:t>gold was discovered in California, and a national stampede west began and mining camps sprung up overnight as 80,000 people rushed to </a:t>
            </a:r>
            <a:r>
              <a:rPr sz="3000" dirty="0" smtClean="0"/>
              <a:t>California</a:t>
            </a:r>
            <a:r>
              <a:rPr lang="en-US" sz="3000" dirty="0" smtClean="0"/>
              <a:t>.</a:t>
            </a:r>
            <a:endParaRPr sz="3000" dirty="0"/>
          </a:p>
        </p:txBody>
      </p:sp>
      <p:sp>
        <p:nvSpPr>
          <p:cNvPr id="102" name="Shape 10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
        <p:nvSpPr>
          <p:cNvPr id="103" name="Shape 103"/>
          <p:cNvSpPr/>
          <p:nvPr/>
        </p:nvSpPr>
        <p:spPr>
          <a:xfrm>
            <a:off x="6728583" y="6018529"/>
            <a:ext cx="224891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457200" y="0"/>
            <a:ext cx="8229600" cy="1143000"/>
          </a:xfrm>
          <a:prstGeom prst="rect">
            <a:avLst/>
          </a:prstGeom>
        </p:spPr>
        <p:txBody>
          <a:bodyPr/>
          <a:lstStyle>
            <a:lvl1pPr defTabSz="886968">
              <a:defRPr sz="3783">
                <a:effectLst>
                  <a:outerShdw blurRad="36957" dist="36957" dir="2700000" rotWithShape="0">
                    <a:srgbClr val="000000">
                      <a:alpha val="43137"/>
                    </a:srgbClr>
                  </a:outerShdw>
                </a:effectLst>
              </a:defRPr>
            </a:lvl1pPr>
          </a:lstStyle>
          <a:p>
            <a:r>
              <a:t>Section 2: Slavery Binds and Divides</a:t>
            </a:r>
          </a:p>
        </p:txBody>
      </p:sp>
      <p:sp>
        <p:nvSpPr>
          <p:cNvPr id="106" name="Shape 106"/>
          <p:cNvSpPr>
            <a:spLocks noGrp="1"/>
          </p:cNvSpPr>
          <p:nvPr>
            <p:ph type="body" idx="1"/>
          </p:nvPr>
        </p:nvSpPr>
        <p:spPr>
          <a:xfrm>
            <a:off x="457200" y="1600200"/>
            <a:ext cx="8229600" cy="4525963"/>
          </a:xfrm>
          <a:prstGeom prst="rect">
            <a:avLst/>
          </a:prstGeom>
        </p:spPr>
        <p:txBody>
          <a:bodyPr/>
          <a:lstStyle>
            <a:lvl2pPr marL="742950" indent="-285750">
              <a:lnSpc>
                <a:spcPct val="100000"/>
              </a:lnSpc>
              <a:spcBef>
                <a:spcPts val="600"/>
              </a:spcBef>
              <a:buFont typeface="Arial"/>
              <a:defRPr sz="2800"/>
            </a:lvl2pPr>
          </a:lstStyle>
          <a:p>
            <a:r>
              <a:t>Essential Question:</a:t>
            </a:r>
          </a:p>
          <a:p>
            <a:pPr lvl="1"/>
            <a:r>
              <a:t>How were the changing attitudes about slavery in the United States reflected in the compromises made about slavery?</a:t>
            </a:r>
          </a:p>
        </p:txBody>
      </p:sp>
      <p:sp>
        <p:nvSpPr>
          <p:cNvPr id="107" name="Shape 107"/>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06">
                                            <p:bg/>
                                          </p:spTgt>
                                        </p:tgtEl>
                                        <p:attrNameLst>
                                          <p:attrName>style.visibility</p:attrName>
                                        </p:attrNameLst>
                                      </p:cBhvr>
                                      <p:to>
                                        <p:strVal val="visible"/>
                                      </p:to>
                                    </p:set>
                                    <p:anim calcmode="lin" valueType="num">
                                      <p:cBhvr>
                                        <p:cTn id="7" dur="500" fill="hold"/>
                                        <p:tgtEl>
                                          <p:spTgt spid="106">
                                            <p:bg/>
                                          </p:spTgt>
                                        </p:tgtEl>
                                        <p:attrNameLst>
                                          <p:attrName>ppt_x</p:attrName>
                                        </p:attrNameLst>
                                      </p:cBhvr>
                                      <p:tavLst>
                                        <p:tav tm="0">
                                          <p:val>
                                            <p:strVal val="0-#ppt_w/2"/>
                                          </p:val>
                                        </p:tav>
                                        <p:tav tm="100000">
                                          <p:val>
                                            <p:strVal val="#ppt_x"/>
                                          </p:val>
                                        </p:tav>
                                      </p:tavLst>
                                    </p:anim>
                                    <p:anim calcmode="lin" valueType="num">
                                      <p:cBhvr>
                                        <p:cTn id="8" dur="500" fill="hold"/>
                                        <p:tgtEl>
                                          <p:spTgt spid="10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06">
                                            <p:txEl>
                                              <p:pRg st="0" end="0"/>
                                            </p:txEl>
                                          </p:spTgt>
                                        </p:tgtEl>
                                        <p:attrNameLst>
                                          <p:attrName>style.visibility</p:attrName>
                                        </p:attrNameLst>
                                      </p:cBhvr>
                                      <p:to>
                                        <p:strVal val="visible"/>
                                      </p:to>
                                    </p:set>
                                    <p:anim calcmode="lin" valueType="num">
                                      <p:cBhvr>
                                        <p:cTn id="11" dur="500" fill="hold"/>
                                        <p:tgtEl>
                                          <p:spTgt spid="10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0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06">
                                            <p:txEl>
                                              <p:pRg st="1" end="1"/>
                                            </p:txEl>
                                          </p:spTgt>
                                        </p:tgtEl>
                                        <p:attrNameLst>
                                          <p:attrName>style.visibility</p:attrName>
                                        </p:attrNameLst>
                                      </p:cBhvr>
                                      <p:to>
                                        <p:strVal val="visible"/>
                                      </p:to>
                                    </p:set>
                                    <p:anim calcmode="lin" valueType="num">
                                      <p:cBhvr>
                                        <p:cTn id="15" dur="500" fill="hold"/>
                                        <p:tgtEl>
                                          <p:spTgt spid="106">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0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0"/>
            <a:ext cx="8229600" cy="1143000"/>
          </a:xfrm>
          <a:prstGeom prst="rect">
            <a:avLst/>
          </a:prstGeom>
        </p:spPr>
        <p:txBody>
          <a:bodyPr/>
          <a:lstStyle>
            <a:lvl1pPr defTabSz="886968">
              <a:defRPr sz="3783">
                <a:effectLst>
                  <a:outerShdw blurRad="36957" dist="36957" dir="2700000" rotWithShape="0">
                    <a:srgbClr val="000000">
                      <a:alpha val="43137"/>
                    </a:srgbClr>
                  </a:outerShdw>
                </a:effectLst>
              </a:defRPr>
            </a:lvl1pPr>
          </a:lstStyle>
          <a:p>
            <a:r>
              <a:t>Section 2: Slavery Binds and Divides</a:t>
            </a:r>
          </a:p>
        </p:txBody>
      </p:sp>
      <p:sp>
        <p:nvSpPr>
          <p:cNvPr id="110" name="Shape 110"/>
          <p:cNvSpPr>
            <a:spLocks noGrp="1"/>
          </p:cNvSpPr>
          <p:nvPr>
            <p:ph type="body" idx="1"/>
          </p:nvPr>
        </p:nvSpPr>
        <p:spPr>
          <a:xfrm>
            <a:off x="457200" y="1219200"/>
            <a:ext cx="8229600" cy="4800600"/>
          </a:xfrm>
          <a:prstGeom prst="rect">
            <a:avLst/>
          </a:prstGeom>
        </p:spPr>
        <p:txBody>
          <a:bodyPr>
            <a:normAutofit lnSpcReduction="10000"/>
          </a:bodyPr>
          <a:lstStyle/>
          <a:p>
            <a:pPr marL="728593" indent="-728593" defTabSz="877823">
              <a:defRPr sz="3072"/>
            </a:pPr>
            <a:r>
              <a:t>What terms do I need to know? </a:t>
            </a:r>
          </a:p>
          <a:p>
            <a:pPr marL="713231" lvl="1" indent="-274320" defTabSz="877823">
              <a:lnSpc>
                <a:spcPct val="100000"/>
              </a:lnSpc>
              <a:spcBef>
                <a:spcPts val="600"/>
              </a:spcBef>
              <a:buFont typeface="Arial"/>
              <a:defRPr sz="2688"/>
            </a:pPr>
            <a:r>
              <a:t>abolition</a:t>
            </a:r>
          </a:p>
          <a:p>
            <a:pPr marL="713231" lvl="1" indent="-274320" defTabSz="877823">
              <a:lnSpc>
                <a:spcPct val="100000"/>
              </a:lnSpc>
              <a:spcBef>
                <a:spcPts val="600"/>
              </a:spcBef>
              <a:buFont typeface="Arial"/>
              <a:defRPr sz="2688"/>
            </a:pPr>
            <a:r>
              <a:t>Underground Railroad</a:t>
            </a:r>
          </a:p>
          <a:p>
            <a:pPr marL="713231" lvl="1" indent="-274320" defTabSz="877823">
              <a:lnSpc>
                <a:spcPct val="100000"/>
              </a:lnSpc>
              <a:spcBef>
                <a:spcPts val="600"/>
              </a:spcBef>
              <a:buFont typeface="Arial"/>
              <a:defRPr sz="2688"/>
            </a:pPr>
            <a:r>
              <a:t>Missouri Compromise</a:t>
            </a:r>
          </a:p>
          <a:p>
            <a:pPr marL="713231" lvl="1" indent="-274320" defTabSz="877823">
              <a:lnSpc>
                <a:spcPct val="100000"/>
              </a:lnSpc>
              <a:spcBef>
                <a:spcPts val="600"/>
              </a:spcBef>
              <a:buFont typeface="Arial"/>
              <a:defRPr sz="2688"/>
            </a:pPr>
            <a:r>
              <a:t>protective tariff</a:t>
            </a:r>
          </a:p>
          <a:p>
            <a:pPr marL="713231" lvl="1" indent="-274320" defTabSz="877823">
              <a:lnSpc>
                <a:spcPct val="100000"/>
              </a:lnSpc>
              <a:spcBef>
                <a:spcPts val="600"/>
              </a:spcBef>
              <a:buFont typeface="Arial"/>
              <a:defRPr sz="2688"/>
            </a:pPr>
            <a:r>
              <a:t>nullification</a:t>
            </a:r>
          </a:p>
          <a:p>
            <a:pPr marL="713231" lvl="1" indent="-274320" defTabSz="877823">
              <a:lnSpc>
                <a:spcPct val="100000"/>
              </a:lnSpc>
              <a:spcBef>
                <a:spcPts val="600"/>
              </a:spcBef>
              <a:buFont typeface="Arial"/>
              <a:defRPr sz="2688"/>
            </a:pPr>
            <a:r>
              <a:t>secede</a:t>
            </a:r>
          </a:p>
          <a:p>
            <a:pPr marL="713231" lvl="1" indent="-274320" defTabSz="877823">
              <a:lnSpc>
                <a:spcPct val="100000"/>
              </a:lnSpc>
              <a:spcBef>
                <a:spcPts val="600"/>
              </a:spcBef>
              <a:buFont typeface="Arial"/>
              <a:defRPr sz="2688"/>
            </a:pPr>
            <a:r>
              <a:t>free soil</a:t>
            </a:r>
          </a:p>
          <a:p>
            <a:pPr marL="713231" lvl="1" indent="-274320" defTabSz="877823">
              <a:lnSpc>
                <a:spcPct val="100000"/>
              </a:lnSpc>
              <a:spcBef>
                <a:spcPts val="600"/>
              </a:spcBef>
              <a:buFont typeface="Arial"/>
              <a:defRPr sz="2688"/>
            </a:pPr>
            <a:r>
              <a:t>Compromise of 1850</a:t>
            </a:r>
          </a:p>
          <a:p>
            <a:pPr marL="713231" lvl="1" indent="-274320" defTabSz="877823">
              <a:lnSpc>
                <a:spcPct val="100000"/>
              </a:lnSpc>
              <a:spcBef>
                <a:spcPts val="600"/>
              </a:spcBef>
              <a:buFont typeface="Arial"/>
              <a:defRPr sz="2688"/>
            </a:pPr>
            <a:r>
              <a:t>Kansas-Nebraska Act</a:t>
            </a:r>
          </a:p>
        </p:txBody>
      </p:sp>
      <p:sp>
        <p:nvSpPr>
          <p:cNvPr id="111" name="Shape 111"/>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0">
                                            <p:bg/>
                                          </p:spTgt>
                                        </p:tgtEl>
                                        <p:attrNameLst>
                                          <p:attrName>style.visibility</p:attrName>
                                        </p:attrNameLst>
                                      </p:cBhvr>
                                      <p:to>
                                        <p:strVal val="visible"/>
                                      </p:to>
                                    </p:set>
                                    <p:anim calcmode="lin" valueType="num">
                                      <p:cBhvr>
                                        <p:cTn id="7" dur="500" fill="hold"/>
                                        <p:tgtEl>
                                          <p:spTgt spid="110">
                                            <p:bg/>
                                          </p:spTgt>
                                        </p:tgtEl>
                                        <p:attrNameLst>
                                          <p:attrName>ppt_x</p:attrName>
                                        </p:attrNameLst>
                                      </p:cBhvr>
                                      <p:tavLst>
                                        <p:tav tm="0">
                                          <p:val>
                                            <p:strVal val="0-#ppt_w/2"/>
                                          </p:val>
                                        </p:tav>
                                        <p:tav tm="100000">
                                          <p:val>
                                            <p:strVal val="#ppt_x"/>
                                          </p:val>
                                        </p:tav>
                                      </p:tavLst>
                                    </p:anim>
                                    <p:anim calcmode="lin" valueType="num">
                                      <p:cBhvr>
                                        <p:cTn id="8" dur="500" fill="hold"/>
                                        <p:tgtEl>
                                          <p:spTgt spid="110">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0">
                                            <p:txEl>
                                              <p:pRg st="0" end="0"/>
                                            </p:txEl>
                                          </p:spTgt>
                                        </p:tgtEl>
                                        <p:attrNameLst>
                                          <p:attrName>style.visibility</p:attrName>
                                        </p:attrNameLst>
                                      </p:cBhvr>
                                      <p:to>
                                        <p:strVal val="visible"/>
                                      </p:to>
                                    </p:set>
                                    <p:anim calcmode="lin" valueType="num">
                                      <p:cBhvr>
                                        <p:cTn id="11" dur="500" fill="hold"/>
                                        <p:tgtEl>
                                          <p:spTgt spid="110">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110">
                                            <p:txEl>
                                              <p:pRg st="1" end="1"/>
                                            </p:txEl>
                                          </p:spTgt>
                                        </p:tgtEl>
                                        <p:attrNameLst>
                                          <p:attrName>style.visibility</p:attrName>
                                        </p:attrNameLst>
                                      </p:cBhvr>
                                      <p:to>
                                        <p:strVal val="visible"/>
                                      </p:to>
                                    </p:set>
                                    <p:anim calcmode="lin" valueType="num">
                                      <p:cBhvr>
                                        <p:cTn id="15" dur="500" fill="hold"/>
                                        <p:tgtEl>
                                          <p:spTgt spid="110">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110">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110">
                                            <p:txEl>
                                              <p:pRg st="2" end="2"/>
                                            </p:txEl>
                                          </p:spTgt>
                                        </p:tgtEl>
                                        <p:attrNameLst>
                                          <p:attrName>style.visibility</p:attrName>
                                        </p:attrNameLst>
                                      </p:cBhvr>
                                      <p:to>
                                        <p:strVal val="visible"/>
                                      </p:to>
                                    </p:set>
                                    <p:anim calcmode="lin" valueType="num">
                                      <p:cBhvr>
                                        <p:cTn id="19" dur="500" fill="hold"/>
                                        <p:tgtEl>
                                          <p:spTgt spid="110">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110">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110">
                                            <p:txEl>
                                              <p:pRg st="3" end="3"/>
                                            </p:txEl>
                                          </p:spTgt>
                                        </p:tgtEl>
                                        <p:attrNameLst>
                                          <p:attrName>style.visibility</p:attrName>
                                        </p:attrNameLst>
                                      </p:cBhvr>
                                      <p:to>
                                        <p:strVal val="visible"/>
                                      </p:to>
                                    </p:set>
                                    <p:anim calcmode="lin" valueType="num">
                                      <p:cBhvr>
                                        <p:cTn id="23" dur="500" fill="hold"/>
                                        <p:tgtEl>
                                          <p:spTgt spid="110">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110">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110">
                                            <p:txEl>
                                              <p:pRg st="4" end="4"/>
                                            </p:txEl>
                                          </p:spTgt>
                                        </p:tgtEl>
                                        <p:attrNameLst>
                                          <p:attrName>style.visibility</p:attrName>
                                        </p:attrNameLst>
                                      </p:cBhvr>
                                      <p:to>
                                        <p:strVal val="visible"/>
                                      </p:to>
                                    </p:set>
                                    <p:anim calcmode="lin" valueType="num">
                                      <p:cBhvr>
                                        <p:cTn id="27" dur="500" fill="hold"/>
                                        <p:tgtEl>
                                          <p:spTgt spid="110">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110">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110">
                                            <p:txEl>
                                              <p:pRg st="5" end="5"/>
                                            </p:txEl>
                                          </p:spTgt>
                                        </p:tgtEl>
                                        <p:attrNameLst>
                                          <p:attrName>style.visibility</p:attrName>
                                        </p:attrNameLst>
                                      </p:cBhvr>
                                      <p:to>
                                        <p:strVal val="visible"/>
                                      </p:to>
                                    </p:set>
                                    <p:anim calcmode="lin" valueType="num">
                                      <p:cBhvr>
                                        <p:cTn id="31" dur="500" fill="hold"/>
                                        <p:tgtEl>
                                          <p:spTgt spid="110">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110">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1" nodeType="withEffect">
                                  <p:stCondLst>
                                    <p:cond delay="0"/>
                                  </p:stCondLst>
                                  <p:iterate>
                                    <p:tmAbs val="0"/>
                                  </p:iterate>
                                  <p:childTnLst>
                                    <p:set>
                                      <p:cBhvr>
                                        <p:cTn id="34" fill="hold"/>
                                        <p:tgtEl>
                                          <p:spTgt spid="110">
                                            <p:txEl>
                                              <p:pRg st="6" end="6"/>
                                            </p:txEl>
                                          </p:spTgt>
                                        </p:tgtEl>
                                        <p:attrNameLst>
                                          <p:attrName>style.visibility</p:attrName>
                                        </p:attrNameLst>
                                      </p:cBhvr>
                                      <p:to>
                                        <p:strVal val="visible"/>
                                      </p:to>
                                    </p:set>
                                    <p:anim calcmode="lin" valueType="num">
                                      <p:cBhvr>
                                        <p:cTn id="35" dur="500" fill="hold"/>
                                        <p:tgtEl>
                                          <p:spTgt spid="110">
                                            <p:txEl>
                                              <p:pRg st="6" end="6"/>
                                            </p:txEl>
                                          </p:spTgt>
                                        </p:tgtEl>
                                        <p:attrNameLst>
                                          <p:attrName>ppt_x</p:attrName>
                                        </p:attrNameLst>
                                      </p:cBhvr>
                                      <p:tavLst>
                                        <p:tav tm="0">
                                          <p:val>
                                            <p:strVal val="0-#ppt_w/2"/>
                                          </p:val>
                                        </p:tav>
                                        <p:tav tm="100000">
                                          <p:val>
                                            <p:strVal val="#ppt_x"/>
                                          </p:val>
                                        </p:tav>
                                      </p:tavLst>
                                    </p:anim>
                                    <p:anim calcmode="lin" valueType="num">
                                      <p:cBhvr>
                                        <p:cTn id="36" dur="500" fill="hold"/>
                                        <p:tgtEl>
                                          <p:spTgt spid="110">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1" nodeType="withEffect">
                                  <p:stCondLst>
                                    <p:cond delay="0"/>
                                  </p:stCondLst>
                                  <p:iterate>
                                    <p:tmAbs val="0"/>
                                  </p:iterate>
                                  <p:childTnLst>
                                    <p:set>
                                      <p:cBhvr>
                                        <p:cTn id="38" fill="hold"/>
                                        <p:tgtEl>
                                          <p:spTgt spid="110">
                                            <p:txEl>
                                              <p:pRg st="7" end="7"/>
                                            </p:txEl>
                                          </p:spTgt>
                                        </p:tgtEl>
                                        <p:attrNameLst>
                                          <p:attrName>style.visibility</p:attrName>
                                        </p:attrNameLst>
                                      </p:cBhvr>
                                      <p:to>
                                        <p:strVal val="visible"/>
                                      </p:to>
                                    </p:set>
                                    <p:anim calcmode="lin" valueType="num">
                                      <p:cBhvr>
                                        <p:cTn id="39" dur="500" fill="hold"/>
                                        <p:tgtEl>
                                          <p:spTgt spid="110">
                                            <p:txEl>
                                              <p:pRg st="7" end="7"/>
                                            </p:txEl>
                                          </p:spTgt>
                                        </p:tgtEl>
                                        <p:attrNameLst>
                                          <p:attrName>ppt_x</p:attrName>
                                        </p:attrNameLst>
                                      </p:cBhvr>
                                      <p:tavLst>
                                        <p:tav tm="0">
                                          <p:val>
                                            <p:strVal val="0-#ppt_w/2"/>
                                          </p:val>
                                        </p:tav>
                                        <p:tav tm="100000">
                                          <p:val>
                                            <p:strVal val="#ppt_x"/>
                                          </p:val>
                                        </p:tav>
                                      </p:tavLst>
                                    </p:anim>
                                    <p:anim calcmode="lin" valueType="num">
                                      <p:cBhvr>
                                        <p:cTn id="40" dur="500" fill="hold"/>
                                        <p:tgtEl>
                                          <p:spTgt spid="110">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1" nodeType="withEffect">
                                  <p:stCondLst>
                                    <p:cond delay="0"/>
                                  </p:stCondLst>
                                  <p:iterate>
                                    <p:tmAbs val="0"/>
                                  </p:iterate>
                                  <p:childTnLst>
                                    <p:set>
                                      <p:cBhvr>
                                        <p:cTn id="42" fill="hold"/>
                                        <p:tgtEl>
                                          <p:spTgt spid="110">
                                            <p:txEl>
                                              <p:pRg st="8" end="8"/>
                                            </p:txEl>
                                          </p:spTgt>
                                        </p:tgtEl>
                                        <p:attrNameLst>
                                          <p:attrName>style.visibility</p:attrName>
                                        </p:attrNameLst>
                                      </p:cBhvr>
                                      <p:to>
                                        <p:strVal val="visible"/>
                                      </p:to>
                                    </p:set>
                                    <p:anim calcmode="lin" valueType="num">
                                      <p:cBhvr>
                                        <p:cTn id="43" dur="500" fill="hold"/>
                                        <p:tgtEl>
                                          <p:spTgt spid="110">
                                            <p:txEl>
                                              <p:pRg st="8" end="8"/>
                                            </p:txEl>
                                          </p:spTgt>
                                        </p:tgtEl>
                                        <p:attrNameLst>
                                          <p:attrName>ppt_x</p:attrName>
                                        </p:attrNameLst>
                                      </p:cBhvr>
                                      <p:tavLst>
                                        <p:tav tm="0">
                                          <p:val>
                                            <p:strVal val="0-#ppt_w/2"/>
                                          </p:val>
                                        </p:tav>
                                        <p:tav tm="100000">
                                          <p:val>
                                            <p:strVal val="#ppt_x"/>
                                          </p:val>
                                        </p:tav>
                                      </p:tavLst>
                                    </p:anim>
                                    <p:anim calcmode="lin" valueType="num">
                                      <p:cBhvr>
                                        <p:cTn id="44" dur="500" fill="hold"/>
                                        <p:tgtEl>
                                          <p:spTgt spid="110">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1" nodeType="withEffect">
                                  <p:stCondLst>
                                    <p:cond delay="0"/>
                                  </p:stCondLst>
                                  <p:iterate>
                                    <p:tmAbs val="0"/>
                                  </p:iterate>
                                  <p:childTnLst>
                                    <p:set>
                                      <p:cBhvr>
                                        <p:cTn id="46" fill="hold"/>
                                        <p:tgtEl>
                                          <p:spTgt spid="110">
                                            <p:txEl>
                                              <p:pRg st="9" end="9"/>
                                            </p:txEl>
                                          </p:spTgt>
                                        </p:tgtEl>
                                        <p:attrNameLst>
                                          <p:attrName>style.visibility</p:attrName>
                                        </p:attrNameLst>
                                      </p:cBhvr>
                                      <p:to>
                                        <p:strVal val="visible"/>
                                      </p:to>
                                    </p:set>
                                    <p:anim calcmode="lin" valueType="num">
                                      <p:cBhvr>
                                        <p:cTn id="47" dur="500" fill="hold"/>
                                        <p:tgtEl>
                                          <p:spTgt spid="110">
                                            <p:txEl>
                                              <p:pRg st="9" end="9"/>
                                            </p:txEl>
                                          </p:spTgt>
                                        </p:tgtEl>
                                        <p:attrNameLst>
                                          <p:attrName>ppt_x</p:attrName>
                                        </p:attrNameLst>
                                      </p:cBhvr>
                                      <p:tavLst>
                                        <p:tav tm="0">
                                          <p:val>
                                            <p:strVal val="0-#ppt_w/2"/>
                                          </p:val>
                                        </p:tav>
                                        <p:tav tm="100000">
                                          <p:val>
                                            <p:strVal val="#ppt_x"/>
                                          </p:val>
                                        </p:tav>
                                      </p:tavLst>
                                    </p:anim>
                                    <p:anim calcmode="lin" valueType="num">
                                      <p:cBhvr>
                                        <p:cTn id="48" dur="500" fill="hold"/>
                                        <p:tgtEl>
                                          <p:spTgt spid="11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457200" y="26130"/>
            <a:ext cx="8229600" cy="1143001"/>
          </a:xfrm>
          <a:prstGeom prst="rect">
            <a:avLst/>
          </a:prstGeom>
        </p:spPr>
        <p:txBody>
          <a:bodyPr/>
          <a:lstStyle/>
          <a:p>
            <a:r>
              <a:t>Introduction</a:t>
            </a:r>
          </a:p>
        </p:txBody>
      </p:sp>
      <p:sp>
        <p:nvSpPr>
          <p:cNvPr id="114" name="Shape 114"/>
          <p:cNvSpPr>
            <a:spLocks noGrp="1"/>
          </p:cNvSpPr>
          <p:nvPr>
            <p:ph type="body" idx="1"/>
          </p:nvPr>
        </p:nvSpPr>
        <p:spPr>
          <a:xfrm>
            <a:off x="457200" y="1169131"/>
            <a:ext cx="8229600" cy="5358985"/>
          </a:xfrm>
          <a:prstGeom prst="rect">
            <a:avLst/>
          </a:prstGeom>
        </p:spPr>
        <p:txBody>
          <a:bodyPr>
            <a:normAutofit/>
          </a:bodyPr>
          <a:lstStyle/>
          <a:p>
            <a:r>
              <a:rPr sz="3600" dirty="0"/>
              <a:t>An increasing number of </a:t>
            </a:r>
            <a:r>
              <a:rPr sz="3600" dirty="0" smtClean="0"/>
              <a:t>American</a:t>
            </a:r>
            <a:r>
              <a:rPr lang="en-US" sz="3600" dirty="0" smtClean="0"/>
              <a:t>s</a:t>
            </a:r>
            <a:r>
              <a:rPr sz="3600" dirty="0" smtClean="0"/>
              <a:t> </a:t>
            </a:r>
            <a:r>
              <a:rPr sz="3600" dirty="0"/>
              <a:t>saw slavery as incompatible with the values of a democratic </a:t>
            </a:r>
            <a:r>
              <a:rPr sz="3600" dirty="0" smtClean="0"/>
              <a:t>society</a:t>
            </a:r>
            <a:r>
              <a:rPr lang="en-US" sz="3600" dirty="0" smtClean="0"/>
              <a:t>.</a:t>
            </a:r>
            <a:endParaRPr sz="3600" dirty="0"/>
          </a:p>
          <a:p>
            <a:r>
              <a:rPr sz="3600" dirty="0"/>
              <a:t>Differences in thinking created feelings of sectionalism, and as the country expanded westward, the question of slavery had to be </a:t>
            </a:r>
            <a:r>
              <a:rPr sz="3600" dirty="0" smtClean="0"/>
              <a:t>answered</a:t>
            </a:r>
            <a:r>
              <a:rPr lang="en-US" sz="3600" dirty="0" smtClean="0"/>
              <a:t>.</a:t>
            </a:r>
            <a:endParaRPr sz="3600" dirty="0"/>
          </a:p>
          <a:p>
            <a:r>
              <a:rPr sz="3600" dirty="0"/>
              <a:t>Negotiation and compromise were achieved for a period of time, but wouldn’t </a:t>
            </a:r>
            <a:r>
              <a:rPr sz="3600" dirty="0" smtClean="0"/>
              <a:t>last</a:t>
            </a:r>
            <a:r>
              <a:rPr lang="en-US" sz="3600" dirty="0" smtClean="0"/>
              <a:t>.</a:t>
            </a:r>
            <a:endParaRPr sz="3600" dirty="0"/>
          </a:p>
        </p:txBody>
      </p:sp>
      <p:sp>
        <p:nvSpPr>
          <p:cNvPr id="115" name="Shape 115"/>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4">
                                            <p:bg/>
                                          </p:spTgt>
                                        </p:tgtEl>
                                        <p:attrNameLst>
                                          <p:attrName>style.visibility</p:attrName>
                                        </p:attrNameLst>
                                      </p:cBhvr>
                                      <p:to>
                                        <p:strVal val="visible"/>
                                      </p:to>
                                    </p:set>
                                    <p:anim calcmode="lin" valueType="num">
                                      <p:cBhvr>
                                        <p:cTn id="7" dur="500" fill="hold"/>
                                        <p:tgtEl>
                                          <p:spTgt spid="114">
                                            <p:bg/>
                                          </p:spTgt>
                                        </p:tgtEl>
                                        <p:attrNameLst>
                                          <p:attrName>ppt_x</p:attrName>
                                        </p:attrNameLst>
                                      </p:cBhvr>
                                      <p:tavLst>
                                        <p:tav tm="0">
                                          <p:val>
                                            <p:strVal val="0-#ppt_w/2"/>
                                          </p:val>
                                        </p:tav>
                                        <p:tav tm="100000">
                                          <p:val>
                                            <p:strVal val="#ppt_x"/>
                                          </p:val>
                                        </p:tav>
                                      </p:tavLst>
                                    </p:anim>
                                    <p:anim calcmode="lin" valueType="num">
                                      <p:cBhvr>
                                        <p:cTn id="8" dur="500" fill="hold"/>
                                        <p:tgtEl>
                                          <p:spTgt spid="11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4">
                                            <p:txEl>
                                              <p:pRg st="0" end="0"/>
                                            </p:txEl>
                                          </p:spTgt>
                                        </p:tgtEl>
                                        <p:attrNameLst>
                                          <p:attrName>style.visibility</p:attrName>
                                        </p:attrNameLst>
                                      </p:cBhvr>
                                      <p:to>
                                        <p:strVal val="visible"/>
                                      </p:to>
                                    </p:set>
                                    <p:anim calcmode="lin" valueType="num">
                                      <p:cBhvr>
                                        <p:cTn id="11" dur="500" fill="hold"/>
                                        <p:tgtEl>
                                          <p:spTgt spid="11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4">
                                            <p:txEl>
                                              <p:pRg st="1" end="1"/>
                                            </p:txEl>
                                          </p:spTgt>
                                        </p:tgtEl>
                                        <p:attrNameLst>
                                          <p:attrName>style.visibility</p:attrName>
                                        </p:attrNameLst>
                                      </p:cBhvr>
                                      <p:to>
                                        <p:strVal val="visible"/>
                                      </p:to>
                                    </p:set>
                                    <p:anim calcmode="lin" valueType="num">
                                      <p:cBhvr>
                                        <p:cTn id="16" dur="500" fill="hold"/>
                                        <p:tgtEl>
                                          <p:spTgt spid="114">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14">
                                            <p:txEl>
                                              <p:pRg st="2" end="2"/>
                                            </p:txEl>
                                          </p:spTgt>
                                        </p:tgtEl>
                                        <p:attrNameLst>
                                          <p:attrName>style.visibility</p:attrName>
                                        </p:attrNameLst>
                                      </p:cBhvr>
                                      <p:to>
                                        <p:strVal val="visible"/>
                                      </p:to>
                                    </p:set>
                                    <p:anim calcmode="lin" valueType="num">
                                      <p:cBhvr>
                                        <p:cTn id="21" dur="500" fill="hold"/>
                                        <p:tgtEl>
                                          <p:spTgt spid="114">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1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1" build="p"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rPr dirty="0"/>
              <a:t>The Cotton Gin and the Expansion of Slavery</a:t>
            </a:r>
          </a:p>
        </p:txBody>
      </p:sp>
      <p:sp>
        <p:nvSpPr>
          <p:cNvPr id="118" name="Shape 118"/>
          <p:cNvSpPr>
            <a:spLocks noGrp="1"/>
          </p:cNvSpPr>
          <p:nvPr>
            <p:ph type="body" idx="1"/>
          </p:nvPr>
        </p:nvSpPr>
        <p:spPr>
          <a:xfrm>
            <a:off x="457200" y="1143000"/>
            <a:ext cx="8229600" cy="5191622"/>
          </a:xfrm>
          <a:prstGeom prst="rect">
            <a:avLst/>
          </a:prstGeom>
        </p:spPr>
        <p:txBody>
          <a:bodyPr>
            <a:noAutofit/>
          </a:bodyPr>
          <a:lstStyle/>
          <a:p>
            <a:pPr marL="563880" indent="-563880" defTabSz="676655">
              <a:lnSpc>
                <a:spcPct val="90000"/>
              </a:lnSpc>
              <a:spcBef>
                <a:spcPts val="500"/>
              </a:spcBef>
              <a:defRPr sz="2368">
                <a:solidFill>
                  <a:srgbClr val="080808"/>
                </a:solidFill>
              </a:defRPr>
            </a:pPr>
            <a:r>
              <a:rPr sz="2400" dirty="0"/>
              <a:t>Slavery was common in the South where large fields of crops were grown, requiring significant amounts of </a:t>
            </a:r>
            <a:r>
              <a:rPr sz="2400" dirty="0" smtClean="0"/>
              <a:t>labor</a:t>
            </a:r>
            <a:r>
              <a:rPr lang="en-US" sz="2400" dirty="0" smtClean="0"/>
              <a:t>.</a:t>
            </a:r>
            <a:endParaRPr sz="2400" dirty="0"/>
          </a:p>
          <a:p>
            <a:pPr marL="563880" indent="-563880" defTabSz="676655">
              <a:lnSpc>
                <a:spcPct val="90000"/>
              </a:lnSpc>
              <a:spcBef>
                <a:spcPts val="500"/>
              </a:spcBef>
              <a:defRPr sz="2368">
                <a:solidFill>
                  <a:srgbClr val="080808"/>
                </a:solidFill>
              </a:defRPr>
            </a:pPr>
            <a:r>
              <a:rPr sz="2400" dirty="0"/>
              <a:t>Before 1790, producing cotton on a large scale wasn’t possible, but the invention of the cotton </a:t>
            </a:r>
            <a:r>
              <a:rPr sz="2400" dirty="0" smtClean="0"/>
              <a:t>gin</a:t>
            </a:r>
            <a:r>
              <a:rPr lang="en-US" sz="2400" dirty="0" smtClean="0"/>
              <a:t>, </a:t>
            </a:r>
            <a:r>
              <a:rPr sz="2400" dirty="0" smtClean="0"/>
              <a:t>which </a:t>
            </a:r>
            <a:r>
              <a:rPr sz="2400" dirty="0"/>
              <a:t>removed the seeds from ripe </a:t>
            </a:r>
            <a:r>
              <a:rPr sz="2400" dirty="0" smtClean="0"/>
              <a:t>cotton</a:t>
            </a:r>
            <a:r>
              <a:rPr lang="en-US" sz="2400" dirty="0" smtClean="0"/>
              <a:t>,</a:t>
            </a:r>
            <a:r>
              <a:rPr sz="2400" dirty="0" smtClean="0"/>
              <a:t> </a:t>
            </a:r>
            <a:r>
              <a:rPr sz="2400" dirty="0"/>
              <a:t>transformed cotton production in the </a:t>
            </a:r>
            <a:r>
              <a:rPr sz="2400" dirty="0" smtClean="0"/>
              <a:t>South</a:t>
            </a:r>
            <a:r>
              <a:rPr lang="en-US" sz="2400" dirty="0" smtClean="0"/>
              <a:t>.</a:t>
            </a:r>
            <a:endParaRPr sz="2400" dirty="0"/>
          </a:p>
          <a:p>
            <a:pPr marL="563880" indent="-563880" defTabSz="676655">
              <a:lnSpc>
                <a:spcPct val="90000"/>
              </a:lnSpc>
              <a:spcBef>
                <a:spcPts val="500"/>
              </a:spcBef>
              <a:defRPr sz="2368">
                <a:solidFill>
                  <a:srgbClr val="080808"/>
                </a:solidFill>
              </a:defRPr>
            </a:pPr>
            <a:r>
              <a:rPr sz="2400" dirty="0"/>
              <a:t>Now, much of the interior land in the South could grow cotton as a cash crop, and slaves could provide the required labor in the </a:t>
            </a:r>
            <a:r>
              <a:rPr sz="2400" dirty="0" smtClean="0"/>
              <a:t>fields</a:t>
            </a:r>
            <a:r>
              <a:rPr lang="en-US" sz="2400" dirty="0" smtClean="0"/>
              <a:t>.</a:t>
            </a:r>
            <a:endParaRPr sz="2400" dirty="0"/>
          </a:p>
          <a:p>
            <a:pPr marL="563880" indent="-563880" defTabSz="676655">
              <a:lnSpc>
                <a:spcPct val="90000"/>
              </a:lnSpc>
              <a:spcBef>
                <a:spcPts val="500"/>
              </a:spcBef>
              <a:defRPr sz="2368">
                <a:solidFill>
                  <a:srgbClr val="080808"/>
                </a:solidFill>
              </a:defRPr>
            </a:pPr>
            <a:r>
              <a:rPr sz="2400" dirty="0"/>
              <a:t>Textile factories in Britain were becoming more efficient as well, creating </a:t>
            </a:r>
            <a:r>
              <a:rPr lang="en-US" sz="2400" dirty="0" smtClean="0"/>
              <a:t>the </a:t>
            </a:r>
            <a:r>
              <a:rPr sz="2400" dirty="0" smtClean="0"/>
              <a:t>need </a:t>
            </a:r>
            <a:r>
              <a:rPr sz="2400" dirty="0"/>
              <a:t>for more </a:t>
            </a:r>
            <a:r>
              <a:rPr sz="2400" dirty="0" smtClean="0"/>
              <a:t>cotton</a:t>
            </a:r>
            <a:r>
              <a:rPr lang="en-US" sz="2400" dirty="0" smtClean="0"/>
              <a:t>.</a:t>
            </a:r>
            <a:endParaRPr sz="2400" dirty="0"/>
          </a:p>
          <a:p>
            <a:pPr marL="563880" indent="-563880" defTabSz="676655">
              <a:lnSpc>
                <a:spcPct val="90000"/>
              </a:lnSpc>
              <a:spcBef>
                <a:spcPts val="500"/>
              </a:spcBef>
              <a:defRPr sz="2368">
                <a:solidFill>
                  <a:srgbClr val="080808"/>
                </a:solidFill>
              </a:defRPr>
            </a:pPr>
            <a:r>
              <a:rPr sz="2400" dirty="0"/>
              <a:t>By the 1860s, cotton made up 50% of the exports from the U.S. and most of the world’s cotton was grown in the southern U.S</a:t>
            </a:r>
            <a:r>
              <a:rPr sz="2400" dirty="0" smtClean="0"/>
              <a:t>.</a:t>
            </a:r>
            <a:endParaRPr sz="2400" dirty="0"/>
          </a:p>
        </p:txBody>
      </p:sp>
      <p:sp>
        <p:nvSpPr>
          <p:cNvPr id="119" name="Shape 119"/>
          <p:cNvSpPr>
            <a:spLocks noGrp="1"/>
          </p:cNvSpPr>
          <p:nvPr>
            <p:ph type="sldNum" sz="quarter" idx="2"/>
          </p:nvPr>
        </p:nvSpPr>
        <p:spPr>
          <a:xfrm>
            <a:off x="85267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8">
                                            <p:bg/>
                                          </p:spTgt>
                                        </p:tgtEl>
                                        <p:attrNameLst>
                                          <p:attrName>style.visibility</p:attrName>
                                        </p:attrNameLst>
                                      </p:cBhvr>
                                      <p:to>
                                        <p:strVal val="visible"/>
                                      </p:to>
                                    </p:set>
                                    <p:anim calcmode="lin" valueType="num">
                                      <p:cBhvr>
                                        <p:cTn id="7" dur="500" fill="hold"/>
                                        <p:tgtEl>
                                          <p:spTgt spid="118">
                                            <p:bg/>
                                          </p:spTgt>
                                        </p:tgtEl>
                                        <p:attrNameLst>
                                          <p:attrName>ppt_x</p:attrName>
                                        </p:attrNameLst>
                                      </p:cBhvr>
                                      <p:tavLst>
                                        <p:tav tm="0">
                                          <p:val>
                                            <p:strVal val="0-#ppt_w/2"/>
                                          </p:val>
                                        </p:tav>
                                        <p:tav tm="100000">
                                          <p:val>
                                            <p:strVal val="#ppt_x"/>
                                          </p:val>
                                        </p:tav>
                                      </p:tavLst>
                                    </p:anim>
                                    <p:anim calcmode="lin" valueType="num">
                                      <p:cBhvr>
                                        <p:cTn id="8" dur="500" fill="hold"/>
                                        <p:tgtEl>
                                          <p:spTgt spid="11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8">
                                            <p:txEl>
                                              <p:pRg st="0" end="0"/>
                                            </p:txEl>
                                          </p:spTgt>
                                        </p:tgtEl>
                                        <p:attrNameLst>
                                          <p:attrName>style.visibility</p:attrName>
                                        </p:attrNameLst>
                                      </p:cBhvr>
                                      <p:to>
                                        <p:strVal val="visible"/>
                                      </p:to>
                                    </p:set>
                                    <p:anim calcmode="lin" valueType="num">
                                      <p:cBhvr>
                                        <p:cTn id="11" dur="500" fill="hold"/>
                                        <p:tgtEl>
                                          <p:spTgt spid="11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18">
                                            <p:txEl>
                                              <p:pRg st="1" end="1"/>
                                            </p:txEl>
                                          </p:spTgt>
                                        </p:tgtEl>
                                        <p:attrNameLst>
                                          <p:attrName>style.visibility</p:attrName>
                                        </p:attrNameLst>
                                      </p:cBhvr>
                                      <p:to>
                                        <p:strVal val="visible"/>
                                      </p:to>
                                    </p:set>
                                    <p:anim calcmode="lin" valueType="num">
                                      <p:cBhvr>
                                        <p:cTn id="16" dur="500" fill="hold"/>
                                        <p:tgtEl>
                                          <p:spTgt spid="118">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1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118">
                                            <p:txEl>
                                              <p:pRg st="2" end="2"/>
                                            </p:txEl>
                                          </p:spTgt>
                                        </p:tgtEl>
                                        <p:attrNameLst>
                                          <p:attrName>style.visibility</p:attrName>
                                        </p:attrNameLst>
                                      </p:cBhvr>
                                      <p:to>
                                        <p:strVal val="visible"/>
                                      </p:to>
                                    </p:set>
                                    <p:anim calcmode="lin" valueType="num">
                                      <p:cBhvr>
                                        <p:cTn id="21" dur="500" fill="hold"/>
                                        <p:tgtEl>
                                          <p:spTgt spid="118">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118">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118">
                                            <p:txEl>
                                              <p:pRg st="3" end="3"/>
                                            </p:txEl>
                                          </p:spTgt>
                                        </p:tgtEl>
                                        <p:attrNameLst>
                                          <p:attrName>style.visibility</p:attrName>
                                        </p:attrNameLst>
                                      </p:cBhvr>
                                      <p:to>
                                        <p:strVal val="visible"/>
                                      </p:to>
                                    </p:set>
                                    <p:anim calcmode="lin" valueType="num">
                                      <p:cBhvr>
                                        <p:cTn id="26" dur="500" fill="hold"/>
                                        <p:tgtEl>
                                          <p:spTgt spid="118">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118">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118">
                                            <p:txEl>
                                              <p:pRg st="4" end="4"/>
                                            </p:txEl>
                                          </p:spTgt>
                                        </p:tgtEl>
                                        <p:attrNameLst>
                                          <p:attrName>style.visibility</p:attrName>
                                        </p:attrNameLst>
                                      </p:cBhvr>
                                      <p:to>
                                        <p:strVal val="visible"/>
                                      </p:to>
                                    </p:set>
                                    <p:anim calcmode="lin" valueType="num">
                                      <p:cBhvr>
                                        <p:cTn id="31" dur="500" fill="hold"/>
                                        <p:tgtEl>
                                          <p:spTgt spid="118">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1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1" build="p"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rPr dirty="0"/>
              <a:t>Growing Differences on the Question of Slavery</a:t>
            </a:r>
          </a:p>
        </p:txBody>
      </p:sp>
      <p:sp>
        <p:nvSpPr>
          <p:cNvPr id="122" name="Shape 122"/>
          <p:cNvSpPr>
            <a:spLocks noGrp="1"/>
          </p:cNvSpPr>
          <p:nvPr>
            <p:ph type="body" idx="1"/>
          </p:nvPr>
        </p:nvSpPr>
        <p:spPr>
          <a:xfrm>
            <a:off x="457200" y="1417639"/>
            <a:ext cx="8229600" cy="5110477"/>
          </a:xfrm>
          <a:prstGeom prst="rect">
            <a:avLst/>
          </a:prstGeom>
        </p:spPr>
        <p:txBody>
          <a:bodyPr>
            <a:noAutofit/>
          </a:bodyPr>
          <a:lstStyle/>
          <a:p>
            <a:pPr marL="538855" indent="-538855" defTabSz="649223">
              <a:spcBef>
                <a:spcPts val="500"/>
              </a:spcBef>
              <a:defRPr sz="2272"/>
            </a:pPr>
            <a:r>
              <a:rPr sz="2340" dirty="0" smtClean="0"/>
              <a:t>Many people in northern states were opposed to slavery</a:t>
            </a:r>
            <a:r>
              <a:rPr lang="en-US" sz="2340" dirty="0" smtClean="0"/>
              <a:t>.</a:t>
            </a:r>
            <a:endParaRPr sz="2340" dirty="0" smtClean="0"/>
          </a:p>
          <a:p>
            <a:pPr marL="538855" indent="-538855" defTabSz="649223">
              <a:spcBef>
                <a:spcPts val="500"/>
              </a:spcBef>
              <a:defRPr sz="2272"/>
            </a:pPr>
            <a:r>
              <a:rPr sz="2340" dirty="0" smtClean="0"/>
              <a:t>There was growing support for </a:t>
            </a:r>
            <a:r>
              <a:rPr sz="2340" b="1" i="1" dirty="0" smtClean="0"/>
              <a:t>abolition</a:t>
            </a:r>
            <a:r>
              <a:rPr lang="en-US" sz="2340" dirty="0" smtClean="0"/>
              <a:t>, which was </a:t>
            </a:r>
            <a:r>
              <a:rPr sz="2340" dirty="0" smtClean="0"/>
              <a:t>the movement to do away with slavery, leading to newspapers like </a:t>
            </a:r>
            <a:r>
              <a:rPr sz="2340" i="1" dirty="0" smtClean="0"/>
              <a:t>The Liberator</a:t>
            </a:r>
            <a:r>
              <a:rPr sz="2340" dirty="0" smtClean="0"/>
              <a:t> and the American Anti-Slavery Society</a:t>
            </a:r>
            <a:r>
              <a:rPr lang="en-US" sz="2340" dirty="0" smtClean="0"/>
              <a:t>.</a:t>
            </a:r>
            <a:endParaRPr sz="2340" dirty="0" smtClean="0"/>
          </a:p>
          <a:p>
            <a:pPr marL="538855" indent="-538855" defTabSz="649223">
              <a:spcBef>
                <a:spcPts val="500"/>
              </a:spcBef>
              <a:defRPr sz="2272"/>
            </a:pPr>
            <a:r>
              <a:rPr sz="2340" dirty="0" smtClean="0"/>
              <a:t>Some abolitionists helped slaves escape to the North through the </a:t>
            </a:r>
            <a:r>
              <a:rPr sz="2340" b="1" i="1" dirty="0" smtClean="0"/>
              <a:t>Underground Railroad</a:t>
            </a:r>
            <a:r>
              <a:rPr sz="2340" dirty="0" smtClean="0"/>
              <a:t>, a system of routes and safe houses</a:t>
            </a:r>
            <a:r>
              <a:rPr lang="en-US" sz="2340" dirty="0" smtClean="0"/>
              <a:t> across the South.</a:t>
            </a:r>
            <a:endParaRPr sz="2340" dirty="0" smtClean="0"/>
          </a:p>
          <a:p>
            <a:pPr marL="538855" indent="-538855" defTabSz="649223">
              <a:spcBef>
                <a:spcPts val="500"/>
              </a:spcBef>
              <a:defRPr sz="2272"/>
            </a:pPr>
            <a:r>
              <a:rPr sz="2340" dirty="0" smtClean="0"/>
              <a:t>Southern slave owners felt threatened by the anti-slavery movement, believing they needed slavery for their economic system</a:t>
            </a:r>
            <a:r>
              <a:rPr lang="en-US" sz="2340" dirty="0" smtClean="0"/>
              <a:t> to continue.</a:t>
            </a:r>
            <a:endParaRPr sz="2340" dirty="0" smtClean="0"/>
          </a:p>
          <a:p>
            <a:pPr marL="538855" indent="-538855" defTabSz="649223">
              <a:spcBef>
                <a:spcPts val="500"/>
              </a:spcBef>
              <a:defRPr sz="2272"/>
            </a:pPr>
            <a:r>
              <a:rPr sz="2340" dirty="0" smtClean="0"/>
              <a:t>The North had begun to industrialize more than the South, leading to growth of towns and cities, and more people working in factories</a:t>
            </a:r>
            <a:r>
              <a:rPr lang="en-US" sz="2340" dirty="0" smtClean="0"/>
              <a:t>.</a:t>
            </a:r>
          </a:p>
          <a:p>
            <a:pPr marL="999104" lvl="2" indent="-538855" defTabSz="649223">
              <a:spcBef>
                <a:spcPts val="500"/>
              </a:spcBef>
              <a:defRPr sz="2272"/>
            </a:pPr>
            <a:r>
              <a:rPr sz="2340" dirty="0" smtClean="0"/>
              <a:t>These sectional differences led to differences in laws people in these regions were willing to support</a:t>
            </a:r>
            <a:r>
              <a:rPr lang="en-US" sz="2340" dirty="0" smtClean="0"/>
              <a:t>.</a:t>
            </a:r>
            <a:endParaRPr sz="2340" dirty="0"/>
          </a:p>
        </p:txBody>
      </p:sp>
      <p:sp>
        <p:nvSpPr>
          <p:cNvPr id="123" name="Shape 12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xfrm>
            <a:off x="457200" y="26130"/>
            <a:ext cx="8229600" cy="1143001"/>
          </a:xfrm>
          <a:prstGeom prst="rect">
            <a:avLst/>
          </a:prstGeom>
        </p:spPr>
        <p:txBody>
          <a:bodyPr/>
          <a:lstStyle/>
          <a:p>
            <a:r>
              <a:t>The Missouri Compromise</a:t>
            </a:r>
          </a:p>
        </p:txBody>
      </p:sp>
      <p:sp>
        <p:nvSpPr>
          <p:cNvPr id="126" name="Shape 126"/>
          <p:cNvSpPr>
            <a:spLocks noGrp="1"/>
          </p:cNvSpPr>
          <p:nvPr>
            <p:ph type="body" idx="1"/>
          </p:nvPr>
        </p:nvSpPr>
        <p:spPr>
          <a:xfrm>
            <a:off x="457200" y="1169131"/>
            <a:ext cx="8229600" cy="5358985"/>
          </a:xfrm>
          <a:prstGeom prst="rect">
            <a:avLst/>
          </a:prstGeom>
        </p:spPr>
        <p:txBody>
          <a:bodyPr>
            <a:normAutofit/>
          </a:bodyPr>
          <a:lstStyle/>
          <a:p>
            <a:pPr marL="538855" indent="-538855" defTabSz="649223">
              <a:spcBef>
                <a:spcPts val="500"/>
              </a:spcBef>
              <a:defRPr sz="2272"/>
            </a:pPr>
            <a:r>
              <a:rPr sz="2500" dirty="0"/>
              <a:t>Southerners wanted to make sure Congress couldn’t abolish </a:t>
            </a:r>
            <a:r>
              <a:rPr sz="2500" dirty="0" smtClean="0"/>
              <a:t>slavery</a:t>
            </a:r>
            <a:r>
              <a:rPr lang="en-US" sz="2500" dirty="0" smtClean="0"/>
              <a:t>.</a:t>
            </a:r>
          </a:p>
          <a:p>
            <a:pPr marL="999104" lvl="2" indent="-538855" defTabSz="649223">
              <a:spcBef>
                <a:spcPts val="500"/>
              </a:spcBef>
              <a:defRPr sz="2272"/>
            </a:pPr>
            <a:r>
              <a:rPr sz="2500" dirty="0" smtClean="0"/>
              <a:t>Keeping </a:t>
            </a:r>
            <a:r>
              <a:rPr sz="2500" dirty="0"/>
              <a:t>an even balance of slave states and free states would ensure </a:t>
            </a:r>
            <a:r>
              <a:rPr sz="2500" dirty="0" smtClean="0"/>
              <a:t>this</a:t>
            </a:r>
            <a:r>
              <a:rPr lang="en-US" sz="2500" dirty="0" smtClean="0"/>
              <a:t>.</a:t>
            </a:r>
            <a:endParaRPr sz="2500" dirty="0"/>
          </a:p>
          <a:p>
            <a:pPr marL="538855" indent="-538855" defTabSz="649223">
              <a:spcBef>
                <a:spcPts val="500"/>
              </a:spcBef>
              <a:defRPr sz="2272"/>
            </a:pPr>
            <a:r>
              <a:rPr sz="2500" dirty="0"/>
              <a:t>Louisiana became a state in 1812 and allowed </a:t>
            </a:r>
            <a:r>
              <a:rPr sz="2500" dirty="0" smtClean="0"/>
              <a:t>slavery</a:t>
            </a:r>
            <a:r>
              <a:rPr lang="en-US" sz="2500" dirty="0" smtClean="0"/>
              <a:t>, and</a:t>
            </a:r>
            <a:r>
              <a:rPr sz="2500" dirty="0" smtClean="0"/>
              <a:t> Missouri</a:t>
            </a:r>
            <a:r>
              <a:rPr lang="en-US" sz="2500" dirty="0" smtClean="0"/>
              <a:t> later</a:t>
            </a:r>
            <a:r>
              <a:rPr sz="2500" dirty="0" smtClean="0"/>
              <a:t> </a:t>
            </a:r>
            <a:r>
              <a:rPr sz="2500" dirty="0"/>
              <a:t>requested </a:t>
            </a:r>
            <a:r>
              <a:rPr sz="2500" dirty="0" smtClean="0"/>
              <a:t>statehood</a:t>
            </a:r>
            <a:r>
              <a:rPr lang="en-US" sz="2500" dirty="0" smtClean="0"/>
              <a:t> in 1819</a:t>
            </a:r>
            <a:r>
              <a:rPr sz="2500" dirty="0" smtClean="0"/>
              <a:t>, </a:t>
            </a:r>
            <a:r>
              <a:rPr sz="2500" dirty="0"/>
              <a:t>planning to </a:t>
            </a:r>
            <a:r>
              <a:rPr lang="en-US" sz="2500" dirty="0" smtClean="0"/>
              <a:t>also </a:t>
            </a:r>
            <a:r>
              <a:rPr sz="2500" dirty="0" smtClean="0"/>
              <a:t>allow slavery</a:t>
            </a:r>
            <a:r>
              <a:rPr lang="en-US" sz="2500" dirty="0" smtClean="0"/>
              <a:t>.</a:t>
            </a:r>
          </a:p>
          <a:p>
            <a:pPr marL="999104" lvl="2" indent="-538855" defTabSz="649223">
              <a:spcBef>
                <a:spcPts val="500"/>
              </a:spcBef>
              <a:defRPr sz="2272"/>
            </a:pPr>
            <a:r>
              <a:rPr lang="en-US" sz="2500" dirty="0" smtClean="0"/>
              <a:t>By 1819, t</a:t>
            </a:r>
            <a:r>
              <a:rPr sz="2500" dirty="0" smtClean="0"/>
              <a:t>here </a:t>
            </a:r>
            <a:r>
              <a:rPr sz="2500" dirty="0"/>
              <a:t>were 11 slave states and 11 free </a:t>
            </a:r>
            <a:r>
              <a:rPr sz="2500" dirty="0" smtClean="0"/>
              <a:t>states</a:t>
            </a:r>
            <a:r>
              <a:rPr lang="en-US" sz="2500" dirty="0" smtClean="0"/>
              <a:t>, meaning Missouri would break the balance.</a:t>
            </a:r>
            <a:endParaRPr sz="2500" dirty="0"/>
          </a:p>
          <a:p>
            <a:pPr marL="538855" indent="-538855" defTabSz="649223">
              <a:spcBef>
                <a:spcPts val="500"/>
              </a:spcBef>
              <a:defRPr sz="2272"/>
            </a:pPr>
            <a:r>
              <a:rPr sz="2500" dirty="0"/>
              <a:t>Senator Henry Clay offered a compromise: Missouri could join as a slave state, and Maine would be divided from Massachusetts as a free </a:t>
            </a:r>
            <a:r>
              <a:rPr sz="2500" dirty="0" smtClean="0"/>
              <a:t>state</a:t>
            </a:r>
            <a:r>
              <a:rPr lang="en-US" sz="2500" dirty="0" smtClean="0"/>
              <a:t>.</a:t>
            </a:r>
            <a:endParaRPr sz="2500" dirty="0"/>
          </a:p>
          <a:p>
            <a:pPr marL="538855" indent="-538855" defTabSz="649223">
              <a:spcBef>
                <a:spcPts val="500"/>
              </a:spcBef>
              <a:defRPr sz="2272"/>
            </a:pPr>
            <a:r>
              <a:rPr sz="2500" dirty="0"/>
              <a:t>Both sides accepted the </a:t>
            </a:r>
            <a:r>
              <a:rPr sz="2500" b="1" i="1" dirty="0"/>
              <a:t>Missouri Compromise </a:t>
            </a:r>
            <a:r>
              <a:rPr sz="2500" dirty="0"/>
              <a:t>in 1820, but it showed that the country was divided on the issue of slavery and </a:t>
            </a:r>
            <a:r>
              <a:rPr sz="2500" dirty="0" smtClean="0"/>
              <a:t>expansion</a:t>
            </a:r>
            <a:r>
              <a:rPr lang="en-US" sz="2500" dirty="0" smtClean="0"/>
              <a:t>.</a:t>
            </a:r>
            <a:endParaRPr sz="2500" dirty="0"/>
          </a:p>
        </p:txBody>
      </p:sp>
      <p:sp>
        <p:nvSpPr>
          <p:cNvPr id="127" name="Shape 12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457200" y="26130"/>
            <a:ext cx="8229600" cy="1143001"/>
          </a:xfrm>
          <a:prstGeom prst="rect">
            <a:avLst/>
          </a:prstGeom>
        </p:spPr>
        <p:txBody>
          <a:bodyPr/>
          <a:lstStyle/>
          <a:p>
            <a:r>
              <a:rPr dirty="0"/>
              <a:t>The Nullification Crisis</a:t>
            </a:r>
          </a:p>
        </p:txBody>
      </p:sp>
      <p:sp>
        <p:nvSpPr>
          <p:cNvPr id="130" name="Shape 130"/>
          <p:cNvSpPr>
            <a:spLocks noGrp="1"/>
          </p:cNvSpPr>
          <p:nvPr>
            <p:ph type="body" idx="1"/>
          </p:nvPr>
        </p:nvSpPr>
        <p:spPr>
          <a:xfrm>
            <a:off x="457200" y="1169131"/>
            <a:ext cx="8229600" cy="5358985"/>
          </a:xfrm>
          <a:prstGeom prst="rect">
            <a:avLst/>
          </a:prstGeom>
        </p:spPr>
        <p:txBody>
          <a:bodyPr>
            <a:noAutofit/>
          </a:bodyPr>
          <a:lstStyle/>
          <a:p>
            <a:pPr marL="485729" indent="-485729" defTabSz="585215">
              <a:spcBef>
                <a:spcPts val="400"/>
              </a:spcBef>
              <a:defRPr sz="2048"/>
            </a:pPr>
            <a:r>
              <a:rPr sz="2250" dirty="0"/>
              <a:t>In </a:t>
            </a:r>
            <a:r>
              <a:rPr sz="2250" dirty="0" smtClean="0"/>
              <a:t>1816</a:t>
            </a:r>
            <a:r>
              <a:rPr lang="en-US" sz="2250" dirty="0" smtClean="0"/>
              <a:t>,</a:t>
            </a:r>
            <a:r>
              <a:rPr sz="2250" dirty="0" smtClean="0"/>
              <a:t> </a:t>
            </a:r>
            <a:r>
              <a:rPr sz="2250" dirty="0"/>
              <a:t>the U.S. issued the first </a:t>
            </a:r>
            <a:r>
              <a:rPr sz="2250" b="1" i="1" dirty="0"/>
              <a:t>protective tariff</a:t>
            </a:r>
            <a:r>
              <a:rPr sz="2250" dirty="0"/>
              <a:t>, adding a tax to manufactured goods imported from other </a:t>
            </a:r>
            <a:r>
              <a:rPr sz="2250" dirty="0" smtClean="0"/>
              <a:t>countries</a:t>
            </a:r>
            <a:r>
              <a:rPr lang="en-US" sz="2250" dirty="0" smtClean="0"/>
              <a:t>.</a:t>
            </a:r>
            <a:endParaRPr sz="2250" dirty="0"/>
          </a:p>
          <a:p>
            <a:pPr marL="485729" indent="-485729" defTabSz="585215">
              <a:spcBef>
                <a:spcPts val="400"/>
              </a:spcBef>
              <a:defRPr sz="2048"/>
            </a:pPr>
            <a:r>
              <a:rPr sz="2250" dirty="0"/>
              <a:t>Vice President John C. Calhoun argued that a state had the right to void a law that it thought unconstitutional, an idea that became known as </a:t>
            </a:r>
            <a:r>
              <a:rPr sz="2250" b="1" i="1" dirty="0" smtClean="0"/>
              <a:t>nullification</a:t>
            </a:r>
            <a:r>
              <a:rPr sz="2250" dirty="0" smtClean="0"/>
              <a:t> </a:t>
            </a:r>
            <a:r>
              <a:rPr sz="2250" dirty="0"/>
              <a:t>and became part of the states’ rights </a:t>
            </a:r>
            <a:r>
              <a:rPr sz="2250" dirty="0" smtClean="0"/>
              <a:t>argument</a:t>
            </a:r>
            <a:r>
              <a:rPr lang="en-US" sz="2250" dirty="0" smtClean="0"/>
              <a:t>.</a:t>
            </a:r>
            <a:endParaRPr sz="2250" dirty="0"/>
          </a:p>
          <a:p>
            <a:pPr marL="485729" indent="-485729" defTabSz="585215">
              <a:spcBef>
                <a:spcPts val="400"/>
              </a:spcBef>
              <a:defRPr sz="2048"/>
            </a:pPr>
            <a:r>
              <a:rPr sz="2250" dirty="0"/>
              <a:t>A law could be nullified only in a special state convention called for that purpose, not by the state </a:t>
            </a:r>
            <a:r>
              <a:rPr sz="2250" dirty="0" smtClean="0"/>
              <a:t>legislature</a:t>
            </a:r>
            <a:r>
              <a:rPr lang="en-US" sz="2250" dirty="0" smtClean="0"/>
              <a:t>.</a:t>
            </a:r>
            <a:endParaRPr lang="en-US" sz="2250" dirty="0"/>
          </a:p>
          <a:p>
            <a:pPr marL="945978" lvl="2" indent="-485729" defTabSz="585215">
              <a:spcBef>
                <a:spcPts val="400"/>
              </a:spcBef>
              <a:defRPr sz="2048"/>
            </a:pPr>
            <a:r>
              <a:rPr sz="2250" dirty="0" smtClean="0"/>
              <a:t>If </a:t>
            </a:r>
            <a:r>
              <a:rPr sz="2250" dirty="0"/>
              <a:t>the state was still opposed, he argued that the state had the right to </a:t>
            </a:r>
            <a:r>
              <a:rPr sz="2250" b="1" i="1" dirty="0"/>
              <a:t>secede</a:t>
            </a:r>
            <a:r>
              <a:rPr sz="2250" dirty="0"/>
              <a:t>, or withdraw, from the United </a:t>
            </a:r>
            <a:r>
              <a:rPr sz="2250" dirty="0" smtClean="0"/>
              <a:t>States</a:t>
            </a:r>
            <a:r>
              <a:rPr lang="en-US" sz="2250" dirty="0" smtClean="0"/>
              <a:t>.</a:t>
            </a:r>
            <a:endParaRPr sz="2250" dirty="0"/>
          </a:p>
          <a:p>
            <a:pPr marL="485729" indent="-485729" defTabSz="585215">
              <a:spcBef>
                <a:spcPts val="400"/>
              </a:spcBef>
              <a:defRPr sz="2048"/>
            </a:pPr>
            <a:r>
              <a:rPr sz="2250" dirty="0"/>
              <a:t>South Carolina nullified the tariff in 1832 and threatened to secede if troops were used against </a:t>
            </a:r>
            <a:r>
              <a:rPr sz="2250" dirty="0" smtClean="0"/>
              <a:t>them</a:t>
            </a:r>
            <a:r>
              <a:rPr lang="en-US" sz="2250" dirty="0" smtClean="0"/>
              <a:t>.</a:t>
            </a:r>
            <a:endParaRPr sz="2250" dirty="0"/>
          </a:p>
          <a:p>
            <a:pPr marL="485729" indent="-485729" defTabSz="585215">
              <a:spcBef>
                <a:spcPts val="400"/>
              </a:spcBef>
              <a:defRPr sz="2048"/>
            </a:pPr>
            <a:r>
              <a:rPr sz="2250" dirty="0"/>
              <a:t>In 1833, Henry Clay offered another compromise: the tariff would be lowered to about 20% over 10 </a:t>
            </a:r>
            <a:r>
              <a:rPr sz="2250" dirty="0" smtClean="0"/>
              <a:t>years</a:t>
            </a:r>
            <a:r>
              <a:rPr lang="en-US" sz="2250" dirty="0" smtClean="0"/>
              <a:t>.</a:t>
            </a:r>
            <a:endParaRPr sz="2250" dirty="0"/>
          </a:p>
          <a:p>
            <a:pPr marL="485729" indent="-485729" defTabSz="585215">
              <a:spcBef>
                <a:spcPts val="400"/>
              </a:spcBef>
              <a:defRPr sz="2048"/>
            </a:pPr>
            <a:r>
              <a:rPr sz="2250" dirty="0"/>
              <a:t>The stance for </a:t>
            </a:r>
            <a:r>
              <a:rPr sz="2250" dirty="0" smtClean="0"/>
              <a:t>states</a:t>
            </a:r>
            <a:r>
              <a:rPr lang="en-US" sz="2250" dirty="0" smtClean="0"/>
              <a:t>'</a:t>
            </a:r>
            <a:r>
              <a:rPr sz="2250" dirty="0" smtClean="0"/>
              <a:t> </a:t>
            </a:r>
            <a:r>
              <a:rPr sz="2250" dirty="0"/>
              <a:t>rights had a deeper issue than the </a:t>
            </a:r>
            <a:r>
              <a:rPr sz="2250" dirty="0" smtClean="0"/>
              <a:t>tariffs</a:t>
            </a:r>
            <a:r>
              <a:rPr lang="en-US" sz="2250" dirty="0" smtClean="0"/>
              <a:t>, however: </a:t>
            </a:r>
            <a:r>
              <a:rPr sz="2250" dirty="0" smtClean="0"/>
              <a:t>the </a:t>
            </a:r>
            <a:r>
              <a:rPr sz="2250" dirty="0"/>
              <a:t>question of </a:t>
            </a:r>
            <a:r>
              <a:rPr sz="2250" dirty="0" smtClean="0"/>
              <a:t>slavery</a:t>
            </a:r>
            <a:r>
              <a:rPr lang="en-US" sz="2250" dirty="0" smtClean="0"/>
              <a:t>.</a:t>
            </a:r>
            <a:endParaRPr sz="2250" dirty="0"/>
          </a:p>
        </p:txBody>
      </p:sp>
      <p:sp>
        <p:nvSpPr>
          <p:cNvPr id="131" name="Shape 13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457200" y="26130"/>
            <a:ext cx="8229600" cy="1143001"/>
          </a:xfrm>
          <a:prstGeom prst="rect">
            <a:avLst/>
          </a:prstGeom>
        </p:spPr>
        <p:txBody>
          <a:bodyPr/>
          <a:lstStyle/>
          <a:p>
            <a:r>
              <a:t>The Slavery Problem Worsens</a:t>
            </a:r>
          </a:p>
        </p:txBody>
      </p:sp>
      <p:sp>
        <p:nvSpPr>
          <p:cNvPr id="134" name="Shape 134"/>
          <p:cNvSpPr>
            <a:spLocks noGrp="1"/>
          </p:cNvSpPr>
          <p:nvPr>
            <p:ph type="body" idx="1"/>
          </p:nvPr>
        </p:nvSpPr>
        <p:spPr>
          <a:xfrm>
            <a:off x="457200" y="1169131"/>
            <a:ext cx="8229600" cy="5358985"/>
          </a:xfrm>
          <a:prstGeom prst="rect">
            <a:avLst/>
          </a:prstGeom>
        </p:spPr>
        <p:txBody>
          <a:bodyPr>
            <a:noAutofit/>
          </a:bodyPr>
          <a:lstStyle/>
          <a:p>
            <a:r>
              <a:rPr dirty="0"/>
              <a:t>The antislavery movement in the North continued to grow stronger in the </a:t>
            </a:r>
            <a:r>
              <a:rPr dirty="0" smtClean="0"/>
              <a:t>1840s</a:t>
            </a:r>
            <a:r>
              <a:rPr lang="en-US" dirty="0" smtClean="0"/>
              <a:t>.</a:t>
            </a:r>
            <a:endParaRPr dirty="0"/>
          </a:p>
          <a:p>
            <a:r>
              <a:rPr dirty="0"/>
              <a:t>Northerners began to believe that </a:t>
            </a:r>
            <a:r>
              <a:rPr dirty="0" smtClean="0"/>
              <a:t>the </a:t>
            </a:r>
            <a:r>
              <a:rPr dirty="0"/>
              <a:t>government had the right to keep slavery from spreading into new territories, an idea known as </a:t>
            </a:r>
            <a:r>
              <a:rPr b="1" i="1" dirty="0"/>
              <a:t>free </a:t>
            </a:r>
            <a:r>
              <a:rPr b="1" i="1" dirty="0" smtClean="0"/>
              <a:t>soil</a:t>
            </a:r>
            <a:r>
              <a:rPr lang="en-US" dirty="0" smtClean="0"/>
              <a:t>.</a:t>
            </a:r>
            <a:endParaRPr dirty="0"/>
          </a:p>
          <a:p>
            <a:r>
              <a:rPr dirty="0"/>
              <a:t>The Democratic Party redefined the democratic ideal of popular sovereignty to allow people in new territories to decide issues for themselves, including whether or not to allow </a:t>
            </a:r>
            <a:r>
              <a:rPr dirty="0" smtClean="0"/>
              <a:t>slavery</a:t>
            </a:r>
            <a:r>
              <a:rPr lang="en-US" dirty="0" smtClean="0"/>
              <a:t>.</a:t>
            </a:r>
            <a:endParaRPr dirty="0"/>
          </a:p>
        </p:txBody>
      </p:sp>
      <p:sp>
        <p:nvSpPr>
          <p:cNvPr id="135" name="Shape 13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Shape 64"/>
          <p:cNvSpPr/>
          <p:nvPr/>
        </p:nvSpPr>
        <p:spPr>
          <a:xfrm>
            <a:off x="609600" y="4205416"/>
            <a:ext cx="6934200" cy="777914"/>
          </a:xfrm>
          <a:prstGeom prst="rect">
            <a:avLst/>
          </a:prstGeom>
          <a:solidFill>
            <a:srgbClr val="10253F">
              <a:alpha val="81961"/>
            </a:srgbClr>
          </a:solidFill>
          <a:ln w="12700">
            <a:miter lim="400000"/>
          </a:ln>
          <a:effectLst>
            <a:outerShdw blurRad="152400" dist="250190" dir="8460000" rotWithShape="0">
              <a:srgbClr val="000000">
                <a:alpha val="28000"/>
              </a:srgbClr>
            </a:outerShdw>
          </a:effectLst>
        </p:spPr>
        <p:txBody>
          <a:bodyPr lIns="45719" rIns="45719" anchor="ctr"/>
          <a:lstStyle/>
          <a:p>
            <a:pPr algn="ctr">
              <a:defRPr>
                <a:solidFill>
                  <a:srgbClr val="FFFFFF"/>
                </a:solidFill>
              </a:defRPr>
            </a:pPr>
            <a:endParaRPr/>
          </a:p>
        </p:txBody>
      </p:sp>
      <p:sp>
        <p:nvSpPr>
          <p:cNvPr id="65" name="Shape 65"/>
          <p:cNvSpPr/>
          <p:nvPr/>
        </p:nvSpPr>
        <p:spPr>
          <a:xfrm>
            <a:off x="720810" y="4256552"/>
            <a:ext cx="6858001"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b="1">
                <a:solidFill>
                  <a:srgbClr val="FFFFFF"/>
                </a:solidFill>
                <a:effectLst>
                  <a:outerShdw blurRad="38100" dist="38100" dir="2700000" rotWithShape="0">
                    <a:srgbClr val="000000">
                      <a:alpha val="43137"/>
                    </a:srgbClr>
                  </a:outerShdw>
                </a:effectLst>
              </a:defRPr>
            </a:pPr>
            <a:r>
              <a:t>Section 1: </a:t>
            </a:r>
            <a:r>
              <a:rPr u="sng">
                <a:solidFill>
                  <a:srgbClr val="FF0000"/>
                </a:solidFill>
                <a:uFill>
                  <a:solidFill>
                    <a:srgbClr val="FF0000"/>
                  </a:solidFill>
                </a:uFill>
                <a:hlinkClick r:id="rId3" action="ppaction://hlinksldjump"/>
              </a:rPr>
              <a:t>Growth of the Western Lands</a:t>
            </a:r>
            <a:endParaRPr>
              <a:solidFill>
                <a:srgbClr val="DCE6F2"/>
              </a:solidFill>
            </a:endParaRPr>
          </a:p>
          <a:p>
            <a:pPr>
              <a:defRPr sz="2000" b="1">
                <a:solidFill>
                  <a:srgbClr val="FFFFFF"/>
                </a:solidFill>
                <a:effectLst>
                  <a:outerShdw blurRad="38100" dist="38100" dir="2700000" rotWithShape="0">
                    <a:srgbClr val="000000">
                      <a:alpha val="43137"/>
                    </a:srgbClr>
                  </a:outerShdw>
                </a:effectLst>
              </a:defRPr>
            </a:pPr>
            <a:r>
              <a:t>Section 2:</a:t>
            </a:r>
            <a:r>
              <a:rPr>
                <a:solidFill>
                  <a:srgbClr val="DCE6F2"/>
                </a:solidFill>
              </a:rPr>
              <a:t> </a:t>
            </a:r>
            <a:r>
              <a:rPr u="sng">
                <a:solidFill>
                  <a:srgbClr val="FF0000"/>
                </a:solidFill>
                <a:uFill>
                  <a:solidFill>
                    <a:srgbClr val="FF0000"/>
                  </a:solidFill>
                </a:uFill>
                <a:hlinkClick r:id="rId4" action="ppaction://hlinksldjump"/>
              </a:rPr>
              <a:t>Slavery Binds and Divides</a:t>
            </a:r>
          </a:p>
        </p:txBody>
      </p:sp>
      <p:sp>
        <p:nvSpPr>
          <p:cNvPr id="66" name="Shape 66"/>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2" nodeType="afterEffect">
                                  <p:stCondLst>
                                    <p:cond delay="0"/>
                                  </p:stCondLst>
                                  <p:iterate>
                                    <p:tmAbs val="0"/>
                                  </p:iterate>
                                  <p:childTnLst>
                                    <p:set>
                                      <p:cBhvr>
                                        <p:cTn id="11" fill="hold"/>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animBg="1" advAuto="0"/>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457200" y="26130"/>
            <a:ext cx="8229600" cy="1143001"/>
          </a:xfrm>
          <a:prstGeom prst="rect">
            <a:avLst/>
          </a:prstGeom>
        </p:spPr>
        <p:txBody>
          <a:bodyPr/>
          <a:lstStyle/>
          <a:p>
            <a:r>
              <a:rPr dirty="0"/>
              <a:t>The Compromise of 1850</a:t>
            </a:r>
          </a:p>
        </p:txBody>
      </p:sp>
      <p:sp>
        <p:nvSpPr>
          <p:cNvPr id="138" name="Shape 138"/>
          <p:cNvSpPr>
            <a:spLocks noGrp="1"/>
          </p:cNvSpPr>
          <p:nvPr>
            <p:ph type="body" idx="1"/>
          </p:nvPr>
        </p:nvSpPr>
        <p:spPr>
          <a:xfrm>
            <a:off x="457200" y="1169131"/>
            <a:ext cx="8229600" cy="5358985"/>
          </a:xfrm>
          <a:prstGeom prst="rect">
            <a:avLst/>
          </a:prstGeom>
        </p:spPr>
        <p:txBody>
          <a:bodyPr>
            <a:noAutofit/>
          </a:bodyPr>
          <a:lstStyle/>
          <a:p>
            <a:pPr marL="614751" indent="-614751" defTabSz="740663">
              <a:spcBef>
                <a:spcPts val="600"/>
              </a:spcBef>
              <a:defRPr sz="2592"/>
            </a:pPr>
            <a:r>
              <a:rPr sz="2800" dirty="0"/>
              <a:t>In </a:t>
            </a:r>
            <a:r>
              <a:rPr sz="2800" dirty="0" smtClean="0"/>
              <a:t>1849</a:t>
            </a:r>
            <a:r>
              <a:rPr lang="en-US" sz="2800" dirty="0" smtClean="0"/>
              <a:t>,</a:t>
            </a:r>
            <a:r>
              <a:rPr sz="2800" dirty="0" smtClean="0"/>
              <a:t> </a:t>
            </a:r>
            <a:r>
              <a:rPr sz="2800" dirty="0"/>
              <a:t>California ratified a state constitution and requested statehood as a free </a:t>
            </a:r>
            <a:r>
              <a:rPr sz="2800" dirty="0" smtClean="0"/>
              <a:t>state</a:t>
            </a:r>
            <a:r>
              <a:rPr lang="en-US" sz="2800" dirty="0" smtClean="0"/>
              <a:t>.</a:t>
            </a:r>
          </a:p>
          <a:p>
            <a:pPr marL="1075000" lvl="2" indent="-614751" defTabSz="740663">
              <a:spcBef>
                <a:spcPts val="600"/>
              </a:spcBef>
              <a:defRPr sz="2592"/>
            </a:pPr>
            <a:r>
              <a:rPr sz="2800" dirty="0" smtClean="0"/>
              <a:t>Southerners </a:t>
            </a:r>
            <a:r>
              <a:rPr sz="2800" dirty="0"/>
              <a:t>opposed it, as California would change the balance of power between free and slave states in the </a:t>
            </a:r>
            <a:r>
              <a:rPr sz="2800" dirty="0" smtClean="0"/>
              <a:t>Senate</a:t>
            </a:r>
            <a:r>
              <a:rPr lang="en-US" sz="2800" dirty="0" smtClean="0"/>
              <a:t>.</a:t>
            </a:r>
            <a:endParaRPr sz="2800" dirty="0"/>
          </a:p>
          <a:p>
            <a:pPr marL="614751" indent="-614751" defTabSz="740663">
              <a:spcBef>
                <a:spcPts val="600"/>
              </a:spcBef>
              <a:defRPr sz="2592"/>
            </a:pPr>
            <a:r>
              <a:rPr sz="2800" dirty="0"/>
              <a:t>The </a:t>
            </a:r>
            <a:r>
              <a:rPr lang="en-US" sz="2800" dirty="0" smtClean="0"/>
              <a:t>two</a:t>
            </a:r>
            <a:r>
              <a:rPr sz="2800" dirty="0" smtClean="0"/>
              <a:t> </a:t>
            </a:r>
            <a:r>
              <a:rPr sz="2800" dirty="0"/>
              <a:t>major political </a:t>
            </a:r>
            <a:r>
              <a:rPr sz="2800" dirty="0" smtClean="0"/>
              <a:t>parties</a:t>
            </a:r>
            <a:r>
              <a:rPr lang="en-US" sz="2800" dirty="0" smtClean="0"/>
              <a:t>, which were </a:t>
            </a:r>
            <a:r>
              <a:rPr sz="2800" dirty="0" smtClean="0"/>
              <a:t>the </a:t>
            </a:r>
            <a:r>
              <a:rPr sz="2800" dirty="0"/>
              <a:t>Democrats and the </a:t>
            </a:r>
            <a:r>
              <a:rPr sz="2800" dirty="0" smtClean="0"/>
              <a:t>Whigs</a:t>
            </a:r>
            <a:r>
              <a:rPr lang="en-US" sz="2800" dirty="0" smtClean="0"/>
              <a:t>,</a:t>
            </a:r>
            <a:r>
              <a:rPr sz="2800" dirty="0" smtClean="0"/>
              <a:t> </a:t>
            </a:r>
            <a:r>
              <a:rPr sz="2800" dirty="0"/>
              <a:t>were torn </a:t>
            </a:r>
            <a:r>
              <a:rPr sz="2800" dirty="0" smtClean="0"/>
              <a:t>along </a:t>
            </a:r>
            <a:r>
              <a:rPr sz="2800" dirty="0"/>
              <a:t>sectional </a:t>
            </a:r>
            <a:r>
              <a:rPr sz="2800" dirty="0" smtClean="0"/>
              <a:t>lines</a:t>
            </a:r>
            <a:r>
              <a:rPr lang="en-US" sz="2800" dirty="0" smtClean="0"/>
              <a:t>.</a:t>
            </a:r>
            <a:endParaRPr sz="2800" dirty="0"/>
          </a:p>
          <a:p>
            <a:pPr marL="614751" indent="-614751" defTabSz="740663">
              <a:spcBef>
                <a:spcPts val="600"/>
              </a:spcBef>
              <a:defRPr sz="2592"/>
            </a:pPr>
            <a:r>
              <a:rPr lang="en-US" sz="2800" dirty="0" smtClean="0"/>
              <a:t>Congress passed five laws </a:t>
            </a:r>
            <a:r>
              <a:rPr sz="2800" dirty="0" smtClean="0"/>
              <a:t>known </a:t>
            </a:r>
            <a:r>
              <a:rPr sz="2800" dirty="0"/>
              <a:t>as the </a:t>
            </a:r>
            <a:r>
              <a:rPr sz="2800" b="1" i="1" dirty="0"/>
              <a:t>Compromise of 1850</a:t>
            </a:r>
            <a:r>
              <a:rPr sz="2800" dirty="0" smtClean="0"/>
              <a:t>,</a:t>
            </a:r>
            <a:r>
              <a:rPr lang="en-US" sz="2800" dirty="0" smtClean="0"/>
              <a:t> </a:t>
            </a:r>
            <a:r>
              <a:rPr sz="2800" dirty="0" smtClean="0"/>
              <a:t>hoping </a:t>
            </a:r>
            <a:r>
              <a:rPr sz="2800" dirty="0"/>
              <a:t>to settle things and keep the country from breaking </a:t>
            </a:r>
            <a:r>
              <a:rPr sz="2800" dirty="0" smtClean="0"/>
              <a:t>up</a:t>
            </a:r>
            <a:r>
              <a:rPr lang="en-US" sz="2800" dirty="0" smtClean="0"/>
              <a:t>.</a:t>
            </a:r>
            <a:endParaRPr sz="2800" dirty="0"/>
          </a:p>
          <a:p>
            <a:pPr marL="614751" indent="-614751" defTabSz="740663">
              <a:spcBef>
                <a:spcPts val="600"/>
              </a:spcBef>
              <a:defRPr sz="2592"/>
            </a:pPr>
            <a:r>
              <a:rPr sz="2800" dirty="0"/>
              <a:t>Northerners resisted the Fugitive Slave Law, and leaders in the South resented the North’s attacks on </a:t>
            </a:r>
            <a:r>
              <a:rPr sz="2800" dirty="0" smtClean="0"/>
              <a:t>slavery</a:t>
            </a:r>
            <a:r>
              <a:rPr lang="en-US" sz="2800" dirty="0" smtClean="0"/>
              <a:t>.</a:t>
            </a:r>
            <a:endParaRPr sz="2800" dirty="0"/>
          </a:p>
        </p:txBody>
      </p:sp>
      <p:sp>
        <p:nvSpPr>
          <p:cNvPr id="139" name="Shape 13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xfrm>
            <a:off x="457200" y="26130"/>
            <a:ext cx="8229600" cy="1143001"/>
          </a:xfrm>
          <a:prstGeom prst="rect">
            <a:avLst/>
          </a:prstGeom>
        </p:spPr>
        <p:txBody>
          <a:bodyPr/>
          <a:lstStyle/>
          <a:p>
            <a:r>
              <a:t>The Kansas-Nebraska Act</a:t>
            </a:r>
          </a:p>
        </p:txBody>
      </p:sp>
      <p:sp>
        <p:nvSpPr>
          <p:cNvPr id="142" name="Shape 142"/>
          <p:cNvSpPr>
            <a:spLocks noGrp="1"/>
          </p:cNvSpPr>
          <p:nvPr>
            <p:ph type="body" idx="1"/>
          </p:nvPr>
        </p:nvSpPr>
        <p:spPr>
          <a:xfrm>
            <a:off x="457200" y="1169131"/>
            <a:ext cx="8229600" cy="5358985"/>
          </a:xfrm>
          <a:prstGeom prst="rect">
            <a:avLst/>
          </a:prstGeom>
        </p:spPr>
        <p:txBody>
          <a:bodyPr>
            <a:noAutofit/>
          </a:bodyPr>
          <a:lstStyle/>
          <a:p>
            <a:pPr marL="538855" indent="-538855" defTabSz="649223">
              <a:spcBef>
                <a:spcPts val="500"/>
              </a:spcBef>
              <a:defRPr sz="2272"/>
            </a:pPr>
            <a:r>
              <a:rPr sz="2300" dirty="0"/>
              <a:t>The Missouri Compromise allowed slavery in the Louisiana Purchase territory south of Missouri’s southern </a:t>
            </a:r>
            <a:r>
              <a:rPr sz="2300" dirty="0" smtClean="0"/>
              <a:t>border</a:t>
            </a:r>
            <a:r>
              <a:rPr lang="en-US" sz="2300" dirty="0" smtClean="0"/>
              <a:t>.</a:t>
            </a:r>
            <a:endParaRPr sz="2300" dirty="0"/>
          </a:p>
          <a:p>
            <a:pPr marL="538855" indent="-538855" defTabSz="649223">
              <a:spcBef>
                <a:spcPts val="500"/>
              </a:spcBef>
              <a:defRPr sz="2272"/>
            </a:pPr>
            <a:r>
              <a:rPr sz="2300" dirty="0"/>
              <a:t>In 1854, </a:t>
            </a:r>
            <a:r>
              <a:rPr sz="2300" dirty="0" smtClean="0"/>
              <a:t>legislation</a:t>
            </a:r>
            <a:r>
              <a:rPr lang="en-US" sz="2300" dirty="0" smtClean="0"/>
              <a:t>was passed</a:t>
            </a:r>
            <a:r>
              <a:rPr sz="2300" dirty="0" smtClean="0"/>
              <a:t> </a:t>
            </a:r>
            <a:r>
              <a:rPr sz="2300" dirty="0"/>
              <a:t>to create </a:t>
            </a:r>
            <a:r>
              <a:rPr lang="en-US" sz="2300" dirty="0" smtClean="0"/>
              <a:t>two</a:t>
            </a:r>
            <a:r>
              <a:rPr sz="2300" dirty="0" smtClean="0"/>
              <a:t> </a:t>
            </a:r>
            <a:r>
              <a:rPr sz="2300" dirty="0"/>
              <a:t>new territories, Kansas and Nebraska, out of the northern area of the Louisiana </a:t>
            </a:r>
            <a:r>
              <a:rPr sz="2300" dirty="0" smtClean="0"/>
              <a:t>Purchase</a:t>
            </a:r>
            <a:r>
              <a:rPr lang="en-US" sz="2300" dirty="0" smtClean="0"/>
              <a:t>, called </a:t>
            </a:r>
            <a:r>
              <a:rPr sz="2300" b="1" i="1" dirty="0" smtClean="0"/>
              <a:t>The </a:t>
            </a:r>
            <a:r>
              <a:rPr sz="2300" b="1" i="1" dirty="0"/>
              <a:t>Kansas-Nebraska </a:t>
            </a:r>
            <a:r>
              <a:rPr sz="2300" b="1" i="1" dirty="0" smtClean="0"/>
              <a:t>Act</a:t>
            </a:r>
            <a:r>
              <a:rPr lang="en-US" sz="2300" dirty="0" smtClean="0"/>
              <a:t>.</a:t>
            </a:r>
          </a:p>
          <a:p>
            <a:pPr marL="999104" lvl="2" indent="-538855" defTabSz="649223">
              <a:spcBef>
                <a:spcPts val="500"/>
              </a:spcBef>
              <a:defRPr sz="2272"/>
            </a:pPr>
            <a:r>
              <a:rPr lang="en-US" sz="2300" dirty="0" smtClean="0"/>
              <a:t>It i</a:t>
            </a:r>
            <a:r>
              <a:rPr sz="2300" dirty="0" smtClean="0"/>
              <a:t>ncluded </a:t>
            </a:r>
            <a:r>
              <a:rPr sz="2300" dirty="0"/>
              <a:t>a clause that the Compromise of 1850 allowed popular sovereignty in the </a:t>
            </a:r>
            <a:r>
              <a:rPr sz="2300" dirty="0" smtClean="0"/>
              <a:t>territories</a:t>
            </a:r>
            <a:r>
              <a:rPr lang="en-US" sz="2300" dirty="0" smtClean="0"/>
              <a:t>.</a:t>
            </a:r>
            <a:endParaRPr sz="2300" dirty="0"/>
          </a:p>
          <a:p>
            <a:pPr marL="538855" indent="-538855" defTabSz="649223">
              <a:spcBef>
                <a:spcPts val="500"/>
              </a:spcBef>
              <a:defRPr sz="2272"/>
            </a:pPr>
            <a:r>
              <a:rPr sz="2300" dirty="0"/>
              <a:t>This act killed the Whig Party, since northern Whigs didn’t want to be in the same party as southern </a:t>
            </a:r>
            <a:r>
              <a:rPr sz="2300" dirty="0" smtClean="0"/>
              <a:t>Whigs</a:t>
            </a:r>
            <a:r>
              <a:rPr lang="en-US" sz="2300" dirty="0" smtClean="0"/>
              <a:t>,</a:t>
            </a:r>
            <a:r>
              <a:rPr sz="2300" dirty="0" smtClean="0"/>
              <a:t> </a:t>
            </a:r>
            <a:r>
              <a:rPr lang="en-US" sz="2300" dirty="0" smtClean="0"/>
              <a:t>so</a:t>
            </a:r>
            <a:r>
              <a:rPr sz="2300" dirty="0" smtClean="0"/>
              <a:t> </a:t>
            </a:r>
            <a:r>
              <a:rPr sz="2300" dirty="0"/>
              <a:t>northern Whigs joined free </a:t>
            </a:r>
            <a:r>
              <a:rPr sz="2300" dirty="0" smtClean="0"/>
              <a:t>soilers </a:t>
            </a:r>
            <a:r>
              <a:rPr sz="2300" dirty="0"/>
              <a:t>to create the Republican </a:t>
            </a:r>
            <a:r>
              <a:rPr sz="2300" dirty="0" smtClean="0"/>
              <a:t>Party</a:t>
            </a:r>
            <a:r>
              <a:rPr lang="en-US" sz="2300" dirty="0" smtClean="0"/>
              <a:t>.</a:t>
            </a:r>
          </a:p>
          <a:p>
            <a:pPr marL="999104" lvl="2" indent="-538855" defTabSz="649223">
              <a:spcBef>
                <a:spcPts val="500"/>
              </a:spcBef>
              <a:defRPr sz="2272"/>
            </a:pPr>
            <a:r>
              <a:rPr lang="en-US" sz="2300" dirty="0" smtClean="0"/>
              <a:t>They b</a:t>
            </a:r>
            <a:r>
              <a:rPr sz="2300" dirty="0" smtClean="0"/>
              <a:t>elieved </a:t>
            </a:r>
            <a:r>
              <a:rPr sz="2300" dirty="0"/>
              <a:t>that the government had the power to limit slavery to the areas where it already existed</a:t>
            </a:r>
          </a:p>
          <a:p>
            <a:pPr marL="538855" indent="-538855" defTabSz="649223">
              <a:spcBef>
                <a:spcPts val="500"/>
              </a:spcBef>
              <a:defRPr sz="2272"/>
            </a:pPr>
            <a:r>
              <a:rPr lang="en-US" sz="2300" dirty="0" smtClean="0"/>
              <a:t>D</a:t>
            </a:r>
            <a:r>
              <a:rPr sz="2300" dirty="0" smtClean="0"/>
              <a:t>ifferences </a:t>
            </a:r>
            <a:r>
              <a:rPr sz="2300" dirty="0"/>
              <a:t>between the North and South became violent in Kansas, with </a:t>
            </a:r>
            <a:r>
              <a:rPr lang="en-US" sz="2300" dirty="0" smtClean="0"/>
              <a:t>two</a:t>
            </a:r>
            <a:r>
              <a:rPr sz="2300" dirty="0" smtClean="0"/>
              <a:t> </a:t>
            </a:r>
            <a:r>
              <a:rPr sz="2300" dirty="0"/>
              <a:t>separate governments and continuous </a:t>
            </a:r>
            <a:r>
              <a:rPr sz="2300" dirty="0" smtClean="0"/>
              <a:t>conflict</a:t>
            </a:r>
            <a:r>
              <a:rPr lang="en-US" sz="2300" dirty="0" smtClean="0"/>
              <a:t>.</a:t>
            </a:r>
            <a:endParaRPr sz="2300" dirty="0"/>
          </a:p>
        </p:txBody>
      </p:sp>
      <p:sp>
        <p:nvSpPr>
          <p:cNvPr id="143" name="Shape 14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457200" y="26130"/>
            <a:ext cx="8229600" cy="1143001"/>
          </a:xfrm>
          <a:prstGeom prst="rect">
            <a:avLst/>
          </a:prstGeom>
        </p:spPr>
        <p:txBody>
          <a:bodyPr/>
          <a:lstStyle/>
          <a:p>
            <a:r>
              <a:t>The Dred Scott Case</a:t>
            </a:r>
          </a:p>
        </p:txBody>
      </p:sp>
      <p:sp>
        <p:nvSpPr>
          <p:cNvPr id="146" name="Shape 146"/>
          <p:cNvSpPr>
            <a:spLocks noGrp="1"/>
          </p:cNvSpPr>
          <p:nvPr>
            <p:ph type="body" idx="1"/>
          </p:nvPr>
        </p:nvSpPr>
        <p:spPr>
          <a:xfrm>
            <a:off x="457200" y="1169131"/>
            <a:ext cx="8229600" cy="5358985"/>
          </a:xfrm>
          <a:prstGeom prst="rect">
            <a:avLst/>
          </a:prstGeom>
        </p:spPr>
        <p:txBody>
          <a:bodyPr>
            <a:normAutofit/>
          </a:bodyPr>
          <a:lstStyle/>
          <a:p>
            <a:pPr marL="607161" indent="-607161" defTabSz="731520">
              <a:spcBef>
                <a:spcPts val="600"/>
              </a:spcBef>
              <a:defRPr sz="2560"/>
            </a:pPr>
            <a:r>
              <a:rPr sz="2800" dirty="0"/>
              <a:t>The U.S. Supreme Court tried to end the arguments about slavery through their decision in the case of Dred Scott and his </a:t>
            </a:r>
            <a:r>
              <a:rPr sz="2800" dirty="0" smtClean="0"/>
              <a:t>family</a:t>
            </a:r>
            <a:r>
              <a:rPr lang="en-US" sz="2800" dirty="0" smtClean="0"/>
              <a:t>.</a:t>
            </a:r>
            <a:endParaRPr sz="2800" dirty="0"/>
          </a:p>
          <a:p>
            <a:pPr marL="607161" indent="-607161" defTabSz="731520">
              <a:spcBef>
                <a:spcPts val="600"/>
              </a:spcBef>
              <a:defRPr sz="2560"/>
            </a:pPr>
            <a:r>
              <a:rPr sz="2800" dirty="0"/>
              <a:t>Dred Scott had been a slave his entire life and traveled with his owner to free states and territories, where his daughter was </a:t>
            </a:r>
            <a:r>
              <a:rPr sz="2800" dirty="0" smtClean="0"/>
              <a:t>born</a:t>
            </a:r>
            <a:r>
              <a:rPr lang="en-US" sz="2800" dirty="0" smtClean="0"/>
              <a:t>.</a:t>
            </a:r>
            <a:endParaRPr sz="2800" dirty="0"/>
          </a:p>
          <a:p>
            <a:pPr marL="607161" indent="-607161" defTabSz="731520">
              <a:spcBef>
                <a:spcPts val="600"/>
              </a:spcBef>
              <a:defRPr sz="2560"/>
            </a:pPr>
            <a:r>
              <a:rPr sz="2800" dirty="0"/>
              <a:t>In 1846, Scott sued for his and his family’s freedom because they were living in a territory that didn’t allow </a:t>
            </a:r>
            <a:r>
              <a:rPr sz="2800" dirty="0" smtClean="0"/>
              <a:t>slavery</a:t>
            </a:r>
            <a:r>
              <a:rPr lang="en-US" sz="2800" dirty="0" smtClean="0"/>
              <a:t>.</a:t>
            </a:r>
            <a:endParaRPr sz="2800" dirty="0"/>
          </a:p>
          <a:p>
            <a:pPr marL="607161" indent="-607161" defTabSz="731520">
              <a:spcBef>
                <a:spcPts val="600"/>
              </a:spcBef>
              <a:defRPr sz="2560"/>
            </a:pPr>
            <a:r>
              <a:rPr sz="2800" dirty="0"/>
              <a:t>The Supreme Court ruled that blacks were not citizens and therefore did not have the right to </a:t>
            </a:r>
            <a:r>
              <a:rPr sz="2800" dirty="0" smtClean="0"/>
              <a:t>sue</a:t>
            </a:r>
            <a:r>
              <a:rPr lang="en-US" sz="2800" dirty="0" smtClean="0"/>
              <a:t>.</a:t>
            </a:r>
            <a:endParaRPr sz="2800" dirty="0"/>
          </a:p>
          <a:p>
            <a:pPr marL="607161" indent="-607161" defTabSz="731520">
              <a:spcBef>
                <a:spcPts val="600"/>
              </a:spcBef>
              <a:defRPr sz="2560"/>
            </a:pPr>
            <a:r>
              <a:rPr sz="2800" dirty="0"/>
              <a:t>The Court also ruled that </a:t>
            </a:r>
            <a:r>
              <a:rPr sz="2800" dirty="0" smtClean="0"/>
              <a:t>Congress </a:t>
            </a:r>
            <a:r>
              <a:rPr sz="2800" dirty="0"/>
              <a:t>never had the right to forbid slavery in </a:t>
            </a:r>
            <a:r>
              <a:rPr lang="en-US" sz="2800" dirty="0" smtClean="0"/>
              <a:t>the </a:t>
            </a:r>
            <a:r>
              <a:rPr sz="2800" dirty="0" smtClean="0"/>
              <a:t>territories</a:t>
            </a:r>
            <a:r>
              <a:rPr lang="en-US" sz="2800" dirty="0" smtClean="0"/>
              <a:t>.</a:t>
            </a:r>
            <a:endParaRPr sz="2800" dirty="0"/>
          </a:p>
        </p:txBody>
      </p:sp>
      <p:sp>
        <p:nvSpPr>
          <p:cNvPr id="147" name="Shape 14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xfrm>
            <a:off x="457200" y="26130"/>
            <a:ext cx="8229600" cy="1143001"/>
          </a:xfrm>
          <a:prstGeom prst="rect">
            <a:avLst/>
          </a:prstGeom>
        </p:spPr>
        <p:txBody>
          <a:bodyPr/>
          <a:lstStyle>
            <a:lvl1pPr defTabSz="795527">
              <a:defRPr sz="3828">
                <a:effectLst>
                  <a:outerShdw blurRad="33147" dist="33147" dir="2700000" rotWithShape="0">
                    <a:srgbClr val="000000">
                      <a:alpha val="43137"/>
                    </a:srgbClr>
                  </a:outerShdw>
                </a:effectLst>
              </a:defRPr>
            </a:lvl1pPr>
          </a:lstStyle>
          <a:p>
            <a:r>
              <a:t>John Brown’s Raid at Harpers Ferry</a:t>
            </a:r>
          </a:p>
        </p:txBody>
      </p:sp>
      <p:sp>
        <p:nvSpPr>
          <p:cNvPr id="150" name="Shape 150"/>
          <p:cNvSpPr>
            <a:spLocks noGrp="1"/>
          </p:cNvSpPr>
          <p:nvPr>
            <p:ph type="body" idx="1"/>
          </p:nvPr>
        </p:nvSpPr>
        <p:spPr>
          <a:xfrm>
            <a:off x="457200" y="1169131"/>
            <a:ext cx="8229600" cy="5358986"/>
          </a:xfrm>
          <a:prstGeom prst="rect">
            <a:avLst/>
          </a:prstGeom>
        </p:spPr>
        <p:txBody>
          <a:bodyPr>
            <a:noAutofit/>
          </a:bodyPr>
          <a:lstStyle/>
          <a:p>
            <a:pPr marL="538855" indent="-538855" defTabSz="649223">
              <a:spcBef>
                <a:spcPts val="500"/>
              </a:spcBef>
              <a:defRPr sz="2272"/>
            </a:pPr>
            <a:r>
              <a:rPr sz="2150" dirty="0"/>
              <a:t>John Brown was a northerner from Kansas who decided that the slaves needed to liberate </a:t>
            </a:r>
            <a:r>
              <a:rPr sz="2150" dirty="0" smtClean="0"/>
              <a:t>themselves</a:t>
            </a:r>
            <a:r>
              <a:rPr lang="en-US" sz="2150" dirty="0" smtClean="0"/>
              <a:t>.</a:t>
            </a:r>
            <a:endParaRPr sz="2150" dirty="0"/>
          </a:p>
          <a:p>
            <a:pPr marL="538855" indent="-538855" defTabSz="649223">
              <a:spcBef>
                <a:spcPts val="500"/>
              </a:spcBef>
              <a:defRPr sz="2272"/>
            </a:pPr>
            <a:r>
              <a:rPr sz="2150" dirty="0"/>
              <a:t>He decided to raid the U.S. government’s </a:t>
            </a:r>
            <a:r>
              <a:rPr sz="2150" dirty="0" smtClean="0"/>
              <a:t>arsenal</a:t>
            </a:r>
            <a:r>
              <a:rPr lang="en-US" sz="2150" dirty="0" smtClean="0"/>
              <a:t>, which is an </a:t>
            </a:r>
            <a:r>
              <a:rPr sz="2150" dirty="0" smtClean="0"/>
              <a:t>arms storehouse</a:t>
            </a:r>
            <a:r>
              <a:rPr lang="en-US" sz="2150" dirty="0" smtClean="0"/>
              <a:t>, </a:t>
            </a:r>
            <a:r>
              <a:rPr sz="2150" dirty="0" smtClean="0"/>
              <a:t>at </a:t>
            </a:r>
            <a:r>
              <a:rPr sz="2150" dirty="0"/>
              <a:t>Harpers Ferry, </a:t>
            </a:r>
            <a:r>
              <a:rPr sz="2150" dirty="0" smtClean="0"/>
              <a:t>Virginia</a:t>
            </a:r>
            <a:r>
              <a:rPr lang="en-US" sz="2150" dirty="0" smtClean="0"/>
              <a:t>, </a:t>
            </a:r>
            <a:r>
              <a:rPr sz="2150" dirty="0" smtClean="0"/>
              <a:t>now </a:t>
            </a:r>
            <a:r>
              <a:rPr lang="en-US" sz="2150" dirty="0" smtClean="0"/>
              <a:t>located in </a:t>
            </a:r>
            <a:r>
              <a:rPr sz="2150" dirty="0" smtClean="0"/>
              <a:t>West Virginia</a:t>
            </a:r>
            <a:r>
              <a:rPr lang="en-US" sz="2150" dirty="0" smtClean="0"/>
              <a:t>.</a:t>
            </a:r>
            <a:r>
              <a:rPr sz="2150" dirty="0" smtClean="0"/>
              <a:t> </a:t>
            </a:r>
            <a:endParaRPr lang="en-US" sz="2150" dirty="0" smtClean="0"/>
          </a:p>
          <a:p>
            <a:pPr marL="999104" lvl="2" indent="-538855" defTabSz="649223">
              <a:spcBef>
                <a:spcPts val="500"/>
              </a:spcBef>
              <a:defRPr sz="2272"/>
            </a:pPr>
            <a:r>
              <a:rPr lang="en-US" sz="2150" dirty="0" smtClean="0"/>
              <a:t>He sought </a:t>
            </a:r>
            <a:r>
              <a:rPr sz="2150" dirty="0" smtClean="0"/>
              <a:t>to </a:t>
            </a:r>
            <a:r>
              <a:rPr sz="2150" dirty="0"/>
              <a:t>take guns and ammunition, arm the slaves, and start a slave </a:t>
            </a:r>
            <a:r>
              <a:rPr sz="2150" dirty="0" smtClean="0"/>
              <a:t>revolt</a:t>
            </a:r>
            <a:r>
              <a:rPr lang="en-US" sz="2150" dirty="0" smtClean="0"/>
              <a:t>.</a:t>
            </a:r>
            <a:endParaRPr sz="2150" dirty="0"/>
          </a:p>
          <a:p>
            <a:pPr marL="538855" indent="-538855" defTabSz="649223">
              <a:spcBef>
                <a:spcPts val="500"/>
              </a:spcBef>
              <a:defRPr sz="2272"/>
            </a:pPr>
            <a:r>
              <a:rPr sz="2150" dirty="0"/>
              <a:t>His men were captured or killed, and Brown was convicted of murder, treason, and </a:t>
            </a:r>
            <a:r>
              <a:rPr sz="2150" dirty="0" smtClean="0"/>
              <a:t>rebellion</a:t>
            </a:r>
            <a:r>
              <a:rPr lang="en-US" sz="2150" dirty="0" smtClean="0"/>
              <a:t>.</a:t>
            </a:r>
            <a:endParaRPr sz="2150" dirty="0"/>
          </a:p>
          <a:p>
            <a:pPr marL="538855" indent="-538855" defTabSz="649223">
              <a:spcBef>
                <a:spcPts val="500"/>
              </a:spcBef>
              <a:defRPr sz="2272"/>
            </a:pPr>
            <a:r>
              <a:rPr sz="2150" dirty="0"/>
              <a:t>Some antislavery northerners saw Brown as a </a:t>
            </a:r>
            <a:r>
              <a:rPr sz="2150" dirty="0" smtClean="0"/>
              <a:t>martyr</a:t>
            </a:r>
            <a:r>
              <a:rPr lang="en-US" sz="2150" dirty="0" smtClean="0"/>
              <a:t>, or </a:t>
            </a:r>
            <a:r>
              <a:rPr sz="2150" dirty="0" smtClean="0"/>
              <a:t>a </a:t>
            </a:r>
            <a:r>
              <a:rPr sz="2150" dirty="0"/>
              <a:t>person killed for their </a:t>
            </a:r>
            <a:r>
              <a:rPr sz="2150" dirty="0" smtClean="0"/>
              <a:t>beliefs</a:t>
            </a:r>
            <a:r>
              <a:rPr lang="en-US" sz="2150" dirty="0" smtClean="0"/>
              <a:t>.</a:t>
            </a:r>
            <a:endParaRPr sz="2150" dirty="0"/>
          </a:p>
          <a:p>
            <a:pPr marL="538855" indent="-538855" defTabSz="649223">
              <a:spcBef>
                <a:spcPts val="500"/>
              </a:spcBef>
              <a:defRPr sz="2272"/>
            </a:pPr>
            <a:r>
              <a:rPr sz="2150" dirty="0"/>
              <a:t>White southerners were alarmed, since their greatest fear was a slave </a:t>
            </a:r>
            <a:r>
              <a:rPr sz="2150" dirty="0" smtClean="0"/>
              <a:t>revolt</a:t>
            </a:r>
            <a:r>
              <a:rPr lang="en-US" sz="2150" dirty="0" smtClean="0"/>
              <a:t>.</a:t>
            </a:r>
            <a:endParaRPr sz="2150" dirty="0"/>
          </a:p>
          <a:p>
            <a:pPr marL="538855" indent="-538855" defTabSz="649223">
              <a:spcBef>
                <a:spcPts val="500"/>
              </a:spcBef>
              <a:defRPr sz="2272"/>
            </a:pPr>
            <a:r>
              <a:rPr sz="2150" dirty="0"/>
              <a:t>There was no one event that created the sectionalism of the Antebellum U.S</a:t>
            </a:r>
            <a:r>
              <a:rPr sz="2150" dirty="0" smtClean="0"/>
              <a:t>.</a:t>
            </a:r>
            <a:r>
              <a:rPr lang="en-US" sz="2150" dirty="0" smtClean="0"/>
              <a:t>,</a:t>
            </a:r>
            <a:r>
              <a:rPr sz="2150" dirty="0" smtClean="0"/>
              <a:t> </a:t>
            </a:r>
            <a:r>
              <a:rPr sz="2150" dirty="0"/>
              <a:t>and eventually negotiation and compromise </a:t>
            </a:r>
            <a:r>
              <a:rPr sz="2150" dirty="0" smtClean="0"/>
              <a:t>failed</a:t>
            </a:r>
            <a:r>
              <a:rPr lang="en-US" sz="2150" dirty="0" smtClean="0"/>
              <a:t>.</a:t>
            </a:r>
          </a:p>
          <a:p>
            <a:pPr marL="999104" lvl="2" indent="-538855" defTabSz="649223">
              <a:spcBef>
                <a:spcPts val="500"/>
              </a:spcBef>
              <a:defRPr sz="2272"/>
            </a:pPr>
            <a:r>
              <a:rPr lang="en-US" sz="2150" dirty="0"/>
              <a:t>S</a:t>
            </a:r>
            <a:r>
              <a:rPr sz="2150" dirty="0" smtClean="0"/>
              <a:t>ectionalism </a:t>
            </a:r>
            <a:r>
              <a:rPr sz="2150" dirty="0"/>
              <a:t>propelled the country into its bloodiest </a:t>
            </a:r>
            <a:r>
              <a:rPr sz="2150" dirty="0" smtClean="0"/>
              <a:t>war</a:t>
            </a:r>
            <a:r>
              <a:rPr lang="en-US" sz="2150" dirty="0" smtClean="0"/>
              <a:t>.</a:t>
            </a:r>
            <a:endParaRPr sz="2150" dirty="0"/>
          </a:p>
        </p:txBody>
      </p:sp>
      <p:sp>
        <p:nvSpPr>
          <p:cNvPr id="151" name="Shape 15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
        <p:nvSpPr>
          <p:cNvPr id="152" name="Shape 152"/>
          <p:cNvSpPr/>
          <p:nvPr/>
        </p:nvSpPr>
        <p:spPr>
          <a:xfrm>
            <a:off x="6728583" y="6059947"/>
            <a:ext cx="2248915"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u="sng">
                <a:solidFill>
                  <a:srgbClr val="FF0000"/>
                </a:solidFill>
                <a:uFill>
                  <a:solidFill>
                    <a:srgbClr val="FF0000"/>
                  </a:solidFill>
                </a:uFill>
                <a:hlinkClick r:id="rId2" action="ppaction://hlinksldjump"/>
              </a:defRPr>
            </a:lvl1pPr>
          </a:lstStyle>
          <a:p>
            <a:pPr>
              <a:defRPr u="none">
                <a:solidFill>
                  <a:srgbClr val="000000"/>
                </a:solidFill>
                <a:uFillTx/>
              </a:defRPr>
            </a:pPr>
            <a:r>
              <a:rPr u="sng" dirty="0">
                <a:solidFill>
                  <a:srgbClr val="FF0000"/>
                </a:solidFill>
                <a:uFill>
                  <a:solidFill>
                    <a:srgbClr val="FF0000"/>
                  </a:solidFill>
                </a:uFill>
                <a:hlinkClick r:id="rId2" action="ppaction://hlinksldjump"/>
              </a:rPr>
              <a:t>Return to Main Menu</a:t>
            </a: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Shape 154"/>
          <p:cNvSpPr/>
          <p:nvPr/>
        </p:nvSpPr>
        <p:spPr>
          <a:xfrm>
            <a:off x="5867400" y="6488667"/>
            <a:ext cx="2210877"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0000"/>
                </a:solidFill>
                <a:uFill>
                  <a:solidFill>
                    <a:srgbClr val="FF0000"/>
                  </a:solidFill>
                </a:uFill>
                <a:hlinkClick r:id="rId3" action="ppaction://hlinksldjump"/>
              </a:defRPr>
            </a:lvl1pPr>
          </a:lstStyle>
          <a:p>
            <a:pPr>
              <a:defRPr u="none">
                <a:solidFill>
                  <a:srgbClr val="000000"/>
                </a:solidFill>
                <a:uFillTx/>
              </a:defRPr>
            </a:pPr>
            <a:r>
              <a:rPr u="sng">
                <a:solidFill>
                  <a:srgbClr val="FF0000"/>
                </a:solidFill>
                <a:uFill>
                  <a:solidFill>
                    <a:srgbClr val="FF0000"/>
                  </a:solidFill>
                </a:uFill>
                <a:hlinkClick r:id="rId3" action="ppaction://hlinksldjump"/>
              </a:rPr>
              <a:t>Return to Main Menu</a:t>
            </a:r>
          </a:p>
        </p:txBody>
      </p:sp>
      <p:sp>
        <p:nvSpPr>
          <p:cNvPr id="155" name="Shape 155"/>
          <p:cNvSpPr>
            <a:spLocks noGrp="1"/>
          </p:cNvSpPr>
          <p:nvPr>
            <p:ph type="sldNum" sz="quarter" idx="2"/>
          </p:nvPr>
        </p:nvSpPr>
        <p:spPr>
          <a:xfrm>
            <a:off x="8450500" y="6528117"/>
            <a:ext cx="31250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
        <p:nvSpPr>
          <p:cNvPr id="156" name="Shape 156"/>
          <p:cNvSpPr/>
          <p:nvPr/>
        </p:nvSpPr>
        <p:spPr>
          <a:xfrm>
            <a:off x="609600" y="2514600"/>
            <a:ext cx="7924800" cy="891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defRPr>
            </a:pPr>
            <a:r>
              <a:t>Image Credits</a:t>
            </a:r>
          </a:p>
          <a:p>
            <a:pPr>
              <a:defRPr sz="1200">
                <a:solidFill>
                  <a:srgbClr val="FFFFFF"/>
                </a:solidFill>
              </a:defRPr>
            </a:pPr>
            <a:endParaRPr/>
          </a:p>
          <a:p>
            <a:pPr>
              <a:defRPr sz="1200">
                <a:solidFill>
                  <a:srgbClr val="FFFFFF"/>
                </a:solidFill>
              </a:defRPr>
            </a:pPr>
            <a:r>
              <a:t>Title Slide: Public Doman, Wikimedia Commons; Contents slide: Reginald Lankford, Clairmont Press; End Slide: Reginald Lankford, Clairmont Press; </a:t>
            </a:r>
          </a:p>
        </p:txBody>
      </p:sp>
      <p:sp>
        <p:nvSpPr>
          <p:cNvPr id="157" name="Shape 157"/>
          <p:cNvSpPr/>
          <p:nvPr/>
        </p:nvSpPr>
        <p:spPr>
          <a:xfrm>
            <a:off x="7086600" y="6172200"/>
            <a:ext cx="2057400" cy="218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800" i="1">
                <a:solidFill>
                  <a:srgbClr val="808080"/>
                </a:solidFill>
                <a:effectLst>
                  <a:outerShdw blurRad="38100" dist="38100" dir="2700000" rotWithShape="0">
                    <a:srgbClr val="000000">
                      <a:alpha val="43137"/>
                    </a:srgbClr>
                  </a:outerShdw>
                </a:effectLst>
              </a:defRPr>
            </a:lvl1pPr>
          </a:lstStyle>
          <a:p>
            <a:r>
              <a:t>Shown here: Kitty Hawk Bay, NC</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56"/>
                                        </p:tgtEl>
                                        <p:attrNameLst>
                                          <p:attrName>style.visibility</p:attrName>
                                        </p:attrNameLst>
                                      </p:cBhvr>
                                      <p:to>
                                        <p:strVal val="visible"/>
                                      </p:to>
                                    </p:set>
                                    <p:animEffect transition="in" filter="dissolve">
                                      <p:cBhvr>
                                        <p:cTn id="7" dur="500"/>
                                        <p:tgtEl>
                                          <p:spTgt spid="156"/>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57"/>
                                        </p:tgtEl>
                                        <p:attrNameLst>
                                          <p:attrName>style.visibility</p:attrName>
                                        </p:attrNameLst>
                                      </p:cBhvr>
                                      <p:to>
                                        <p:strVal val="visible"/>
                                      </p:to>
                                    </p:set>
                                    <p:animEffect transition="in" filter="dissolve">
                                      <p:cBhvr>
                                        <p:cTn id="1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P spid="157"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Growth of the Western Lands</a:t>
            </a:r>
          </a:p>
        </p:txBody>
      </p:sp>
      <p:sp>
        <p:nvSpPr>
          <p:cNvPr id="69" name="Shape 69"/>
          <p:cNvSpPr>
            <a:spLocks noGrp="1"/>
          </p:cNvSpPr>
          <p:nvPr>
            <p:ph type="body" idx="1"/>
          </p:nvPr>
        </p:nvSpPr>
        <p:spPr>
          <a:xfrm>
            <a:off x="457200" y="1600200"/>
            <a:ext cx="8229600" cy="4525963"/>
          </a:xfrm>
          <a:prstGeom prst="rect">
            <a:avLst/>
          </a:prstGeom>
        </p:spPr>
        <p:txBody>
          <a:bodyPr/>
          <a:lstStyle/>
          <a:p>
            <a:pPr marL="342900" lvl="1" indent="-342900">
              <a:lnSpc>
                <a:spcPct val="100000"/>
              </a:lnSpc>
              <a:buChar char="➢"/>
            </a:pPr>
            <a:r>
              <a:t>Essential Question:</a:t>
            </a:r>
            <a:endParaRPr sz="2800"/>
          </a:p>
          <a:p>
            <a:pPr marL="742950" lvl="2" indent="-342900">
              <a:lnSpc>
                <a:spcPct val="100000"/>
              </a:lnSpc>
              <a:spcBef>
                <a:spcPts val="600"/>
              </a:spcBef>
              <a:buFont typeface="Arial"/>
              <a:buChar char="•"/>
              <a:defRPr sz="2800"/>
            </a:pPr>
            <a:r>
              <a:t>How did the expansion of the United States impact and increase conflicts throughout the country?</a:t>
            </a:r>
          </a:p>
        </p:txBody>
      </p:sp>
      <p:sp>
        <p:nvSpPr>
          <p:cNvPr id="70" name="Shape 70"/>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normAutofit fontScale="90000"/>
          </a:bodyPr>
          <a:lstStyle>
            <a:lvl1pPr defTabSz="740663">
              <a:defRPr sz="3564">
                <a:effectLst>
                  <a:outerShdw blurRad="30861" dist="30861" dir="2700000" rotWithShape="0">
                    <a:srgbClr val="000000">
                      <a:alpha val="43137"/>
                    </a:srgbClr>
                  </a:outerShdw>
                </a:effectLst>
              </a:defRPr>
            </a:lvl1pPr>
          </a:lstStyle>
          <a:p>
            <a:r>
              <a:t>Section 1: Growth of the Western Lands</a:t>
            </a:r>
          </a:p>
        </p:txBody>
      </p:sp>
      <p:sp>
        <p:nvSpPr>
          <p:cNvPr id="73" name="Shape 73"/>
          <p:cNvSpPr>
            <a:spLocks noGrp="1"/>
          </p:cNvSpPr>
          <p:nvPr>
            <p:ph type="body" idx="1"/>
          </p:nvPr>
        </p:nvSpPr>
        <p:spPr>
          <a:xfrm>
            <a:off x="457200" y="1600200"/>
            <a:ext cx="8229600" cy="4525963"/>
          </a:xfrm>
          <a:prstGeom prst="rect">
            <a:avLst/>
          </a:prstGeom>
        </p:spPr>
        <p:txBody>
          <a:bodyPr/>
          <a:lstStyle/>
          <a:p>
            <a:r>
              <a:rPr dirty="0"/>
              <a:t>What terms do I need to know? </a:t>
            </a:r>
          </a:p>
          <a:p>
            <a:pPr marL="742950" lvl="1" indent="-285750">
              <a:lnSpc>
                <a:spcPct val="100000"/>
              </a:lnSpc>
              <a:spcBef>
                <a:spcPts val="600"/>
              </a:spcBef>
              <a:buFont typeface="Arial"/>
              <a:defRPr sz="2800"/>
            </a:pPr>
            <a:r>
              <a:rPr dirty="0" smtClean="0"/>
              <a:t>impressment</a:t>
            </a:r>
            <a:endParaRPr dirty="0"/>
          </a:p>
          <a:p>
            <a:pPr marL="742950" lvl="1" indent="-285750">
              <a:lnSpc>
                <a:spcPct val="100000"/>
              </a:lnSpc>
              <a:spcBef>
                <a:spcPts val="600"/>
              </a:spcBef>
              <a:buFont typeface="Arial"/>
              <a:defRPr sz="2800"/>
            </a:pPr>
            <a:r>
              <a:rPr dirty="0"/>
              <a:t>embargo</a:t>
            </a:r>
          </a:p>
          <a:p>
            <a:pPr marL="742950" lvl="1" indent="-285750">
              <a:lnSpc>
                <a:spcPct val="100000"/>
              </a:lnSpc>
              <a:spcBef>
                <a:spcPts val="600"/>
              </a:spcBef>
              <a:buFont typeface="Arial"/>
              <a:defRPr sz="2800"/>
            </a:pPr>
            <a:r>
              <a:rPr dirty="0"/>
              <a:t>Indian Removal Act</a:t>
            </a:r>
          </a:p>
          <a:p>
            <a:pPr marL="742950" lvl="1" indent="-285750">
              <a:lnSpc>
                <a:spcPct val="100000"/>
              </a:lnSpc>
              <a:spcBef>
                <a:spcPts val="600"/>
              </a:spcBef>
              <a:buFont typeface="Arial"/>
              <a:defRPr sz="2800"/>
            </a:pPr>
            <a:r>
              <a:rPr dirty="0"/>
              <a:t>manifest destiny</a:t>
            </a:r>
          </a:p>
          <a:p>
            <a:pPr marL="742950" lvl="1" indent="-285750">
              <a:lnSpc>
                <a:spcPct val="100000"/>
              </a:lnSpc>
              <a:spcBef>
                <a:spcPts val="600"/>
              </a:spcBef>
              <a:buFont typeface="Arial"/>
              <a:defRPr sz="2800"/>
            </a:pPr>
            <a:r>
              <a:rPr dirty="0"/>
              <a:t>Gadsden Purchase</a:t>
            </a:r>
          </a:p>
        </p:txBody>
      </p:sp>
      <p:sp>
        <p:nvSpPr>
          <p:cNvPr id="74" name="Shape 74"/>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3">
                                            <p:bg/>
                                          </p:spTgt>
                                        </p:tgtEl>
                                        <p:attrNameLst>
                                          <p:attrName>style.visibility</p:attrName>
                                        </p:attrNameLst>
                                      </p:cBhvr>
                                      <p:to>
                                        <p:strVal val="visible"/>
                                      </p:to>
                                    </p:set>
                                    <p:anim calcmode="lin" valueType="num">
                                      <p:cBhvr>
                                        <p:cTn id="7" dur="500" fill="hold"/>
                                        <p:tgtEl>
                                          <p:spTgt spid="73">
                                            <p:bg/>
                                          </p:spTgt>
                                        </p:tgtEl>
                                        <p:attrNameLst>
                                          <p:attrName>ppt_x</p:attrName>
                                        </p:attrNameLst>
                                      </p:cBhvr>
                                      <p:tavLst>
                                        <p:tav tm="0">
                                          <p:val>
                                            <p:strVal val="0-#ppt_w/2"/>
                                          </p:val>
                                        </p:tav>
                                        <p:tav tm="100000">
                                          <p:val>
                                            <p:strVal val="#ppt_x"/>
                                          </p:val>
                                        </p:tav>
                                      </p:tavLst>
                                    </p:anim>
                                    <p:anim calcmode="lin" valueType="num">
                                      <p:cBhvr>
                                        <p:cTn id="8" dur="500" fill="hold"/>
                                        <p:tgtEl>
                                          <p:spTgt spid="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3">
                                            <p:txEl>
                                              <p:pRg st="0" end="0"/>
                                            </p:txEl>
                                          </p:spTgt>
                                        </p:tgtEl>
                                        <p:attrNameLst>
                                          <p:attrName>style.visibility</p:attrName>
                                        </p:attrNameLst>
                                      </p:cBhvr>
                                      <p:to>
                                        <p:strVal val="visible"/>
                                      </p:to>
                                    </p:set>
                                    <p:anim calcmode="lin" valueType="num">
                                      <p:cBhvr>
                                        <p:cTn id="11" dur="500" fill="hold"/>
                                        <p:tgtEl>
                                          <p:spTgt spid="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73">
                                            <p:txEl>
                                              <p:pRg st="1" end="1"/>
                                            </p:txEl>
                                          </p:spTgt>
                                        </p:tgtEl>
                                        <p:attrNameLst>
                                          <p:attrName>style.visibility</p:attrName>
                                        </p:attrNameLst>
                                      </p:cBhvr>
                                      <p:to>
                                        <p:strVal val="visible"/>
                                      </p:to>
                                    </p:set>
                                    <p:anim calcmode="lin" valueType="num">
                                      <p:cBhvr>
                                        <p:cTn id="15" dur="500" fill="hold"/>
                                        <p:tgtEl>
                                          <p:spTgt spid="73">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73">
                                            <p:txEl>
                                              <p:pRg st="2" end="2"/>
                                            </p:txEl>
                                          </p:spTgt>
                                        </p:tgtEl>
                                        <p:attrNameLst>
                                          <p:attrName>style.visibility</p:attrName>
                                        </p:attrNameLst>
                                      </p:cBhvr>
                                      <p:to>
                                        <p:strVal val="visible"/>
                                      </p:to>
                                    </p:set>
                                    <p:anim calcmode="lin" valueType="num">
                                      <p:cBhvr>
                                        <p:cTn id="19" dur="500" fill="hold"/>
                                        <p:tgtEl>
                                          <p:spTgt spid="73">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73">
                                            <p:txEl>
                                              <p:pRg st="3" end="3"/>
                                            </p:txEl>
                                          </p:spTgt>
                                        </p:tgtEl>
                                        <p:attrNameLst>
                                          <p:attrName>style.visibility</p:attrName>
                                        </p:attrNameLst>
                                      </p:cBhvr>
                                      <p:to>
                                        <p:strVal val="visible"/>
                                      </p:to>
                                    </p:set>
                                    <p:anim calcmode="lin" valueType="num">
                                      <p:cBhvr>
                                        <p:cTn id="23" dur="500" fill="hold"/>
                                        <p:tgtEl>
                                          <p:spTgt spid="73">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1" nodeType="withEffect">
                                  <p:stCondLst>
                                    <p:cond delay="0"/>
                                  </p:stCondLst>
                                  <p:iterate>
                                    <p:tmAbs val="0"/>
                                  </p:iterate>
                                  <p:childTnLst>
                                    <p:set>
                                      <p:cBhvr>
                                        <p:cTn id="26" fill="hold"/>
                                        <p:tgtEl>
                                          <p:spTgt spid="73">
                                            <p:txEl>
                                              <p:pRg st="4" end="4"/>
                                            </p:txEl>
                                          </p:spTgt>
                                        </p:tgtEl>
                                        <p:attrNameLst>
                                          <p:attrName>style.visibility</p:attrName>
                                        </p:attrNameLst>
                                      </p:cBhvr>
                                      <p:to>
                                        <p:strVal val="visible"/>
                                      </p:to>
                                    </p:set>
                                    <p:anim calcmode="lin" valueType="num">
                                      <p:cBhvr>
                                        <p:cTn id="27" dur="500" fill="hold"/>
                                        <p:tgtEl>
                                          <p:spTgt spid="73">
                                            <p:txEl>
                                              <p:pRg st="4" end="4"/>
                                            </p:txEl>
                                          </p:spTgt>
                                        </p:tgtEl>
                                        <p:attrNameLst>
                                          <p:attrName>ppt_x</p:attrName>
                                        </p:attrNameLst>
                                      </p:cBhvr>
                                      <p:tavLst>
                                        <p:tav tm="0">
                                          <p:val>
                                            <p:strVal val="0-#ppt_w/2"/>
                                          </p:val>
                                        </p:tav>
                                        <p:tav tm="100000">
                                          <p:val>
                                            <p:strVal val="#ppt_x"/>
                                          </p:val>
                                        </p:tav>
                                      </p:tavLst>
                                    </p:anim>
                                    <p:anim calcmode="lin" valueType="num">
                                      <p:cBhvr>
                                        <p:cTn id="28" dur="500" fill="hold"/>
                                        <p:tgtEl>
                                          <p:spTgt spid="7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1" nodeType="withEffect">
                                  <p:stCondLst>
                                    <p:cond delay="0"/>
                                  </p:stCondLst>
                                  <p:iterate>
                                    <p:tmAbs val="0"/>
                                  </p:iterate>
                                  <p:childTnLst>
                                    <p:set>
                                      <p:cBhvr>
                                        <p:cTn id="30" fill="hold"/>
                                        <p:tgtEl>
                                          <p:spTgt spid="73">
                                            <p:txEl>
                                              <p:pRg st="5" end="5"/>
                                            </p:txEl>
                                          </p:spTgt>
                                        </p:tgtEl>
                                        <p:attrNameLst>
                                          <p:attrName>style.visibility</p:attrName>
                                        </p:attrNameLst>
                                      </p:cBhvr>
                                      <p:to>
                                        <p:strVal val="visible"/>
                                      </p:to>
                                    </p:set>
                                    <p:anim calcmode="lin" valueType="num">
                                      <p:cBhvr>
                                        <p:cTn id="31" dur="500" fill="hold"/>
                                        <p:tgtEl>
                                          <p:spTgt spid="73">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7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p:nvPr>
        </p:nvSpPr>
        <p:spPr>
          <a:xfrm>
            <a:off x="457200" y="26130"/>
            <a:ext cx="8229600" cy="1143001"/>
          </a:xfrm>
          <a:prstGeom prst="rect">
            <a:avLst/>
          </a:prstGeom>
        </p:spPr>
        <p:txBody>
          <a:bodyPr/>
          <a:lstStyle/>
          <a:p>
            <a:r>
              <a:t>Introduction</a:t>
            </a:r>
          </a:p>
        </p:txBody>
      </p:sp>
      <p:sp>
        <p:nvSpPr>
          <p:cNvPr id="77" name="Shape 77"/>
          <p:cNvSpPr>
            <a:spLocks noGrp="1"/>
          </p:cNvSpPr>
          <p:nvPr>
            <p:ph type="body" idx="1"/>
          </p:nvPr>
        </p:nvSpPr>
        <p:spPr>
          <a:xfrm>
            <a:off x="457200" y="1169131"/>
            <a:ext cx="8229600" cy="5358985"/>
          </a:xfrm>
          <a:prstGeom prst="rect">
            <a:avLst/>
          </a:prstGeom>
        </p:spPr>
        <p:txBody>
          <a:bodyPr>
            <a:normAutofit/>
          </a:bodyPr>
          <a:lstStyle/>
          <a:p>
            <a:r>
              <a:rPr sz="3600" dirty="0"/>
              <a:t>The United States was still a young country compared to England, France, and </a:t>
            </a:r>
            <a:r>
              <a:rPr sz="3600" dirty="0" smtClean="0"/>
              <a:t>Spain</a:t>
            </a:r>
            <a:r>
              <a:rPr lang="en-US" sz="3600" dirty="0" smtClean="0"/>
              <a:t>.</a:t>
            </a:r>
            <a:endParaRPr sz="3600" dirty="0"/>
          </a:p>
          <a:p>
            <a:r>
              <a:rPr sz="3600" dirty="0"/>
              <a:t>The United States was also relatively undeveloped, with only a small army and half a dozen </a:t>
            </a:r>
            <a:r>
              <a:rPr sz="3600" dirty="0" smtClean="0"/>
              <a:t>ships</a:t>
            </a:r>
            <a:r>
              <a:rPr lang="en-US" sz="3600" dirty="0" smtClean="0"/>
              <a:t>.</a:t>
            </a:r>
            <a:endParaRPr sz="3600" dirty="0"/>
          </a:p>
          <a:p>
            <a:r>
              <a:rPr sz="3600" dirty="0"/>
              <a:t>However, the U.S. had large amounts of </a:t>
            </a:r>
            <a:r>
              <a:rPr sz="3600" dirty="0" smtClean="0"/>
              <a:t>land</a:t>
            </a:r>
            <a:r>
              <a:rPr lang="en-US" sz="3600" dirty="0" smtClean="0"/>
              <a:t>.</a:t>
            </a:r>
            <a:endParaRPr sz="3600" dirty="0"/>
          </a:p>
        </p:txBody>
      </p:sp>
      <p:sp>
        <p:nvSpPr>
          <p:cNvPr id="78" name="Shape 78"/>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457200" y="26130"/>
            <a:ext cx="8229600" cy="1143001"/>
          </a:xfrm>
          <a:prstGeom prst="rect">
            <a:avLst/>
          </a:prstGeom>
        </p:spPr>
        <p:txBody>
          <a:bodyPr/>
          <a:lstStyle/>
          <a:p>
            <a:r>
              <a:rPr dirty="0"/>
              <a:t>The Louisiana Purchase</a:t>
            </a:r>
          </a:p>
        </p:txBody>
      </p:sp>
      <p:sp>
        <p:nvSpPr>
          <p:cNvPr id="81" name="Shape 81"/>
          <p:cNvSpPr>
            <a:spLocks noGrp="1"/>
          </p:cNvSpPr>
          <p:nvPr>
            <p:ph type="body" idx="1"/>
          </p:nvPr>
        </p:nvSpPr>
        <p:spPr>
          <a:xfrm>
            <a:off x="457200" y="1169131"/>
            <a:ext cx="8229600" cy="5358985"/>
          </a:xfrm>
          <a:prstGeom prst="rect">
            <a:avLst/>
          </a:prstGeom>
        </p:spPr>
        <p:txBody>
          <a:bodyPr>
            <a:normAutofit/>
          </a:bodyPr>
          <a:lstStyle/>
          <a:p>
            <a:pPr marL="538855" indent="-538855" defTabSz="649223">
              <a:spcBef>
                <a:spcPts val="500"/>
              </a:spcBef>
              <a:defRPr sz="2272"/>
            </a:pPr>
            <a:r>
              <a:rPr sz="2500" dirty="0"/>
              <a:t>Americans were moving west for fresh soil and access to the port of New Orleans, which was still owned by </a:t>
            </a:r>
            <a:r>
              <a:rPr sz="2500" dirty="0" smtClean="0"/>
              <a:t>Spain</a:t>
            </a:r>
            <a:r>
              <a:rPr lang="en-US" sz="2500" dirty="0" smtClean="0"/>
              <a:t>.</a:t>
            </a:r>
          </a:p>
          <a:p>
            <a:pPr marL="999104" lvl="2" indent="-538855" defTabSz="649223">
              <a:spcBef>
                <a:spcPts val="500"/>
              </a:spcBef>
              <a:defRPr sz="2272"/>
            </a:pPr>
            <a:r>
              <a:rPr sz="2500" dirty="0" smtClean="0"/>
              <a:t>Spain </a:t>
            </a:r>
            <a:r>
              <a:rPr sz="2500" dirty="0"/>
              <a:t>closed the port several times, frustrating and angering the western </a:t>
            </a:r>
            <a:r>
              <a:rPr sz="2500" dirty="0" smtClean="0"/>
              <a:t>settlers</a:t>
            </a:r>
            <a:r>
              <a:rPr lang="en-US" sz="2500" dirty="0" smtClean="0"/>
              <a:t>.</a:t>
            </a:r>
            <a:endParaRPr sz="2500" dirty="0"/>
          </a:p>
          <a:p>
            <a:pPr marL="538855" indent="-538855" defTabSz="649223">
              <a:spcBef>
                <a:spcPts val="500"/>
              </a:spcBef>
              <a:defRPr sz="2272"/>
            </a:pPr>
            <a:r>
              <a:rPr sz="2500" dirty="0"/>
              <a:t>Spain had signed a deal to return New Orleans to </a:t>
            </a:r>
            <a:r>
              <a:rPr lang="en-US" sz="2500" dirty="0" smtClean="0"/>
              <a:t>the </a:t>
            </a:r>
            <a:r>
              <a:rPr sz="2500" dirty="0" smtClean="0"/>
              <a:t>French</a:t>
            </a:r>
            <a:r>
              <a:rPr sz="2500" dirty="0"/>
              <a:t>, so James Monroe went to Paris to attempt to buy it for the U.S.</a:t>
            </a:r>
          </a:p>
          <a:p>
            <a:pPr marL="538855" indent="-538855" defTabSz="649223">
              <a:spcBef>
                <a:spcPts val="500"/>
              </a:spcBef>
              <a:defRPr sz="2272"/>
            </a:pPr>
            <a:r>
              <a:rPr sz="2500" dirty="0"/>
              <a:t>Napoleon was willing to sell all of Louisiana to fund his military </a:t>
            </a:r>
            <a:r>
              <a:rPr sz="2500" dirty="0" smtClean="0"/>
              <a:t>expansion</a:t>
            </a:r>
            <a:r>
              <a:rPr lang="en-US" sz="2500" dirty="0" smtClean="0"/>
              <a:t>.</a:t>
            </a:r>
            <a:endParaRPr sz="2500" dirty="0"/>
          </a:p>
          <a:p>
            <a:pPr marL="538855" indent="-538855" defTabSz="649223">
              <a:spcBef>
                <a:spcPts val="500"/>
              </a:spcBef>
              <a:defRPr sz="2272"/>
            </a:pPr>
            <a:r>
              <a:rPr sz="2500" dirty="0"/>
              <a:t>The United States paid $15 million for 828,000 square miles of </a:t>
            </a:r>
            <a:r>
              <a:rPr sz="2500" dirty="0" smtClean="0"/>
              <a:t>land</a:t>
            </a:r>
            <a:r>
              <a:rPr lang="en-US" sz="2500" dirty="0" smtClean="0"/>
              <a:t>.</a:t>
            </a:r>
            <a:endParaRPr sz="2500" dirty="0"/>
          </a:p>
          <a:p>
            <a:pPr marL="538855" indent="-538855" defTabSz="649223">
              <a:spcBef>
                <a:spcPts val="500"/>
              </a:spcBef>
              <a:defRPr sz="2272"/>
            </a:pPr>
            <a:r>
              <a:rPr sz="2500" dirty="0"/>
              <a:t>The Constitution did not grant power to buy the land, but President Jefferson believed that it was in the nation’s best interest, as the purchase nearly doubled the size of the United </a:t>
            </a:r>
            <a:r>
              <a:rPr sz="2500" dirty="0" smtClean="0"/>
              <a:t>States</a:t>
            </a:r>
            <a:r>
              <a:rPr lang="en-US" sz="2500" dirty="0" smtClean="0"/>
              <a:t>.</a:t>
            </a:r>
            <a:endParaRPr sz="2500" dirty="0"/>
          </a:p>
        </p:txBody>
      </p:sp>
      <p:sp>
        <p:nvSpPr>
          <p:cNvPr id="82" name="Shape 82"/>
          <p:cNvSpPr>
            <a:spLocks noGrp="1"/>
          </p:cNvSpPr>
          <p:nvPr>
            <p:ph type="sldNum" sz="quarter" idx="2"/>
          </p:nvPr>
        </p:nvSpPr>
        <p:spPr>
          <a:xfrm>
            <a:off x="8630880" y="6528117"/>
            <a:ext cx="208321"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1">
                                            <p:bg/>
                                          </p:spTgt>
                                        </p:tgtEl>
                                        <p:attrNameLst>
                                          <p:attrName>style.visibility</p:attrName>
                                        </p:attrNameLst>
                                      </p:cBhvr>
                                      <p:to>
                                        <p:strVal val="visible"/>
                                      </p:to>
                                    </p:set>
                                    <p:anim calcmode="lin" valueType="num">
                                      <p:cBhvr>
                                        <p:cTn id="7" dur="500" fill="hold"/>
                                        <p:tgtEl>
                                          <p:spTgt spid="81">
                                            <p:bg/>
                                          </p:spTgt>
                                        </p:tgtEl>
                                        <p:attrNameLst>
                                          <p:attrName>ppt_x</p:attrName>
                                        </p:attrNameLst>
                                      </p:cBhvr>
                                      <p:tavLst>
                                        <p:tav tm="0">
                                          <p:val>
                                            <p:strVal val="0-#ppt_w/2"/>
                                          </p:val>
                                        </p:tav>
                                        <p:tav tm="100000">
                                          <p:val>
                                            <p:strVal val="#ppt_x"/>
                                          </p:val>
                                        </p:tav>
                                      </p:tavLst>
                                    </p:anim>
                                    <p:anim calcmode="lin" valueType="num">
                                      <p:cBhvr>
                                        <p:cTn id="8" dur="50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81">
                                            <p:txEl>
                                              <p:pRg st="0" end="0"/>
                                            </p:txEl>
                                          </p:spTgt>
                                        </p:tgtEl>
                                        <p:attrNameLst>
                                          <p:attrName>style.visibility</p:attrName>
                                        </p:attrNameLst>
                                      </p:cBhvr>
                                      <p:to>
                                        <p:strVal val="visible"/>
                                      </p:to>
                                    </p:set>
                                    <p:anim calcmode="lin" valueType="num">
                                      <p:cBhvr>
                                        <p:cTn id="11" dur="500" fill="hold"/>
                                        <p:tgtEl>
                                          <p:spTgt spid="8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8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81">
                                            <p:txEl>
                                              <p:pRg st="1" end="1"/>
                                            </p:txEl>
                                          </p:spTgt>
                                        </p:tgtEl>
                                        <p:attrNameLst>
                                          <p:attrName>style.visibility</p:attrName>
                                        </p:attrNameLst>
                                      </p:cBhvr>
                                      <p:to>
                                        <p:strVal val="visible"/>
                                      </p:to>
                                    </p:set>
                                    <p:anim calcmode="lin" valueType="num">
                                      <p:cBhvr>
                                        <p:cTn id="15" dur="500" fill="hold"/>
                                        <p:tgtEl>
                                          <p:spTgt spid="81">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8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1" nodeType="afterEffect">
                                  <p:stCondLst>
                                    <p:cond delay="0"/>
                                  </p:stCondLst>
                                  <p:iterate>
                                    <p:tmAbs val="0"/>
                                  </p:iterate>
                                  <p:childTnLst>
                                    <p:set>
                                      <p:cBhvr>
                                        <p:cTn id="19" fill="hold"/>
                                        <p:tgtEl>
                                          <p:spTgt spid="81">
                                            <p:txEl>
                                              <p:pRg st="2" end="2"/>
                                            </p:txEl>
                                          </p:spTgt>
                                        </p:tgtEl>
                                        <p:attrNameLst>
                                          <p:attrName>style.visibility</p:attrName>
                                        </p:attrNameLst>
                                      </p:cBhvr>
                                      <p:to>
                                        <p:strVal val="visible"/>
                                      </p:to>
                                    </p:set>
                                    <p:anim calcmode="lin" valueType="num">
                                      <p:cBhvr>
                                        <p:cTn id="20" dur="500" fill="hold"/>
                                        <p:tgtEl>
                                          <p:spTgt spid="81">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81">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1" nodeType="afterEffect">
                                  <p:stCondLst>
                                    <p:cond delay="0"/>
                                  </p:stCondLst>
                                  <p:iterate>
                                    <p:tmAbs val="0"/>
                                  </p:iterate>
                                  <p:childTnLst>
                                    <p:set>
                                      <p:cBhvr>
                                        <p:cTn id="24" fill="hold"/>
                                        <p:tgtEl>
                                          <p:spTgt spid="81">
                                            <p:txEl>
                                              <p:pRg st="3" end="3"/>
                                            </p:txEl>
                                          </p:spTgt>
                                        </p:tgtEl>
                                        <p:attrNameLst>
                                          <p:attrName>style.visibility</p:attrName>
                                        </p:attrNameLst>
                                      </p:cBhvr>
                                      <p:to>
                                        <p:strVal val="visible"/>
                                      </p:to>
                                    </p:set>
                                    <p:anim calcmode="lin" valueType="num">
                                      <p:cBhvr>
                                        <p:cTn id="25" dur="500" fill="hold"/>
                                        <p:tgtEl>
                                          <p:spTgt spid="81">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81">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1" nodeType="afterEffect">
                                  <p:stCondLst>
                                    <p:cond delay="0"/>
                                  </p:stCondLst>
                                  <p:iterate>
                                    <p:tmAbs val="0"/>
                                  </p:iterate>
                                  <p:childTnLst>
                                    <p:set>
                                      <p:cBhvr>
                                        <p:cTn id="29" fill="hold"/>
                                        <p:tgtEl>
                                          <p:spTgt spid="81">
                                            <p:txEl>
                                              <p:pRg st="4" end="4"/>
                                            </p:txEl>
                                          </p:spTgt>
                                        </p:tgtEl>
                                        <p:attrNameLst>
                                          <p:attrName>style.visibility</p:attrName>
                                        </p:attrNameLst>
                                      </p:cBhvr>
                                      <p:to>
                                        <p:strVal val="visible"/>
                                      </p:to>
                                    </p:set>
                                    <p:anim calcmode="lin" valueType="num">
                                      <p:cBhvr>
                                        <p:cTn id="30" dur="500" fill="hold"/>
                                        <p:tgtEl>
                                          <p:spTgt spid="81">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81">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1" nodeType="afterEffect">
                                  <p:stCondLst>
                                    <p:cond delay="0"/>
                                  </p:stCondLst>
                                  <p:iterate>
                                    <p:tmAbs val="0"/>
                                  </p:iterate>
                                  <p:childTnLst>
                                    <p:set>
                                      <p:cBhvr>
                                        <p:cTn id="34" fill="hold"/>
                                        <p:tgtEl>
                                          <p:spTgt spid="81">
                                            <p:txEl>
                                              <p:pRg st="5" end="5"/>
                                            </p:txEl>
                                          </p:spTgt>
                                        </p:tgtEl>
                                        <p:attrNameLst>
                                          <p:attrName>style.visibility</p:attrName>
                                        </p:attrNameLst>
                                      </p:cBhvr>
                                      <p:to>
                                        <p:strVal val="visible"/>
                                      </p:to>
                                    </p:set>
                                    <p:anim calcmode="lin" valueType="num">
                                      <p:cBhvr>
                                        <p:cTn id="35" dur="500" fill="hold"/>
                                        <p:tgtEl>
                                          <p:spTgt spid="81">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8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p:cNvSpPr>
          <p:nvPr>
            <p:ph type="title"/>
          </p:nvPr>
        </p:nvSpPr>
        <p:spPr>
          <a:xfrm>
            <a:off x="457200" y="26130"/>
            <a:ext cx="8229600" cy="1143001"/>
          </a:xfrm>
          <a:prstGeom prst="rect">
            <a:avLst/>
          </a:prstGeom>
        </p:spPr>
        <p:txBody>
          <a:bodyPr/>
          <a:lstStyle/>
          <a:p>
            <a:r>
              <a:t>The War of 1812</a:t>
            </a:r>
          </a:p>
        </p:txBody>
      </p:sp>
      <p:sp>
        <p:nvSpPr>
          <p:cNvPr id="85" name="Shape 85"/>
          <p:cNvSpPr>
            <a:spLocks noGrp="1"/>
          </p:cNvSpPr>
          <p:nvPr>
            <p:ph type="body" idx="1"/>
          </p:nvPr>
        </p:nvSpPr>
        <p:spPr>
          <a:xfrm>
            <a:off x="457200" y="1169131"/>
            <a:ext cx="8229600" cy="5358985"/>
          </a:xfrm>
          <a:prstGeom prst="rect">
            <a:avLst/>
          </a:prstGeom>
        </p:spPr>
        <p:txBody>
          <a:bodyPr>
            <a:noAutofit/>
          </a:bodyPr>
          <a:lstStyle/>
          <a:p>
            <a:pPr marL="538855" indent="-538855" defTabSz="649223">
              <a:spcBef>
                <a:spcPts val="500"/>
              </a:spcBef>
              <a:defRPr sz="2272"/>
            </a:pPr>
            <a:r>
              <a:rPr sz="2350" dirty="0"/>
              <a:t>The British were kidnapping American sailors to increase their own navy</a:t>
            </a:r>
            <a:r>
              <a:rPr sz="2350" dirty="0" smtClean="0"/>
              <a:t>,</a:t>
            </a:r>
            <a:r>
              <a:rPr lang="en-US" sz="2350" dirty="0" smtClean="0"/>
              <a:t> which was</a:t>
            </a:r>
            <a:r>
              <a:rPr sz="2350" dirty="0" smtClean="0"/>
              <a:t> </a:t>
            </a:r>
            <a:r>
              <a:rPr sz="2350" dirty="0"/>
              <a:t>called </a:t>
            </a:r>
            <a:r>
              <a:rPr sz="2350" b="1" i="1" dirty="0" smtClean="0"/>
              <a:t>impressment</a:t>
            </a:r>
            <a:r>
              <a:rPr lang="en-US" sz="2350" dirty="0" smtClean="0"/>
              <a:t>.</a:t>
            </a:r>
            <a:endParaRPr sz="2350" dirty="0"/>
          </a:p>
          <a:p>
            <a:pPr marL="538855" indent="-538855" defTabSz="649223">
              <a:spcBef>
                <a:spcPts val="500"/>
              </a:spcBef>
              <a:defRPr sz="2272"/>
            </a:pPr>
            <a:r>
              <a:rPr sz="2350" dirty="0"/>
              <a:t>The British also ordered American merchants to not trade certain </a:t>
            </a:r>
            <a:r>
              <a:rPr sz="2350" dirty="0" smtClean="0"/>
              <a:t>goods</a:t>
            </a:r>
            <a:r>
              <a:rPr lang="en-US" sz="2350" dirty="0" smtClean="0"/>
              <a:t> in Europe</a:t>
            </a:r>
            <a:r>
              <a:rPr sz="2350" dirty="0" smtClean="0"/>
              <a:t> </a:t>
            </a:r>
            <a:r>
              <a:rPr sz="2350" dirty="0"/>
              <a:t>and </a:t>
            </a:r>
            <a:r>
              <a:rPr sz="2350" dirty="0" smtClean="0"/>
              <a:t>forbad</a:t>
            </a:r>
            <a:r>
              <a:rPr lang="en-US" sz="2350" dirty="0" smtClean="0"/>
              <a:t>e</a:t>
            </a:r>
            <a:r>
              <a:rPr sz="2350" dirty="0" smtClean="0"/>
              <a:t> </a:t>
            </a:r>
            <a:r>
              <a:rPr sz="2350" dirty="0"/>
              <a:t>them from trading in certain ports in </a:t>
            </a:r>
            <a:r>
              <a:rPr sz="2350" dirty="0" smtClean="0"/>
              <a:t>Europe</a:t>
            </a:r>
            <a:r>
              <a:rPr lang="en-US" sz="2350" dirty="0" smtClean="0"/>
              <a:t>.</a:t>
            </a:r>
            <a:endParaRPr sz="2350" dirty="0"/>
          </a:p>
          <a:p>
            <a:pPr marL="538855" indent="-538855" defTabSz="649223">
              <a:spcBef>
                <a:spcPts val="500"/>
              </a:spcBef>
              <a:defRPr sz="2272"/>
            </a:pPr>
            <a:r>
              <a:rPr sz="2350" dirty="0"/>
              <a:t>President Jefferson issued an </a:t>
            </a:r>
            <a:r>
              <a:rPr sz="2350" b="1" i="1" dirty="0" smtClean="0"/>
              <a:t>embargo</a:t>
            </a:r>
            <a:r>
              <a:rPr lang="en-US" sz="2350" dirty="0" smtClean="0"/>
              <a:t>, or a </a:t>
            </a:r>
            <a:r>
              <a:rPr sz="2350" dirty="0" smtClean="0"/>
              <a:t>government </a:t>
            </a:r>
            <a:r>
              <a:rPr sz="2350" dirty="0"/>
              <a:t>order that limits trade in some </a:t>
            </a:r>
            <a:r>
              <a:rPr sz="2350" dirty="0" smtClean="0"/>
              <a:t>way</a:t>
            </a:r>
            <a:r>
              <a:rPr lang="en-US" sz="2350" dirty="0" smtClean="0"/>
              <a:t>,</a:t>
            </a:r>
            <a:r>
              <a:rPr sz="2350" dirty="0" smtClean="0"/>
              <a:t> </a:t>
            </a:r>
            <a:r>
              <a:rPr sz="2350" dirty="0"/>
              <a:t>not allowing American ships to trade with any foreign </a:t>
            </a:r>
            <a:r>
              <a:rPr sz="2350" dirty="0" smtClean="0"/>
              <a:t>country</a:t>
            </a:r>
            <a:r>
              <a:rPr lang="en-US" sz="2350" dirty="0" smtClean="0"/>
              <a:t>.</a:t>
            </a:r>
            <a:endParaRPr sz="2350" dirty="0"/>
          </a:p>
          <a:p>
            <a:pPr marL="538855" indent="-538855" defTabSz="649223">
              <a:spcBef>
                <a:spcPts val="500"/>
              </a:spcBef>
              <a:defRPr sz="2272"/>
            </a:pPr>
            <a:r>
              <a:rPr sz="2350" dirty="0"/>
              <a:t>The United States declared war on Great Britain in 1812, and the war lasted nearly 3 </a:t>
            </a:r>
            <a:r>
              <a:rPr sz="2350" dirty="0" smtClean="0"/>
              <a:t>years</a:t>
            </a:r>
            <a:r>
              <a:rPr lang="en-US" sz="2350" dirty="0" smtClean="0"/>
              <a:t>.</a:t>
            </a:r>
            <a:endParaRPr sz="2350" dirty="0"/>
          </a:p>
          <a:p>
            <a:pPr marL="538855" indent="-538855" defTabSz="649223">
              <a:spcBef>
                <a:spcPts val="500"/>
              </a:spcBef>
              <a:defRPr sz="2272"/>
            </a:pPr>
            <a:r>
              <a:rPr sz="2350" dirty="0"/>
              <a:t>The Battle of New Orleans went badly for the British, as General Andrew Jackson held them off with only 13 casualties, compared to the 2,600 of the </a:t>
            </a:r>
            <a:r>
              <a:rPr sz="2350" dirty="0" smtClean="0"/>
              <a:t>British</a:t>
            </a:r>
            <a:r>
              <a:rPr lang="en-US" sz="2350" dirty="0" smtClean="0"/>
              <a:t>.</a:t>
            </a:r>
            <a:endParaRPr sz="2350" dirty="0"/>
          </a:p>
          <a:p>
            <a:pPr marL="538855" indent="-538855" defTabSz="649223">
              <a:spcBef>
                <a:spcPts val="500"/>
              </a:spcBef>
              <a:defRPr sz="2272"/>
            </a:pPr>
            <a:r>
              <a:rPr sz="2350" dirty="0"/>
              <a:t>A treaty was signed in Belgium in December 1814, before the Battle of New Orleans, but news traveled very </a:t>
            </a:r>
            <a:r>
              <a:rPr sz="2350" dirty="0" smtClean="0"/>
              <a:t>slowly</a:t>
            </a:r>
            <a:r>
              <a:rPr lang="en-US" sz="2350" dirty="0" smtClean="0"/>
              <a:t>.</a:t>
            </a:r>
            <a:endParaRPr sz="2350" dirty="0"/>
          </a:p>
        </p:txBody>
      </p:sp>
      <p:sp>
        <p:nvSpPr>
          <p:cNvPr id="86" name="Shape 86"/>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57200" y="26130"/>
            <a:ext cx="8229600" cy="1143001"/>
          </a:xfrm>
          <a:prstGeom prst="rect">
            <a:avLst/>
          </a:prstGeom>
        </p:spPr>
        <p:txBody>
          <a:bodyPr/>
          <a:lstStyle/>
          <a:p>
            <a:r>
              <a:rPr dirty="0"/>
              <a:t>Removal of the Native People</a:t>
            </a:r>
          </a:p>
        </p:txBody>
      </p:sp>
      <p:sp>
        <p:nvSpPr>
          <p:cNvPr id="89" name="Shape 89"/>
          <p:cNvSpPr>
            <a:spLocks noGrp="1"/>
          </p:cNvSpPr>
          <p:nvPr>
            <p:ph type="body" idx="1"/>
          </p:nvPr>
        </p:nvSpPr>
        <p:spPr>
          <a:xfrm>
            <a:off x="457200" y="1169131"/>
            <a:ext cx="8229600" cy="5358985"/>
          </a:xfrm>
          <a:prstGeom prst="rect">
            <a:avLst/>
          </a:prstGeom>
        </p:spPr>
        <p:txBody>
          <a:bodyPr>
            <a:noAutofit/>
          </a:bodyPr>
          <a:lstStyle/>
          <a:p>
            <a:pPr marL="485729" indent="-485729" defTabSz="585215">
              <a:spcBef>
                <a:spcPts val="400"/>
              </a:spcBef>
              <a:defRPr sz="2048"/>
            </a:pPr>
            <a:r>
              <a:rPr sz="2250" dirty="0"/>
              <a:t>As settlers crossed the Appalachian Mountains, </a:t>
            </a:r>
            <a:r>
              <a:rPr sz="2250" dirty="0" smtClean="0"/>
              <a:t>skirmishes</a:t>
            </a:r>
            <a:r>
              <a:rPr lang="en-US" sz="2250" dirty="0" smtClean="0"/>
              <a:t>, or </a:t>
            </a:r>
            <a:r>
              <a:rPr sz="2250" dirty="0" smtClean="0"/>
              <a:t>brief battles</a:t>
            </a:r>
            <a:r>
              <a:rPr lang="en-US" sz="2250" dirty="0" smtClean="0"/>
              <a:t>,</a:t>
            </a:r>
            <a:r>
              <a:rPr sz="2250" dirty="0" smtClean="0"/>
              <a:t> </a:t>
            </a:r>
            <a:r>
              <a:rPr sz="2250" dirty="0"/>
              <a:t>broke out between the settlers and the Native </a:t>
            </a:r>
            <a:r>
              <a:rPr sz="2250" dirty="0" smtClean="0"/>
              <a:t>Americans</a:t>
            </a:r>
            <a:r>
              <a:rPr lang="en-US" sz="2250" dirty="0" smtClean="0"/>
              <a:t>.</a:t>
            </a:r>
            <a:endParaRPr sz="2250" dirty="0"/>
          </a:p>
          <a:p>
            <a:pPr marL="485729" indent="-485729" defTabSz="585215">
              <a:spcBef>
                <a:spcPts val="400"/>
              </a:spcBef>
              <a:defRPr sz="2048"/>
            </a:pPr>
            <a:r>
              <a:rPr sz="2250" dirty="0"/>
              <a:t>In the Northwest Territory, Tecumseh tried to unite smaller tribes to increase military strength, but </a:t>
            </a:r>
            <a:r>
              <a:rPr lang="en-US" sz="2250" dirty="0" smtClean="0"/>
              <a:t>he </a:t>
            </a:r>
            <a:r>
              <a:rPr sz="2250" dirty="0" smtClean="0"/>
              <a:t>was </a:t>
            </a:r>
            <a:r>
              <a:rPr sz="2250" dirty="0"/>
              <a:t>defeated in November 1811 by William Henry Harrison at the Battle of Tippecanoe, pushing the Indians farther </a:t>
            </a:r>
            <a:r>
              <a:rPr sz="2250" dirty="0" smtClean="0"/>
              <a:t>west</a:t>
            </a:r>
            <a:r>
              <a:rPr lang="en-US" sz="2250" dirty="0" smtClean="0"/>
              <a:t>.</a:t>
            </a:r>
            <a:endParaRPr sz="2250" dirty="0"/>
          </a:p>
          <a:p>
            <a:pPr marL="485729" indent="-485729" defTabSz="585215">
              <a:spcBef>
                <a:spcPts val="400"/>
              </a:spcBef>
              <a:defRPr sz="2048"/>
            </a:pPr>
            <a:r>
              <a:rPr sz="2250" dirty="0"/>
              <a:t>Indians who wanted to fight were called Red Sticks, </a:t>
            </a:r>
            <a:r>
              <a:rPr lang="en-US" sz="2250" dirty="0" smtClean="0"/>
              <a:t>but</a:t>
            </a:r>
            <a:r>
              <a:rPr sz="2250" dirty="0" smtClean="0"/>
              <a:t> </a:t>
            </a:r>
            <a:r>
              <a:rPr lang="en-US" sz="2250" dirty="0" smtClean="0"/>
              <a:t>they </a:t>
            </a:r>
            <a:r>
              <a:rPr sz="2250" dirty="0" smtClean="0"/>
              <a:t>were </a:t>
            </a:r>
            <a:r>
              <a:rPr sz="2250" dirty="0"/>
              <a:t>eventually defeated by Andrew Jackson in </a:t>
            </a:r>
            <a:r>
              <a:rPr sz="2250" dirty="0" smtClean="0"/>
              <a:t>1814</a:t>
            </a:r>
            <a:r>
              <a:rPr lang="en-US" sz="2250" dirty="0" smtClean="0"/>
              <a:t>.</a:t>
            </a:r>
          </a:p>
          <a:p>
            <a:pPr marL="945978" lvl="2" indent="-485729" defTabSz="585215">
              <a:spcBef>
                <a:spcPts val="400"/>
              </a:spcBef>
              <a:defRPr sz="2048"/>
            </a:pPr>
            <a:r>
              <a:rPr sz="2250" dirty="0" smtClean="0"/>
              <a:t>He </a:t>
            </a:r>
            <a:r>
              <a:rPr sz="2250" dirty="0"/>
              <a:t>forced the Indians to sign a treaty giving most of their land to the U.S. </a:t>
            </a:r>
            <a:r>
              <a:rPr sz="2250" dirty="0" smtClean="0"/>
              <a:t>government</a:t>
            </a:r>
            <a:r>
              <a:rPr lang="en-US" sz="2250" dirty="0" smtClean="0"/>
              <a:t>.</a:t>
            </a:r>
            <a:endParaRPr sz="2250" dirty="0"/>
          </a:p>
          <a:p>
            <a:pPr marL="485729" indent="-485729" defTabSz="585215">
              <a:spcBef>
                <a:spcPts val="400"/>
              </a:spcBef>
              <a:defRPr sz="2048"/>
            </a:pPr>
            <a:r>
              <a:rPr sz="2250" dirty="0"/>
              <a:t>In 1830, Congress passed the </a:t>
            </a:r>
            <a:r>
              <a:rPr sz="2250" b="1" i="1" dirty="0"/>
              <a:t>Indian Removal Act</a:t>
            </a:r>
            <a:r>
              <a:rPr sz="2250" dirty="0"/>
              <a:t>, calling for all Native Americans </a:t>
            </a:r>
            <a:r>
              <a:rPr sz="2250" dirty="0" smtClean="0"/>
              <a:t>to</a:t>
            </a:r>
            <a:r>
              <a:rPr lang="en-US" sz="2250" dirty="0" smtClean="0"/>
              <a:t> be</a:t>
            </a:r>
            <a:r>
              <a:rPr sz="2250" dirty="0" smtClean="0"/>
              <a:t> </a:t>
            </a:r>
            <a:r>
              <a:rPr sz="2250" dirty="0"/>
              <a:t>moved to the western territories </a:t>
            </a:r>
            <a:r>
              <a:rPr lang="en-US" sz="2250" dirty="0" smtClean="0"/>
              <a:t>.</a:t>
            </a:r>
            <a:endParaRPr sz="2250" dirty="0"/>
          </a:p>
          <a:p>
            <a:pPr marL="485729" indent="-485729" defTabSz="585215">
              <a:spcBef>
                <a:spcPts val="400"/>
              </a:spcBef>
              <a:defRPr sz="2048"/>
            </a:pPr>
            <a:r>
              <a:rPr sz="2250" dirty="0"/>
              <a:t>Between the Indian Removal Act of 1830 and the Trail of Tears, more than 100,000 Native Americans were displaced from 200 million acres of land that had been theirs for hundreds of </a:t>
            </a:r>
            <a:r>
              <a:rPr sz="2250" dirty="0" smtClean="0"/>
              <a:t>years</a:t>
            </a:r>
            <a:r>
              <a:rPr lang="en-US" sz="2250" dirty="0" smtClean="0"/>
              <a:t>.</a:t>
            </a:r>
            <a:endParaRPr sz="2250" dirty="0"/>
          </a:p>
        </p:txBody>
      </p:sp>
      <p:sp>
        <p:nvSpPr>
          <p:cNvPr id="90" name="Shape 90"/>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57200" y="26130"/>
            <a:ext cx="8229600" cy="1143001"/>
          </a:xfrm>
          <a:prstGeom prst="rect">
            <a:avLst/>
          </a:prstGeom>
        </p:spPr>
        <p:txBody>
          <a:bodyPr/>
          <a:lstStyle/>
          <a:p>
            <a:r>
              <a:rPr dirty="0"/>
              <a:t>The Lone Star Republic</a:t>
            </a:r>
          </a:p>
        </p:txBody>
      </p:sp>
      <p:sp>
        <p:nvSpPr>
          <p:cNvPr id="93" name="Shape 93"/>
          <p:cNvSpPr>
            <a:spLocks noGrp="1"/>
          </p:cNvSpPr>
          <p:nvPr>
            <p:ph type="body" idx="1"/>
          </p:nvPr>
        </p:nvSpPr>
        <p:spPr>
          <a:xfrm>
            <a:off x="457200" y="1169131"/>
            <a:ext cx="8229600" cy="5358985"/>
          </a:xfrm>
          <a:prstGeom prst="rect">
            <a:avLst/>
          </a:prstGeom>
        </p:spPr>
        <p:txBody>
          <a:bodyPr>
            <a:normAutofit/>
          </a:bodyPr>
          <a:lstStyle/>
          <a:p>
            <a:pPr marL="538855" indent="-538855" defTabSz="649223">
              <a:spcBef>
                <a:spcPts val="500"/>
              </a:spcBef>
              <a:defRPr sz="2272"/>
            </a:pPr>
            <a:r>
              <a:rPr sz="2400" b="1" i="1" dirty="0"/>
              <a:t>Manifest destiny</a:t>
            </a:r>
            <a:r>
              <a:rPr sz="2400" dirty="0"/>
              <a:t> referred to the belief of some Americans that the U.S. had been chosen to control all the land between the Atlantic and Pacific </a:t>
            </a:r>
            <a:r>
              <a:rPr sz="2400" dirty="0" smtClean="0"/>
              <a:t>Oceans</a:t>
            </a:r>
            <a:r>
              <a:rPr lang="en-US" sz="2400" dirty="0" smtClean="0"/>
              <a:t>.</a:t>
            </a:r>
            <a:endParaRPr sz="2400" dirty="0"/>
          </a:p>
          <a:p>
            <a:pPr marL="538855" indent="-538855" defTabSz="649223">
              <a:spcBef>
                <a:spcPts val="500"/>
              </a:spcBef>
              <a:defRPr sz="2272"/>
            </a:pPr>
            <a:r>
              <a:rPr sz="2400" dirty="0"/>
              <a:t>Thousands of white settlers moved to Texas, a territory of Spain until 1821 when Mexico won its </a:t>
            </a:r>
            <a:r>
              <a:rPr sz="2400" dirty="0" smtClean="0"/>
              <a:t>independence</a:t>
            </a:r>
            <a:r>
              <a:rPr lang="en-US" sz="2400" dirty="0" smtClean="0"/>
              <a:t>.</a:t>
            </a:r>
            <a:endParaRPr sz="2400" dirty="0"/>
          </a:p>
          <a:p>
            <a:pPr marL="538855" indent="-538855" defTabSz="649223">
              <a:spcBef>
                <a:spcPts val="500"/>
              </a:spcBef>
              <a:defRPr sz="2272"/>
            </a:pPr>
            <a:r>
              <a:rPr sz="2400" dirty="0"/>
              <a:t>The new Mexican constitution took away privileges of the </a:t>
            </a:r>
            <a:r>
              <a:rPr sz="2400" dirty="0" smtClean="0"/>
              <a:t>Tex</a:t>
            </a:r>
            <a:r>
              <a:rPr lang="en-US" sz="2400" dirty="0" smtClean="0"/>
              <a:t>i</a:t>
            </a:r>
            <a:r>
              <a:rPr sz="2400" dirty="0" smtClean="0"/>
              <a:t>ans </a:t>
            </a:r>
            <a:r>
              <a:rPr sz="2400" dirty="0"/>
              <a:t>and made immigration to Texas illegal, infuriating the </a:t>
            </a:r>
            <a:r>
              <a:rPr sz="2400" dirty="0" smtClean="0"/>
              <a:t>Tex</a:t>
            </a:r>
            <a:r>
              <a:rPr lang="en-US" sz="2400" dirty="0" smtClean="0"/>
              <a:t>i</a:t>
            </a:r>
            <a:r>
              <a:rPr sz="2400" dirty="0" smtClean="0"/>
              <a:t>ans</a:t>
            </a:r>
            <a:r>
              <a:rPr sz="2400" dirty="0"/>
              <a:t>, who declared their </a:t>
            </a:r>
            <a:r>
              <a:rPr sz="2400" dirty="0" smtClean="0"/>
              <a:t>independence</a:t>
            </a:r>
            <a:r>
              <a:rPr lang="en-US" sz="2400" dirty="0" smtClean="0"/>
              <a:t>.</a:t>
            </a:r>
            <a:endParaRPr sz="2400" dirty="0"/>
          </a:p>
          <a:p>
            <a:pPr marL="538855" indent="-538855" defTabSz="649223">
              <a:spcBef>
                <a:spcPts val="500"/>
              </a:spcBef>
              <a:defRPr sz="2272"/>
            </a:pPr>
            <a:r>
              <a:rPr sz="2400" dirty="0"/>
              <a:t>Santa Anna took control of capital in San Antonio, but it took days to capture the Alamo, where 190 Texians made a </a:t>
            </a:r>
            <a:r>
              <a:rPr sz="2400" dirty="0" smtClean="0"/>
              <a:t>stand</a:t>
            </a:r>
            <a:r>
              <a:rPr lang="en-US" sz="2400" dirty="0" smtClean="0"/>
              <a:t>.</a:t>
            </a:r>
            <a:endParaRPr sz="2400" dirty="0"/>
          </a:p>
          <a:p>
            <a:pPr marL="538855" indent="-538855" defTabSz="649223">
              <a:spcBef>
                <a:spcPts val="500"/>
              </a:spcBef>
              <a:defRPr sz="2272"/>
            </a:pPr>
            <a:r>
              <a:rPr sz="2400" dirty="0"/>
              <a:t>The Texians defeated Santa Anna at the Battle of San Jacinto in 1836 and gained Texas’s independence from Mexico, forming a new country, the Republic of Texas, or the Lone Star </a:t>
            </a:r>
            <a:r>
              <a:rPr sz="2400" dirty="0" smtClean="0"/>
              <a:t>Republic</a:t>
            </a:r>
            <a:r>
              <a:rPr lang="en-US" sz="2400" dirty="0" smtClean="0"/>
              <a:t>.</a:t>
            </a:r>
            <a:endParaRPr sz="2400" dirty="0"/>
          </a:p>
        </p:txBody>
      </p:sp>
      <p:sp>
        <p:nvSpPr>
          <p:cNvPr id="94" name="Shape 94"/>
          <p:cNvSpPr>
            <a:spLocks noGrp="1"/>
          </p:cNvSpPr>
          <p:nvPr>
            <p:ph type="sldNum" sz="quarter" idx="2"/>
          </p:nvPr>
        </p:nvSpPr>
        <p:spPr>
          <a:xfrm>
            <a:off x="8630880" y="6528117"/>
            <a:ext cx="208320" cy="2946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p:transition xmlns:p14="http://schemas.microsoft.com/office/powerpoint/2010/main" spd="slow"/>
</p:sld>
</file>

<file path=ppt/theme/theme1.xml><?xml version="1.0" encoding="utf-8"?>
<a:theme xmlns:a="http://schemas.openxmlformats.org/drawingml/2006/main" name="Office Theme">
  <a:themeElements>
    <a:clrScheme name="Office Theme">
      <a:dk1>
        <a:srgbClr val="000000"/>
      </a:dk1>
      <a:lt1>
        <a:srgbClr val="4F81BD">
          <a:alpha val="31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TotalTime>
  <Words>2265</Words>
  <Application>Microsoft Macintosh PowerPoint</Application>
  <PresentationFormat>On-screen Show (4:3)</PresentationFormat>
  <Paragraphs>165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Section 1: Growth of the Western Lands</vt:lpstr>
      <vt:lpstr>Section 1: Growth of the Western Lands</vt:lpstr>
      <vt:lpstr>Introduction</vt:lpstr>
      <vt:lpstr>The Louisiana Purchase</vt:lpstr>
      <vt:lpstr>The War of 1812</vt:lpstr>
      <vt:lpstr>Removal of the Native People</vt:lpstr>
      <vt:lpstr>The Lone Star Republic</vt:lpstr>
      <vt:lpstr>The Mexican-American War</vt:lpstr>
      <vt:lpstr>Oregon and California</vt:lpstr>
      <vt:lpstr>Section 2: Slavery Binds and Divides</vt:lpstr>
      <vt:lpstr>Section 2: Slavery Binds and Divides</vt:lpstr>
      <vt:lpstr>Introduction</vt:lpstr>
      <vt:lpstr>The Cotton Gin and the Expansion of Slavery</vt:lpstr>
      <vt:lpstr>Growing Differences on the Question of Slavery</vt:lpstr>
      <vt:lpstr>The Missouri Compromise</vt:lpstr>
      <vt:lpstr>The Nullification Crisis</vt:lpstr>
      <vt:lpstr>The Slavery Problem Worsens</vt:lpstr>
      <vt:lpstr>The Compromise of 1850</vt:lpstr>
      <vt:lpstr>The Kansas-Nebraska Act</vt:lpstr>
      <vt:lpstr>The Dred Scott Case</vt:lpstr>
      <vt:lpstr>John Brown’s Raid at Harpers Ferry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Mullins</cp:lastModifiedBy>
  <cp:revision>16</cp:revision>
  <dcterms:modified xsi:type="dcterms:W3CDTF">2017-03-23T03:14:03Z</dcterms:modified>
</cp:coreProperties>
</file>