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2" d="100"/>
          <a:sy n="92" d="100"/>
        </p:scale>
        <p:origin x="-15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873876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 name="image1.jpg"/>
          <p:cNvPicPr>
            <a:picLocks noChangeAspect="1"/>
          </p:cNvPicPr>
          <p:nvPr/>
        </p:nvPicPr>
        <p:blipFill>
          <a:blip r:embed="rId7">
            <a:extLst/>
          </a:blip>
          <a:stretch>
            <a:fillRect/>
          </a:stretch>
        </p:blipFill>
        <p:spPr>
          <a:xfrm rot="21039461">
            <a:off x="181366" y="6293596"/>
            <a:ext cx="609601" cy="406674"/>
          </a:xfrm>
          <a:prstGeom prst="rect">
            <a:avLst/>
          </a:prstGeom>
          <a:ln w="12700">
            <a:miter lim="400000"/>
          </a:ln>
        </p:spPr>
      </p:pic>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0.xml"/><Relationship Id="rId5" Type="http://schemas.openxmlformats.org/officeDocument/2006/relationships/slide" Target="slide16.xml"/><Relationship Id="rId6" Type="http://schemas.openxmlformats.org/officeDocument/2006/relationships/slide" Target="slide23.xml"/><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0" y="4955013"/>
            <a:ext cx="9141246" cy="1501141"/>
          </a:xfrm>
          <a:prstGeom prst="rect">
            <a:avLst/>
          </a:prstGeom>
          <a:solidFill>
            <a:srgbClr val="DCE6F2">
              <a:alpha val="1800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t>Chapter 3:</a:t>
            </a:r>
          </a:p>
          <a:p>
            <a:pPr algn="r">
              <a:defRPr sz="3200">
                <a:solidFill>
                  <a:srgbClr val="FFFFFF"/>
                </a:solidFill>
                <a:effectLst>
                  <a:outerShdw blurRad="38100" dist="19050" dir="2700000" rotWithShape="0">
                    <a:srgbClr val="000000">
                      <a:alpha val="40000"/>
                    </a:srgbClr>
                  </a:outerShdw>
                </a:effectLst>
              </a:defRPr>
            </a:pPr>
            <a:r>
              <a:t>Governing Our Nation and State</a:t>
            </a:r>
          </a:p>
          <a:p>
            <a:pPr algn="r">
              <a:defRPr sz="3200">
                <a:solidFill>
                  <a:srgbClr val="FFFFFF"/>
                </a:solidFill>
                <a:effectLst>
                  <a:outerShdw blurRad="38100" dist="19050" dir="2700000" rotWithShape="0">
                    <a:srgbClr val="000000">
                      <a:alpha val="40000"/>
                    </a:srgbClr>
                  </a:outerShdw>
                </a:effectLst>
              </a:defRPr>
            </a:pPr>
            <a:r>
              <a:t>STUDY PRESENTATION</a:t>
            </a:r>
          </a:p>
        </p:txBody>
      </p:sp>
      <p:sp>
        <p:nvSpPr>
          <p:cNvPr id="60" name="Shape 60"/>
          <p:cNvSpPr/>
          <p:nvPr/>
        </p:nvSpPr>
        <p:spPr>
          <a:xfrm>
            <a:off x="7543800" y="6545790"/>
            <a:ext cx="16002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2" name="image3.png"/>
          <p:cNvPicPr>
            <a:picLocks noChangeAspect="1"/>
          </p:cNvPicPr>
          <p:nvPr/>
        </p:nvPicPr>
        <p:blipFill>
          <a:blip r:embed="rId3">
            <a:extLst/>
          </a:blip>
          <a:stretch>
            <a:fillRect/>
          </a:stretch>
        </p:blipFill>
        <p:spPr>
          <a:xfrm rot="387911">
            <a:off x="7018669" y="239607"/>
            <a:ext cx="1638950" cy="1592897"/>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34199" cy="176857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457200" y="0"/>
            <a:ext cx="8229600" cy="1143000"/>
          </a:xfrm>
          <a:prstGeom prst="rect">
            <a:avLst/>
          </a:prstGeom>
        </p:spPr>
        <p:txBody>
          <a:bodyPr/>
          <a:lstStyle>
            <a:lvl1pPr>
              <a:defRPr sz="3900"/>
            </a:lvl1pPr>
          </a:lstStyle>
          <a:p>
            <a:r>
              <a:t>Section 2: Federal Government</a:t>
            </a:r>
          </a:p>
        </p:txBody>
      </p:sp>
      <p:sp>
        <p:nvSpPr>
          <p:cNvPr id="98" name="Shape 98"/>
          <p:cNvSpPr>
            <a:spLocks noGrp="1"/>
          </p:cNvSpPr>
          <p:nvPr>
            <p:ph type="body" idx="1"/>
          </p:nvPr>
        </p:nvSpPr>
        <p:spPr>
          <a:xfrm>
            <a:off x="457200" y="1600200"/>
            <a:ext cx="8229600" cy="4525963"/>
          </a:xfrm>
          <a:prstGeom prst="rect">
            <a:avLst/>
          </a:prstGeom>
        </p:spPr>
        <p:txBody>
          <a:bodyPr/>
          <a:lstStyle>
            <a:lvl2pPr marL="742950" indent="-285750">
              <a:lnSpc>
                <a:spcPct val="100000"/>
              </a:lnSpc>
              <a:spcBef>
                <a:spcPts val="600"/>
              </a:spcBef>
              <a:buFont typeface="Arial"/>
              <a:defRPr sz="2800"/>
            </a:lvl2pPr>
          </a:lstStyle>
          <a:p>
            <a:r>
              <a:t>Essential Question:</a:t>
            </a:r>
          </a:p>
          <a:p>
            <a:pPr lvl="1"/>
            <a:r>
              <a:t>How are the federal branch, judicial branch, and legislative branch structured and how does the Constitution adapt to the changes in the structure of the government through time?</a:t>
            </a:r>
          </a:p>
        </p:txBody>
      </p:sp>
      <p:sp>
        <p:nvSpPr>
          <p:cNvPr id="99" name="Shape 99"/>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8">
                                            <p:bg/>
                                          </p:spTgt>
                                        </p:tgtEl>
                                        <p:attrNameLst>
                                          <p:attrName>style.visibility</p:attrName>
                                        </p:attrNameLst>
                                      </p:cBhvr>
                                      <p:to>
                                        <p:strVal val="visible"/>
                                      </p:to>
                                    </p:set>
                                    <p:anim calcmode="lin" valueType="num">
                                      <p:cBhvr>
                                        <p:cTn id="7" dur="500" fill="hold"/>
                                        <p:tgtEl>
                                          <p:spTgt spid="98">
                                            <p:bg/>
                                          </p:spTgt>
                                        </p:tgtEl>
                                        <p:attrNameLst>
                                          <p:attrName>ppt_x</p:attrName>
                                        </p:attrNameLst>
                                      </p:cBhvr>
                                      <p:tavLst>
                                        <p:tav tm="0">
                                          <p:val>
                                            <p:strVal val="0-#ppt_w/2"/>
                                          </p:val>
                                        </p:tav>
                                        <p:tav tm="100000">
                                          <p:val>
                                            <p:strVal val="#ppt_x"/>
                                          </p:val>
                                        </p:tav>
                                      </p:tavLst>
                                    </p:anim>
                                    <p:anim calcmode="lin" valueType="num">
                                      <p:cBhvr>
                                        <p:cTn id="8" dur="500" fill="hold"/>
                                        <p:tgtEl>
                                          <p:spTgt spid="9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98">
                                            <p:txEl>
                                              <p:pRg st="0" end="0"/>
                                            </p:txEl>
                                          </p:spTgt>
                                        </p:tgtEl>
                                        <p:attrNameLst>
                                          <p:attrName>style.visibility</p:attrName>
                                        </p:attrNameLst>
                                      </p:cBhvr>
                                      <p:to>
                                        <p:strVal val="visible"/>
                                      </p:to>
                                    </p:set>
                                    <p:anim calcmode="lin" valueType="num">
                                      <p:cBhvr>
                                        <p:cTn id="11"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98">
                                            <p:txEl>
                                              <p:pRg st="1" end="1"/>
                                            </p:txEl>
                                          </p:spTgt>
                                        </p:tgtEl>
                                        <p:attrNameLst>
                                          <p:attrName>style.visibility</p:attrName>
                                        </p:attrNameLst>
                                      </p:cBhvr>
                                      <p:to>
                                        <p:strVal val="visible"/>
                                      </p:to>
                                    </p:set>
                                    <p:anim calcmode="lin" valueType="num">
                                      <p:cBhvr>
                                        <p:cTn id="15" dur="500" fill="hold"/>
                                        <p:tgtEl>
                                          <p:spTgt spid="98">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9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457200" y="0"/>
            <a:ext cx="8229600" cy="1143000"/>
          </a:xfrm>
          <a:prstGeom prst="rect">
            <a:avLst/>
          </a:prstGeom>
        </p:spPr>
        <p:txBody>
          <a:bodyPr/>
          <a:lstStyle>
            <a:lvl1pPr>
              <a:defRPr sz="3900"/>
            </a:lvl1pPr>
          </a:lstStyle>
          <a:p>
            <a:r>
              <a:t>Section 2: Federal Government</a:t>
            </a:r>
          </a:p>
        </p:txBody>
      </p:sp>
      <p:sp>
        <p:nvSpPr>
          <p:cNvPr id="102" name="Shape 102"/>
          <p:cNvSpPr>
            <a:spLocks noGrp="1"/>
          </p:cNvSpPr>
          <p:nvPr>
            <p:ph type="body" idx="1"/>
          </p:nvPr>
        </p:nvSpPr>
        <p:spPr>
          <a:xfrm>
            <a:off x="457200" y="1219200"/>
            <a:ext cx="8229600" cy="4800600"/>
          </a:xfrm>
          <a:prstGeom prst="rect">
            <a:avLst/>
          </a:prstGeom>
        </p:spPr>
        <p:txBody>
          <a:bodyPr/>
          <a:lstStyle/>
          <a:p>
            <a:r>
              <a:t>What terms do I need to know? </a:t>
            </a:r>
          </a:p>
          <a:p>
            <a:pPr marL="742950" lvl="1" indent="-285750">
              <a:lnSpc>
                <a:spcPct val="100000"/>
              </a:lnSpc>
              <a:spcBef>
                <a:spcPts val="600"/>
              </a:spcBef>
              <a:buFont typeface="Arial"/>
              <a:defRPr sz="2800"/>
            </a:pPr>
            <a:r>
              <a:t>elastic clause</a:t>
            </a:r>
          </a:p>
          <a:p>
            <a:pPr marL="742950" lvl="1" indent="-285750">
              <a:lnSpc>
                <a:spcPct val="100000"/>
              </a:lnSpc>
              <a:spcBef>
                <a:spcPts val="600"/>
              </a:spcBef>
              <a:buFont typeface="Arial"/>
              <a:defRPr sz="2800"/>
            </a:pPr>
            <a:r>
              <a:t>bicameral</a:t>
            </a:r>
          </a:p>
          <a:p>
            <a:pPr marL="742950" lvl="1" indent="-285750">
              <a:lnSpc>
                <a:spcPct val="100000"/>
              </a:lnSpc>
              <a:spcBef>
                <a:spcPts val="600"/>
              </a:spcBef>
              <a:buFont typeface="Arial"/>
              <a:defRPr sz="2800"/>
            </a:pPr>
            <a:r>
              <a:t>enumerated powers</a:t>
            </a:r>
          </a:p>
          <a:p>
            <a:pPr marL="742950" lvl="1" indent="-285750">
              <a:lnSpc>
                <a:spcPct val="100000"/>
              </a:lnSpc>
              <a:spcBef>
                <a:spcPts val="600"/>
              </a:spcBef>
              <a:buFont typeface="Arial"/>
              <a:defRPr sz="2800"/>
            </a:pPr>
            <a:r>
              <a:t>implied powers</a:t>
            </a:r>
          </a:p>
          <a:p>
            <a:pPr marL="742950" lvl="1" indent="-285750">
              <a:lnSpc>
                <a:spcPct val="100000"/>
              </a:lnSpc>
              <a:spcBef>
                <a:spcPts val="600"/>
              </a:spcBef>
              <a:buFont typeface="Arial"/>
              <a:defRPr sz="2800"/>
            </a:pPr>
            <a:r>
              <a:t>ratify</a:t>
            </a:r>
          </a:p>
          <a:p>
            <a:pPr marL="742950" lvl="1" indent="-285750">
              <a:lnSpc>
                <a:spcPct val="100000"/>
              </a:lnSpc>
              <a:spcBef>
                <a:spcPts val="600"/>
              </a:spcBef>
              <a:buFont typeface="Arial"/>
              <a:defRPr sz="2800"/>
            </a:pPr>
            <a:r>
              <a:t>Electoral College</a:t>
            </a:r>
          </a:p>
          <a:p>
            <a:pPr marL="742950" lvl="1" indent="-285750">
              <a:lnSpc>
                <a:spcPct val="100000"/>
              </a:lnSpc>
              <a:spcBef>
                <a:spcPts val="600"/>
              </a:spcBef>
              <a:buFont typeface="Arial"/>
              <a:defRPr sz="2800"/>
            </a:pPr>
            <a:r>
              <a:t>judicial review</a:t>
            </a:r>
          </a:p>
        </p:txBody>
      </p:sp>
      <p:sp>
        <p:nvSpPr>
          <p:cNvPr id="103" name="Shape 103"/>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2">
                                            <p:bg/>
                                          </p:spTgt>
                                        </p:tgtEl>
                                        <p:attrNameLst>
                                          <p:attrName>style.visibility</p:attrName>
                                        </p:attrNameLst>
                                      </p:cBhvr>
                                      <p:to>
                                        <p:strVal val="visible"/>
                                      </p:to>
                                    </p:set>
                                    <p:anim calcmode="lin" valueType="num">
                                      <p:cBhvr>
                                        <p:cTn id="7" dur="500" fill="hold"/>
                                        <p:tgtEl>
                                          <p:spTgt spid="102">
                                            <p:bg/>
                                          </p:spTgt>
                                        </p:tgtEl>
                                        <p:attrNameLst>
                                          <p:attrName>ppt_x</p:attrName>
                                        </p:attrNameLst>
                                      </p:cBhvr>
                                      <p:tavLst>
                                        <p:tav tm="0">
                                          <p:val>
                                            <p:strVal val="0-#ppt_w/2"/>
                                          </p:val>
                                        </p:tav>
                                        <p:tav tm="100000">
                                          <p:val>
                                            <p:strVal val="#ppt_x"/>
                                          </p:val>
                                        </p:tav>
                                      </p:tavLst>
                                    </p:anim>
                                    <p:anim calcmode="lin" valueType="num">
                                      <p:cBhvr>
                                        <p:cTn id="8" dur="500" fill="hold"/>
                                        <p:tgtEl>
                                          <p:spTgt spid="10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2">
                                            <p:txEl>
                                              <p:pRg st="0" end="0"/>
                                            </p:txEl>
                                          </p:spTgt>
                                        </p:tgtEl>
                                        <p:attrNameLst>
                                          <p:attrName>style.visibility</p:attrName>
                                        </p:attrNameLst>
                                      </p:cBhvr>
                                      <p:to>
                                        <p:strVal val="visible"/>
                                      </p:to>
                                    </p:set>
                                    <p:anim calcmode="lin" valueType="num">
                                      <p:cBhvr>
                                        <p:cTn id="11" dur="500" fill="hold"/>
                                        <p:tgtEl>
                                          <p:spTgt spid="10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02">
                                            <p:txEl>
                                              <p:pRg st="1" end="1"/>
                                            </p:txEl>
                                          </p:spTgt>
                                        </p:tgtEl>
                                        <p:attrNameLst>
                                          <p:attrName>style.visibility</p:attrName>
                                        </p:attrNameLst>
                                      </p:cBhvr>
                                      <p:to>
                                        <p:strVal val="visible"/>
                                      </p:to>
                                    </p:set>
                                    <p:anim calcmode="lin" valueType="num">
                                      <p:cBhvr>
                                        <p:cTn id="15" dur="500" fill="hold"/>
                                        <p:tgtEl>
                                          <p:spTgt spid="102">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02">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02">
                                            <p:txEl>
                                              <p:pRg st="2" end="2"/>
                                            </p:txEl>
                                          </p:spTgt>
                                        </p:tgtEl>
                                        <p:attrNameLst>
                                          <p:attrName>style.visibility</p:attrName>
                                        </p:attrNameLst>
                                      </p:cBhvr>
                                      <p:to>
                                        <p:strVal val="visible"/>
                                      </p:to>
                                    </p:set>
                                    <p:anim calcmode="lin" valueType="num">
                                      <p:cBhvr>
                                        <p:cTn id="19" dur="500" fill="hold"/>
                                        <p:tgtEl>
                                          <p:spTgt spid="102">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0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102">
                                            <p:txEl>
                                              <p:pRg st="3" end="3"/>
                                            </p:txEl>
                                          </p:spTgt>
                                        </p:tgtEl>
                                        <p:attrNameLst>
                                          <p:attrName>style.visibility</p:attrName>
                                        </p:attrNameLst>
                                      </p:cBhvr>
                                      <p:to>
                                        <p:strVal val="visible"/>
                                      </p:to>
                                    </p:set>
                                    <p:anim calcmode="lin" valueType="num">
                                      <p:cBhvr>
                                        <p:cTn id="23" dur="500" fill="hold"/>
                                        <p:tgtEl>
                                          <p:spTgt spid="102">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10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102">
                                            <p:txEl>
                                              <p:pRg st="4" end="4"/>
                                            </p:txEl>
                                          </p:spTgt>
                                        </p:tgtEl>
                                        <p:attrNameLst>
                                          <p:attrName>style.visibility</p:attrName>
                                        </p:attrNameLst>
                                      </p:cBhvr>
                                      <p:to>
                                        <p:strVal val="visible"/>
                                      </p:to>
                                    </p:set>
                                    <p:anim calcmode="lin" valueType="num">
                                      <p:cBhvr>
                                        <p:cTn id="27" dur="500" fill="hold"/>
                                        <p:tgtEl>
                                          <p:spTgt spid="102">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10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102">
                                            <p:txEl>
                                              <p:pRg st="5" end="5"/>
                                            </p:txEl>
                                          </p:spTgt>
                                        </p:tgtEl>
                                        <p:attrNameLst>
                                          <p:attrName>style.visibility</p:attrName>
                                        </p:attrNameLst>
                                      </p:cBhvr>
                                      <p:to>
                                        <p:strVal val="visible"/>
                                      </p:to>
                                    </p:set>
                                    <p:anim calcmode="lin" valueType="num">
                                      <p:cBhvr>
                                        <p:cTn id="31" dur="500" fill="hold"/>
                                        <p:tgtEl>
                                          <p:spTgt spid="102">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102">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iterate>
                                    <p:tmAbs val="0"/>
                                  </p:iterate>
                                  <p:childTnLst>
                                    <p:set>
                                      <p:cBhvr>
                                        <p:cTn id="34" fill="hold"/>
                                        <p:tgtEl>
                                          <p:spTgt spid="102">
                                            <p:txEl>
                                              <p:pRg st="6" end="6"/>
                                            </p:txEl>
                                          </p:spTgt>
                                        </p:tgtEl>
                                        <p:attrNameLst>
                                          <p:attrName>style.visibility</p:attrName>
                                        </p:attrNameLst>
                                      </p:cBhvr>
                                      <p:to>
                                        <p:strVal val="visible"/>
                                      </p:to>
                                    </p:set>
                                    <p:anim calcmode="lin" valueType="num">
                                      <p:cBhvr>
                                        <p:cTn id="35" dur="500" fill="hold"/>
                                        <p:tgtEl>
                                          <p:spTgt spid="102">
                                            <p:txEl>
                                              <p:pRg st="6" end="6"/>
                                            </p:txEl>
                                          </p:spTgt>
                                        </p:tgtEl>
                                        <p:attrNameLst>
                                          <p:attrName>ppt_x</p:attrName>
                                        </p:attrNameLst>
                                      </p:cBhvr>
                                      <p:tavLst>
                                        <p:tav tm="0">
                                          <p:val>
                                            <p:strVal val="0-#ppt_w/2"/>
                                          </p:val>
                                        </p:tav>
                                        <p:tav tm="100000">
                                          <p:val>
                                            <p:strVal val="#ppt_x"/>
                                          </p:val>
                                        </p:tav>
                                      </p:tavLst>
                                    </p:anim>
                                    <p:anim calcmode="lin" valueType="num">
                                      <p:cBhvr>
                                        <p:cTn id="36" dur="500" fill="hold"/>
                                        <p:tgtEl>
                                          <p:spTgt spid="10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1" nodeType="withEffect">
                                  <p:stCondLst>
                                    <p:cond delay="0"/>
                                  </p:stCondLst>
                                  <p:iterate>
                                    <p:tmAbs val="0"/>
                                  </p:iterate>
                                  <p:childTnLst>
                                    <p:set>
                                      <p:cBhvr>
                                        <p:cTn id="38" fill="hold"/>
                                        <p:tgtEl>
                                          <p:spTgt spid="102">
                                            <p:txEl>
                                              <p:pRg st="7" end="7"/>
                                            </p:txEl>
                                          </p:spTgt>
                                        </p:tgtEl>
                                        <p:attrNameLst>
                                          <p:attrName>style.visibility</p:attrName>
                                        </p:attrNameLst>
                                      </p:cBhvr>
                                      <p:to>
                                        <p:strVal val="visible"/>
                                      </p:to>
                                    </p:set>
                                    <p:anim calcmode="lin" valueType="num">
                                      <p:cBhvr>
                                        <p:cTn id="39" dur="500" fill="hold"/>
                                        <p:tgtEl>
                                          <p:spTgt spid="102">
                                            <p:txEl>
                                              <p:pRg st="7" end="7"/>
                                            </p:txEl>
                                          </p:spTgt>
                                        </p:tgtEl>
                                        <p:attrNameLst>
                                          <p:attrName>ppt_x</p:attrName>
                                        </p:attrNameLst>
                                      </p:cBhvr>
                                      <p:tavLst>
                                        <p:tav tm="0">
                                          <p:val>
                                            <p:strVal val="0-#ppt_w/2"/>
                                          </p:val>
                                        </p:tav>
                                        <p:tav tm="100000">
                                          <p:val>
                                            <p:strVal val="#ppt_x"/>
                                          </p:val>
                                        </p:tav>
                                      </p:tavLst>
                                    </p:anim>
                                    <p:anim calcmode="lin" valueType="num">
                                      <p:cBhvr>
                                        <p:cTn id="40" dur="500" fill="hold"/>
                                        <p:tgtEl>
                                          <p:spTgt spid="10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457200" y="26130"/>
            <a:ext cx="8229600" cy="1143001"/>
          </a:xfrm>
          <a:prstGeom prst="rect">
            <a:avLst/>
          </a:prstGeom>
        </p:spPr>
        <p:txBody>
          <a:bodyPr/>
          <a:lstStyle/>
          <a:p>
            <a:r>
              <a:t>Introduction</a:t>
            </a:r>
          </a:p>
        </p:txBody>
      </p:sp>
      <p:sp>
        <p:nvSpPr>
          <p:cNvPr id="106" name="Shape 106"/>
          <p:cNvSpPr>
            <a:spLocks noGrp="1"/>
          </p:cNvSpPr>
          <p:nvPr>
            <p:ph type="body" idx="1"/>
          </p:nvPr>
        </p:nvSpPr>
        <p:spPr>
          <a:xfrm>
            <a:off x="457200" y="1169131"/>
            <a:ext cx="8229600" cy="5358985"/>
          </a:xfrm>
          <a:prstGeom prst="rect">
            <a:avLst/>
          </a:prstGeom>
        </p:spPr>
        <p:txBody>
          <a:bodyPr>
            <a:normAutofit/>
          </a:bodyPr>
          <a:lstStyle/>
          <a:p>
            <a:r>
              <a:rPr sz="3600" dirty="0"/>
              <a:t>The first three articles of the Constitution establish the legislative, executive, and judicial branches of </a:t>
            </a:r>
            <a:r>
              <a:rPr sz="3600" dirty="0" smtClean="0"/>
              <a:t>government</a:t>
            </a:r>
            <a:r>
              <a:rPr lang="en-US" sz="3600" dirty="0" smtClean="0"/>
              <a:t>.</a:t>
            </a:r>
            <a:endParaRPr sz="3600" dirty="0"/>
          </a:p>
          <a:p>
            <a:r>
              <a:rPr sz="3600" dirty="0"/>
              <a:t>To meet future changes and demands, they included an “</a:t>
            </a:r>
            <a:r>
              <a:rPr sz="3600" b="1" i="1" dirty="0"/>
              <a:t>elastic clause</a:t>
            </a:r>
            <a:r>
              <a:rPr sz="3600" dirty="0"/>
              <a:t>” empowering Congress to make laws necessary for the government of the United </a:t>
            </a:r>
            <a:r>
              <a:rPr sz="3600" dirty="0" smtClean="0"/>
              <a:t>States</a:t>
            </a:r>
            <a:r>
              <a:rPr lang="en-US" sz="3600" dirty="0" smtClean="0"/>
              <a:t>.</a:t>
            </a:r>
            <a:endParaRPr sz="3600" dirty="0"/>
          </a:p>
        </p:txBody>
      </p:sp>
      <p:sp>
        <p:nvSpPr>
          <p:cNvPr id="107" name="Shape 107"/>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6">
                                            <p:bg/>
                                          </p:spTgt>
                                        </p:tgtEl>
                                        <p:attrNameLst>
                                          <p:attrName>style.visibility</p:attrName>
                                        </p:attrNameLst>
                                      </p:cBhvr>
                                      <p:to>
                                        <p:strVal val="visible"/>
                                      </p:to>
                                    </p:set>
                                    <p:anim calcmode="lin" valueType="num">
                                      <p:cBhvr>
                                        <p:cTn id="7" dur="500" fill="hold"/>
                                        <p:tgtEl>
                                          <p:spTgt spid="106">
                                            <p:bg/>
                                          </p:spTgt>
                                        </p:tgtEl>
                                        <p:attrNameLst>
                                          <p:attrName>ppt_x</p:attrName>
                                        </p:attrNameLst>
                                      </p:cBhvr>
                                      <p:tavLst>
                                        <p:tav tm="0">
                                          <p:val>
                                            <p:strVal val="0-#ppt_w/2"/>
                                          </p:val>
                                        </p:tav>
                                        <p:tav tm="100000">
                                          <p:val>
                                            <p:strVal val="#ppt_x"/>
                                          </p:val>
                                        </p:tav>
                                      </p:tavLst>
                                    </p:anim>
                                    <p:anim calcmode="lin" valueType="num">
                                      <p:cBhvr>
                                        <p:cTn id="8" dur="500" fill="hold"/>
                                        <p:tgtEl>
                                          <p:spTgt spid="10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6">
                                            <p:txEl>
                                              <p:pRg st="0" end="0"/>
                                            </p:txEl>
                                          </p:spTgt>
                                        </p:tgtEl>
                                        <p:attrNameLst>
                                          <p:attrName>style.visibility</p:attrName>
                                        </p:attrNameLst>
                                      </p:cBhvr>
                                      <p:to>
                                        <p:strVal val="visible"/>
                                      </p:to>
                                    </p:set>
                                    <p:anim calcmode="lin" valueType="num">
                                      <p:cBhvr>
                                        <p:cTn id="11" dur="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06">
                                            <p:txEl>
                                              <p:pRg st="1" end="1"/>
                                            </p:txEl>
                                          </p:spTgt>
                                        </p:tgtEl>
                                        <p:attrNameLst>
                                          <p:attrName>style.visibility</p:attrName>
                                        </p:attrNameLst>
                                      </p:cBhvr>
                                      <p:to>
                                        <p:strVal val="visible"/>
                                      </p:to>
                                    </p:set>
                                    <p:anim calcmode="lin" valueType="num">
                                      <p:cBhvr>
                                        <p:cTn id="16" dur="500" fill="hold"/>
                                        <p:tgtEl>
                                          <p:spTgt spid="106">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0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57200" y="0"/>
            <a:ext cx="8229600" cy="1143000"/>
          </a:xfrm>
          <a:prstGeom prst="rect">
            <a:avLst/>
          </a:prstGeom>
        </p:spPr>
        <p:txBody>
          <a:bodyPr/>
          <a:lstStyle/>
          <a:p>
            <a:r>
              <a:rPr dirty="0"/>
              <a:t>Legislative Branch</a:t>
            </a:r>
          </a:p>
        </p:txBody>
      </p:sp>
      <p:sp>
        <p:nvSpPr>
          <p:cNvPr id="110" name="Shape 110"/>
          <p:cNvSpPr>
            <a:spLocks noGrp="1"/>
          </p:cNvSpPr>
          <p:nvPr>
            <p:ph type="body" idx="1"/>
          </p:nvPr>
        </p:nvSpPr>
        <p:spPr>
          <a:xfrm>
            <a:off x="457200" y="1142999"/>
            <a:ext cx="8229600" cy="5385117"/>
          </a:xfrm>
          <a:prstGeom prst="rect">
            <a:avLst/>
          </a:prstGeom>
        </p:spPr>
        <p:txBody>
          <a:bodyPr>
            <a:normAutofit lnSpcReduction="10000"/>
          </a:bodyPr>
          <a:lstStyle/>
          <a:p>
            <a:pPr marL="464820" indent="-464820" defTabSz="557784">
              <a:lnSpc>
                <a:spcPct val="90000"/>
              </a:lnSpc>
              <a:spcBef>
                <a:spcPts val="400"/>
              </a:spcBef>
              <a:defRPr sz="1952">
                <a:solidFill>
                  <a:srgbClr val="080808"/>
                </a:solidFill>
              </a:defRPr>
            </a:pPr>
            <a:r>
              <a:rPr dirty="0"/>
              <a:t>Article I created a </a:t>
            </a:r>
            <a:r>
              <a:rPr b="1" i="1" dirty="0"/>
              <a:t>bicameral</a:t>
            </a:r>
            <a:r>
              <a:rPr dirty="0"/>
              <a:t> (two-house) legislature of the U.S. Senate (Upper House) and House of Representatives (Lower House</a:t>
            </a:r>
            <a:r>
              <a:rPr dirty="0" smtClean="0"/>
              <a:t>)</a:t>
            </a:r>
            <a:r>
              <a:rPr lang="en-US" dirty="0" smtClean="0"/>
              <a:t>.</a:t>
            </a:r>
            <a:endParaRPr dirty="0"/>
          </a:p>
          <a:p>
            <a:pPr marL="464820" indent="-464820" defTabSz="557784">
              <a:lnSpc>
                <a:spcPct val="90000"/>
              </a:lnSpc>
              <a:spcBef>
                <a:spcPts val="400"/>
              </a:spcBef>
              <a:defRPr sz="1952">
                <a:solidFill>
                  <a:srgbClr val="080808"/>
                </a:solidFill>
              </a:defRPr>
            </a:pPr>
            <a:r>
              <a:rPr dirty="0"/>
              <a:t>Every state has 2 members in the Senate who serve 6 year terms and are elected by popular vote. The Vice President is the presiding office of the Senate. </a:t>
            </a:r>
            <a:endParaRPr lang="en-US" dirty="0" smtClean="0"/>
          </a:p>
          <a:p>
            <a:pPr marL="925069" lvl="2" indent="-464820" defTabSz="557784">
              <a:lnSpc>
                <a:spcPct val="90000"/>
              </a:lnSpc>
              <a:spcBef>
                <a:spcPts val="400"/>
              </a:spcBef>
              <a:defRPr sz="1952">
                <a:solidFill>
                  <a:srgbClr val="080808"/>
                </a:solidFill>
              </a:defRPr>
            </a:pPr>
            <a:r>
              <a:rPr lang="en-US" dirty="0" smtClean="0"/>
              <a:t>Each member </a:t>
            </a:r>
            <a:r>
              <a:rPr lang="en-US" dirty="0"/>
              <a:t>m</a:t>
            </a:r>
            <a:r>
              <a:rPr dirty="0" smtClean="0"/>
              <a:t>ust </a:t>
            </a:r>
            <a:r>
              <a:rPr dirty="0"/>
              <a:t>be at least 30 years old</a:t>
            </a:r>
            <a:r>
              <a:rPr dirty="0" smtClean="0"/>
              <a:t>,</a:t>
            </a:r>
            <a:r>
              <a:rPr lang="en-US" dirty="0" smtClean="0"/>
              <a:t> a</a:t>
            </a:r>
            <a:r>
              <a:rPr dirty="0" smtClean="0"/>
              <a:t> </a:t>
            </a:r>
            <a:r>
              <a:rPr dirty="0"/>
              <a:t>citizen of the U.S. for at least 9 years, </a:t>
            </a:r>
            <a:r>
              <a:rPr dirty="0" smtClean="0"/>
              <a:t>and</a:t>
            </a:r>
            <a:r>
              <a:rPr lang="en-US" dirty="0" smtClean="0"/>
              <a:t> a</a:t>
            </a:r>
            <a:r>
              <a:rPr dirty="0" smtClean="0"/>
              <a:t> </a:t>
            </a:r>
            <a:r>
              <a:rPr dirty="0"/>
              <a:t>resident of the state he or she </a:t>
            </a:r>
            <a:r>
              <a:rPr dirty="0" smtClean="0"/>
              <a:t>represents</a:t>
            </a:r>
            <a:r>
              <a:rPr lang="en-US" dirty="0" smtClean="0"/>
              <a:t>.</a:t>
            </a:r>
            <a:endParaRPr dirty="0"/>
          </a:p>
          <a:p>
            <a:pPr marL="464820" indent="-464820" defTabSz="557784">
              <a:lnSpc>
                <a:spcPct val="90000"/>
              </a:lnSpc>
              <a:spcBef>
                <a:spcPts val="400"/>
              </a:spcBef>
              <a:defRPr sz="1952">
                <a:solidFill>
                  <a:srgbClr val="080808"/>
                </a:solidFill>
              </a:defRPr>
            </a:pPr>
            <a:r>
              <a:rPr dirty="0"/>
              <a:t>Each state’s membership in the House is based on its population and </a:t>
            </a:r>
            <a:r>
              <a:rPr dirty="0" smtClean="0"/>
              <a:t>serve </a:t>
            </a:r>
            <a:r>
              <a:rPr dirty="0"/>
              <a:t>2 year terms </a:t>
            </a:r>
            <a:endParaRPr lang="en-US" dirty="0" smtClean="0"/>
          </a:p>
          <a:p>
            <a:pPr marL="925069" lvl="2" indent="-464820" defTabSz="557784">
              <a:lnSpc>
                <a:spcPct val="90000"/>
              </a:lnSpc>
              <a:spcBef>
                <a:spcPts val="400"/>
              </a:spcBef>
              <a:defRPr sz="1952">
                <a:solidFill>
                  <a:srgbClr val="080808"/>
                </a:solidFill>
              </a:defRPr>
            </a:pPr>
            <a:r>
              <a:rPr lang="en-US" dirty="0" smtClean="0"/>
              <a:t>Each member </a:t>
            </a:r>
            <a:r>
              <a:rPr lang="en-US" dirty="0"/>
              <a:t>m</a:t>
            </a:r>
            <a:r>
              <a:rPr dirty="0" smtClean="0"/>
              <a:t>ust </a:t>
            </a:r>
            <a:r>
              <a:rPr dirty="0"/>
              <a:t>be at least 25 years old, a citizen of the U.S. for at least 7 years, and a resident of the state he or she </a:t>
            </a:r>
            <a:r>
              <a:rPr dirty="0" smtClean="0"/>
              <a:t>represents</a:t>
            </a:r>
            <a:r>
              <a:rPr lang="en-US" dirty="0" smtClean="0"/>
              <a:t>.</a:t>
            </a:r>
            <a:endParaRPr dirty="0"/>
          </a:p>
          <a:p>
            <a:pPr marL="464820" indent="-464820" defTabSz="557784">
              <a:lnSpc>
                <a:spcPct val="90000"/>
              </a:lnSpc>
              <a:spcBef>
                <a:spcPts val="400"/>
              </a:spcBef>
              <a:defRPr sz="1952">
                <a:solidFill>
                  <a:srgbClr val="080808"/>
                </a:solidFill>
              </a:defRPr>
            </a:pPr>
            <a:r>
              <a:rPr lang="en-US" dirty="0" smtClean="0"/>
              <a:t>The C</a:t>
            </a:r>
            <a:r>
              <a:rPr dirty="0" smtClean="0"/>
              <a:t>onstitution </a:t>
            </a:r>
            <a:r>
              <a:rPr dirty="0"/>
              <a:t>grants certain powers to </a:t>
            </a:r>
            <a:r>
              <a:rPr dirty="0" smtClean="0"/>
              <a:t>Congress</a:t>
            </a:r>
            <a:r>
              <a:rPr lang="en-US" dirty="0" smtClean="0"/>
              <a:t>.</a:t>
            </a:r>
          </a:p>
          <a:p>
            <a:pPr marL="925069" lvl="2" indent="-464820" defTabSz="557784">
              <a:lnSpc>
                <a:spcPct val="90000"/>
              </a:lnSpc>
              <a:spcBef>
                <a:spcPts val="400"/>
              </a:spcBef>
              <a:defRPr sz="1952">
                <a:solidFill>
                  <a:srgbClr val="080808"/>
                </a:solidFill>
              </a:defRPr>
            </a:pPr>
            <a:r>
              <a:rPr b="1" i="1" dirty="0" smtClean="0"/>
              <a:t>Enumerated </a:t>
            </a:r>
            <a:r>
              <a:rPr b="1" i="1" dirty="0"/>
              <a:t>powers </a:t>
            </a:r>
            <a:r>
              <a:rPr dirty="0"/>
              <a:t>are specifically given to Congress in the Constitution</a:t>
            </a:r>
            <a:r>
              <a:rPr dirty="0" smtClean="0"/>
              <a:t>,</a:t>
            </a:r>
            <a:r>
              <a:rPr lang="en-US" dirty="0" smtClean="0"/>
              <a:t> while</a:t>
            </a:r>
            <a:r>
              <a:rPr dirty="0" smtClean="0"/>
              <a:t> </a:t>
            </a:r>
            <a:r>
              <a:rPr b="1" i="1" dirty="0"/>
              <a:t>implied powers</a:t>
            </a:r>
            <a:r>
              <a:rPr dirty="0"/>
              <a:t> are those given to Congress in the elastic </a:t>
            </a:r>
            <a:r>
              <a:rPr dirty="0" smtClean="0"/>
              <a:t>clause</a:t>
            </a:r>
            <a:r>
              <a:rPr lang="en-US" dirty="0" smtClean="0"/>
              <a:t>.</a:t>
            </a:r>
            <a:endParaRPr dirty="0"/>
          </a:p>
          <a:p>
            <a:pPr marL="464820" indent="-464820" defTabSz="557784">
              <a:lnSpc>
                <a:spcPct val="90000"/>
              </a:lnSpc>
              <a:spcBef>
                <a:spcPts val="400"/>
              </a:spcBef>
              <a:defRPr sz="1952">
                <a:solidFill>
                  <a:srgbClr val="080808"/>
                </a:solidFill>
              </a:defRPr>
            </a:pPr>
            <a:r>
              <a:rPr lang="en-US" dirty="0" smtClean="0"/>
              <a:t>The </a:t>
            </a:r>
            <a:r>
              <a:rPr dirty="0" smtClean="0"/>
              <a:t>House </a:t>
            </a:r>
            <a:r>
              <a:rPr dirty="0"/>
              <a:t>of Representatives has the power to impeach those in office, </a:t>
            </a:r>
            <a:r>
              <a:rPr lang="en-US" dirty="0" smtClean="0"/>
              <a:t>and the </a:t>
            </a:r>
            <a:r>
              <a:rPr dirty="0" smtClean="0"/>
              <a:t>Senate </a:t>
            </a:r>
            <a:r>
              <a:rPr dirty="0"/>
              <a:t>confirms presidential appointments to the Supreme Court and </a:t>
            </a:r>
            <a:r>
              <a:rPr b="1" i="1" dirty="0" smtClean="0"/>
              <a:t>ratifies</a:t>
            </a:r>
            <a:r>
              <a:rPr lang="en-US" dirty="0" smtClean="0"/>
              <a:t>, or approves</a:t>
            </a:r>
            <a:r>
              <a:rPr lang="en-US" dirty="0"/>
              <a:t>,</a:t>
            </a:r>
            <a:r>
              <a:rPr dirty="0" smtClean="0"/>
              <a:t> treaties</a:t>
            </a:r>
            <a:r>
              <a:rPr lang="en-US" dirty="0" smtClean="0"/>
              <a:t>.</a:t>
            </a:r>
            <a:endParaRPr dirty="0"/>
          </a:p>
        </p:txBody>
      </p:sp>
      <p:sp>
        <p:nvSpPr>
          <p:cNvPr id="111" name="Shape 111"/>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0">
                                            <p:bg/>
                                          </p:spTgt>
                                        </p:tgtEl>
                                        <p:attrNameLst>
                                          <p:attrName>style.visibility</p:attrName>
                                        </p:attrNameLst>
                                      </p:cBhvr>
                                      <p:to>
                                        <p:strVal val="visible"/>
                                      </p:to>
                                    </p:set>
                                    <p:anim calcmode="lin" valueType="num">
                                      <p:cBhvr>
                                        <p:cTn id="7" dur="500" fill="hold"/>
                                        <p:tgtEl>
                                          <p:spTgt spid="110">
                                            <p:bg/>
                                          </p:spTgt>
                                        </p:tgtEl>
                                        <p:attrNameLst>
                                          <p:attrName>ppt_x</p:attrName>
                                        </p:attrNameLst>
                                      </p:cBhvr>
                                      <p:tavLst>
                                        <p:tav tm="0">
                                          <p:val>
                                            <p:strVal val="0-#ppt_w/2"/>
                                          </p:val>
                                        </p:tav>
                                        <p:tav tm="100000">
                                          <p:val>
                                            <p:strVal val="#ppt_x"/>
                                          </p:val>
                                        </p:tav>
                                      </p:tavLst>
                                    </p:anim>
                                    <p:anim calcmode="lin" valueType="num">
                                      <p:cBhvr>
                                        <p:cTn id="8" dur="500" fill="hold"/>
                                        <p:tgtEl>
                                          <p:spTgt spid="110">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0">
                                            <p:txEl>
                                              <p:pRg st="0" end="0"/>
                                            </p:txEl>
                                          </p:spTgt>
                                        </p:tgtEl>
                                        <p:attrNameLst>
                                          <p:attrName>style.visibility</p:attrName>
                                        </p:attrNameLst>
                                      </p:cBhvr>
                                      <p:to>
                                        <p:strVal val="visible"/>
                                      </p:to>
                                    </p:set>
                                    <p:anim calcmode="lin" valueType="num">
                                      <p:cBhvr>
                                        <p:cTn id="11" dur="500" fill="hold"/>
                                        <p:tgtEl>
                                          <p:spTgt spid="110">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0">
                                            <p:txEl>
                                              <p:pRg st="1" end="1"/>
                                            </p:txEl>
                                          </p:spTgt>
                                        </p:tgtEl>
                                        <p:attrNameLst>
                                          <p:attrName>style.visibility</p:attrName>
                                        </p:attrNameLst>
                                      </p:cBhvr>
                                      <p:to>
                                        <p:strVal val="visible"/>
                                      </p:to>
                                    </p:set>
                                    <p:anim calcmode="lin" valueType="num">
                                      <p:cBhvr>
                                        <p:cTn id="16" dur="500" fill="hold"/>
                                        <p:tgtEl>
                                          <p:spTgt spid="110">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0">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1" nodeType="withEffect">
                                  <p:stCondLst>
                                    <p:cond delay="0"/>
                                  </p:stCondLst>
                                  <p:iterate>
                                    <p:tmAbs val="0"/>
                                  </p:iterate>
                                  <p:childTnLst>
                                    <p:set>
                                      <p:cBhvr>
                                        <p:cTn id="19" fill="hold"/>
                                        <p:tgtEl>
                                          <p:spTgt spid="110">
                                            <p:txEl>
                                              <p:pRg st="2" end="2"/>
                                            </p:txEl>
                                          </p:spTgt>
                                        </p:tgtEl>
                                        <p:attrNameLst>
                                          <p:attrName>style.visibility</p:attrName>
                                        </p:attrNameLst>
                                      </p:cBhvr>
                                      <p:to>
                                        <p:strVal val="visible"/>
                                      </p:to>
                                    </p:set>
                                    <p:anim calcmode="lin" valueType="num">
                                      <p:cBhvr>
                                        <p:cTn id="20" dur="500" fill="hold"/>
                                        <p:tgtEl>
                                          <p:spTgt spid="110">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110">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110">
                                            <p:txEl>
                                              <p:pRg st="3" end="3"/>
                                            </p:txEl>
                                          </p:spTgt>
                                        </p:tgtEl>
                                        <p:attrNameLst>
                                          <p:attrName>style.visibility</p:attrName>
                                        </p:attrNameLst>
                                      </p:cBhvr>
                                      <p:to>
                                        <p:strVal val="visible"/>
                                      </p:to>
                                    </p:set>
                                    <p:anim calcmode="lin" valueType="num">
                                      <p:cBhvr>
                                        <p:cTn id="25" dur="500" fill="hold"/>
                                        <p:tgtEl>
                                          <p:spTgt spid="110">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10">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1" nodeType="withEffect">
                                  <p:stCondLst>
                                    <p:cond delay="0"/>
                                  </p:stCondLst>
                                  <p:iterate>
                                    <p:tmAbs val="0"/>
                                  </p:iterate>
                                  <p:childTnLst>
                                    <p:set>
                                      <p:cBhvr>
                                        <p:cTn id="28" fill="hold"/>
                                        <p:tgtEl>
                                          <p:spTgt spid="110">
                                            <p:txEl>
                                              <p:pRg st="4" end="4"/>
                                            </p:txEl>
                                          </p:spTgt>
                                        </p:tgtEl>
                                        <p:attrNameLst>
                                          <p:attrName>style.visibility</p:attrName>
                                        </p:attrNameLst>
                                      </p:cBhvr>
                                      <p:to>
                                        <p:strVal val="visible"/>
                                      </p:to>
                                    </p:set>
                                    <p:anim calcmode="lin" valueType="num">
                                      <p:cBhvr>
                                        <p:cTn id="29" dur="500" fill="hold"/>
                                        <p:tgtEl>
                                          <p:spTgt spid="110">
                                            <p:txEl>
                                              <p:pRg st="4" end="4"/>
                                            </p:txEl>
                                          </p:spTgt>
                                        </p:tgtEl>
                                        <p:attrNameLst>
                                          <p:attrName>ppt_x</p:attrName>
                                        </p:attrNameLst>
                                      </p:cBhvr>
                                      <p:tavLst>
                                        <p:tav tm="0">
                                          <p:val>
                                            <p:strVal val="0-#ppt_w/2"/>
                                          </p:val>
                                        </p:tav>
                                        <p:tav tm="100000">
                                          <p:val>
                                            <p:strVal val="#ppt_x"/>
                                          </p:val>
                                        </p:tav>
                                      </p:tavLst>
                                    </p:anim>
                                    <p:anim calcmode="lin" valueType="num">
                                      <p:cBhvr>
                                        <p:cTn id="30" dur="500" fill="hold"/>
                                        <p:tgtEl>
                                          <p:spTgt spid="110">
                                            <p:txEl>
                                              <p:pRg st="4" end="4"/>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1" nodeType="afterEffect">
                                  <p:stCondLst>
                                    <p:cond delay="0"/>
                                  </p:stCondLst>
                                  <p:iterate>
                                    <p:tmAbs val="0"/>
                                  </p:iterate>
                                  <p:childTnLst>
                                    <p:set>
                                      <p:cBhvr>
                                        <p:cTn id="33" fill="hold"/>
                                        <p:tgtEl>
                                          <p:spTgt spid="110">
                                            <p:txEl>
                                              <p:pRg st="5" end="5"/>
                                            </p:txEl>
                                          </p:spTgt>
                                        </p:tgtEl>
                                        <p:attrNameLst>
                                          <p:attrName>style.visibility</p:attrName>
                                        </p:attrNameLst>
                                      </p:cBhvr>
                                      <p:to>
                                        <p:strVal val="visible"/>
                                      </p:to>
                                    </p:set>
                                    <p:anim calcmode="lin" valueType="num">
                                      <p:cBhvr>
                                        <p:cTn id="34" dur="500" fill="hold"/>
                                        <p:tgtEl>
                                          <p:spTgt spid="110">
                                            <p:txEl>
                                              <p:pRg st="5" end="5"/>
                                            </p:txEl>
                                          </p:spTgt>
                                        </p:tgtEl>
                                        <p:attrNameLst>
                                          <p:attrName>ppt_x</p:attrName>
                                        </p:attrNameLst>
                                      </p:cBhvr>
                                      <p:tavLst>
                                        <p:tav tm="0">
                                          <p:val>
                                            <p:strVal val="0-#ppt_w/2"/>
                                          </p:val>
                                        </p:tav>
                                        <p:tav tm="100000">
                                          <p:val>
                                            <p:strVal val="#ppt_x"/>
                                          </p:val>
                                        </p:tav>
                                      </p:tavLst>
                                    </p:anim>
                                    <p:anim calcmode="lin" valueType="num">
                                      <p:cBhvr>
                                        <p:cTn id="35" dur="500" fill="hold"/>
                                        <p:tgtEl>
                                          <p:spTgt spid="110">
                                            <p:txEl>
                                              <p:pRg st="5" end="5"/>
                                            </p:txEl>
                                          </p:spTgt>
                                        </p:tgtEl>
                                        <p:attrNameLst>
                                          <p:attrName>ppt_y</p:attrName>
                                        </p:attrNameLst>
                                      </p:cBhvr>
                                      <p:tavLst>
                                        <p:tav tm="0">
                                          <p:val>
                                            <p:strVal val="#ppt_y"/>
                                          </p:val>
                                        </p:tav>
                                        <p:tav tm="100000">
                                          <p:val>
                                            <p:strVal val="#ppt_y"/>
                                          </p:val>
                                        </p:tav>
                                      </p:tavLst>
                                    </p:anim>
                                  </p:childTnLst>
                                </p:cTn>
                              </p:par>
                              <p:par>
                                <p:cTn id="36" presetID="2" presetClass="entr" presetSubtype="8" fill="hold" grpId="1" nodeType="withEffect">
                                  <p:stCondLst>
                                    <p:cond delay="0"/>
                                  </p:stCondLst>
                                  <p:iterate>
                                    <p:tmAbs val="0"/>
                                  </p:iterate>
                                  <p:childTnLst>
                                    <p:set>
                                      <p:cBhvr>
                                        <p:cTn id="37" fill="hold"/>
                                        <p:tgtEl>
                                          <p:spTgt spid="110">
                                            <p:txEl>
                                              <p:pRg st="6" end="6"/>
                                            </p:txEl>
                                          </p:spTgt>
                                        </p:tgtEl>
                                        <p:attrNameLst>
                                          <p:attrName>style.visibility</p:attrName>
                                        </p:attrNameLst>
                                      </p:cBhvr>
                                      <p:to>
                                        <p:strVal val="visible"/>
                                      </p:to>
                                    </p:set>
                                    <p:anim calcmode="lin" valueType="num">
                                      <p:cBhvr>
                                        <p:cTn id="38" dur="500" fill="hold"/>
                                        <p:tgtEl>
                                          <p:spTgt spid="110">
                                            <p:txEl>
                                              <p:pRg st="6" end="6"/>
                                            </p:txEl>
                                          </p:spTgt>
                                        </p:tgtEl>
                                        <p:attrNameLst>
                                          <p:attrName>ppt_x</p:attrName>
                                        </p:attrNameLst>
                                      </p:cBhvr>
                                      <p:tavLst>
                                        <p:tav tm="0">
                                          <p:val>
                                            <p:strVal val="0-#ppt_w/2"/>
                                          </p:val>
                                        </p:tav>
                                        <p:tav tm="100000">
                                          <p:val>
                                            <p:strVal val="#ppt_x"/>
                                          </p:val>
                                        </p:tav>
                                      </p:tavLst>
                                    </p:anim>
                                    <p:anim calcmode="lin" valueType="num">
                                      <p:cBhvr>
                                        <p:cTn id="39" dur="500" fill="hold"/>
                                        <p:tgtEl>
                                          <p:spTgt spid="110">
                                            <p:txEl>
                                              <p:pRg st="6" end="6"/>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1" nodeType="afterEffect">
                                  <p:stCondLst>
                                    <p:cond delay="0"/>
                                  </p:stCondLst>
                                  <p:iterate>
                                    <p:tmAbs val="0"/>
                                  </p:iterate>
                                  <p:childTnLst>
                                    <p:set>
                                      <p:cBhvr>
                                        <p:cTn id="42" fill="hold"/>
                                        <p:tgtEl>
                                          <p:spTgt spid="110">
                                            <p:txEl>
                                              <p:pRg st="7" end="7"/>
                                            </p:txEl>
                                          </p:spTgt>
                                        </p:tgtEl>
                                        <p:attrNameLst>
                                          <p:attrName>style.visibility</p:attrName>
                                        </p:attrNameLst>
                                      </p:cBhvr>
                                      <p:to>
                                        <p:strVal val="visible"/>
                                      </p:to>
                                    </p:set>
                                    <p:anim calcmode="lin" valueType="num">
                                      <p:cBhvr>
                                        <p:cTn id="43" dur="500" fill="hold"/>
                                        <p:tgtEl>
                                          <p:spTgt spid="110">
                                            <p:txEl>
                                              <p:pRg st="7" end="7"/>
                                            </p:txEl>
                                          </p:spTgt>
                                        </p:tgtEl>
                                        <p:attrNameLst>
                                          <p:attrName>ppt_x</p:attrName>
                                        </p:attrNameLst>
                                      </p:cBhvr>
                                      <p:tavLst>
                                        <p:tav tm="0">
                                          <p:val>
                                            <p:strVal val="0-#ppt_w/2"/>
                                          </p:val>
                                        </p:tav>
                                        <p:tav tm="100000">
                                          <p:val>
                                            <p:strVal val="#ppt_x"/>
                                          </p:val>
                                        </p:tav>
                                      </p:tavLst>
                                    </p:anim>
                                    <p:anim calcmode="lin" valueType="num">
                                      <p:cBhvr>
                                        <p:cTn id="44" dur="500" fill="hold"/>
                                        <p:tgtEl>
                                          <p:spTgt spid="11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457200" y="12324"/>
            <a:ext cx="8229600" cy="1143001"/>
          </a:xfrm>
          <a:prstGeom prst="rect">
            <a:avLst/>
          </a:prstGeom>
        </p:spPr>
        <p:txBody>
          <a:bodyPr/>
          <a:lstStyle/>
          <a:p>
            <a:r>
              <a:rPr dirty="0"/>
              <a:t>Executive Branch</a:t>
            </a:r>
          </a:p>
        </p:txBody>
      </p:sp>
      <p:sp>
        <p:nvSpPr>
          <p:cNvPr id="114" name="Shape 114"/>
          <p:cNvSpPr>
            <a:spLocks noGrp="1"/>
          </p:cNvSpPr>
          <p:nvPr>
            <p:ph type="body" idx="1"/>
          </p:nvPr>
        </p:nvSpPr>
        <p:spPr>
          <a:xfrm>
            <a:off x="457200" y="1155325"/>
            <a:ext cx="8229600" cy="5372791"/>
          </a:xfrm>
          <a:prstGeom prst="rect">
            <a:avLst/>
          </a:prstGeom>
        </p:spPr>
        <p:txBody>
          <a:bodyPr>
            <a:noAutofit/>
          </a:bodyPr>
          <a:lstStyle/>
          <a:p>
            <a:pPr marL="622340" indent="-622340" defTabSz="749808">
              <a:spcBef>
                <a:spcPts val="600"/>
              </a:spcBef>
              <a:defRPr sz="2624"/>
            </a:pPr>
            <a:r>
              <a:rPr lang="en-US" sz="2700" dirty="0" smtClean="0"/>
              <a:t>The </a:t>
            </a:r>
            <a:r>
              <a:rPr sz="2700" dirty="0" smtClean="0"/>
              <a:t>Constitution </a:t>
            </a:r>
            <a:r>
              <a:rPr sz="2700" dirty="0"/>
              <a:t>established the office of President and a process for electing the President that did not rely on the popular </a:t>
            </a:r>
            <a:r>
              <a:rPr sz="2700" dirty="0" smtClean="0"/>
              <a:t>vote</a:t>
            </a:r>
            <a:r>
              <a:rPr lang="en-US" sz="2700" dirty="0" smtClean="0"/>
              <a:t>.</a:t>
            </a:r>
          </a:p>
          <a:p>
            <a:pPr marL="1082589" lvl="2" indent="-622340" defTabSz="749808">
              <a:spcBef>
                <a:spcPts val="600"/>
              </a:spcBef>
              <a:defRPr sz="2624"/>
            </a:pPr>
            <a:r>
              <a:rPr sz="2700" dirty="0" smtClean="0"/>
              <a:t>Each </a:t>
            </a:r>
            <a:r>
              <a:rPr sz="2700" dirty="0"/>
              <a:t>state has a number of electors equal to their number of members in Congress, creating the </a:t>
            </a:r>
            <a:r>
              <a:rPr sz="2700" b="1" i="1" dirty="0"/>
              <a:t>Electoral College </a:t>
            </a:r>
            <a:r>
              <a:rPr sz="2700" dirty="0" smtClean="0"/>
              <a:t>wh</a:t>
            </a:r>
            <a:r>
              <a:rPr lang="en-US" sz="2700" dirty="0" smtClean="0"/>
              <a:t>ich</a:t>
            </a:r>
            <a:r>
              <a:rPr sz="2700" dirty="0" smtClean="0"/>
              <a:t> choose</a:t>
            </a:r>
            <a:r>
              <a:rPr lang="en-US" sz="2700" dirty="0" smtClean="0"/>
              <a:t>s</a:t>
            </a:r>
            <a:r>
              <a:rPr sz="2700" dirty="0" smtClean="0"/>
              <a:t> </a:t>
            </a:r>
            <a:r>
              <a:rPr sz="2700" dirty="0"/>
              <a:t>the President and Vice </a:t>
            </a:r>
            <a:r>
              <a:rPr sz="2700" dirty="0" smtClean="0"/>
              <a:t>President</a:t>
            </a:r>
            <a:r>
              <a:rPr lang="en-US" sz="2700" dirty="0" smtClean="0"/>
              <a:t>.</a:t>
            </a:r>
            <a:endParaRPr sz="2700" dirty="0"/>
          </a:p>
          <a:p>
            <a:pPr marL="622340" indent="-622340" defTabSz="749808">
              <a:spcBef>
                <a:spcPts val="600"/>
              </a:spcBef>
              <a:defRPr sz="2624"/>
            </a:pPr>
            <a:r>
              <a:rPr lang="en-US" sz="2700" dirty="0" smtClean="0"/>
              <a:t>The </a:t>
            </a:r>
            <a:r>
              <a:rPr sz="2700" dirty="0" smtClean="0"/>
              <a:t>Executive </a:t>
            </a:r>
            <a:r>
              <a:rPr sz="2700" dirty="0"/>
              <a:t>branch is given power to carry out the laws made by Congress and includes the President, Vice President, and 15 cabinet </a:t>
            </a:r>
            <a:r>
              <a:rPr sz="2700" dirty="0" smtClean="0"/>
              <a:t>members</a:t>
            </a:r>
            <a:r>
              <a:rPr lang="en-US" sz="2700" dirty="0" smtClean="0"/>
              <a:t>.</a:t>
            </a:r>
            <a:endParaRPr sz="2700" dirty="0"/>
          </a:p>
          <a:p>
            <a:pPr marL="622340" indent="-622340" defTabSz="749808">
              <a:spcBef>
                <a:spcPts val="600"/>
              </a:spcBef>
              <a:defRPr sz="2624"/>
            </a:pPr>
            <a:r>
              <a:rPr lang="en-US" sz="2700" dirty="0" smtClean="0"/>
              <a:t>The </a:t>
            </a:r>
            <a:r>
              <a:rPr sz="2700" dirty="0" smtClean="0"/>
              <a:t>Vice </a:t>
            </a:r>
            <a:r>
              <a:rPr sz="2700" dirty="0"/>
              <a:t>President becomes President if the President dies while in office, resigns, or is </a:t>
            </a:r>
            <a:r>
              <a:rPr sz="2700" dirty="0" smtClean="0"/>
              <a:t>impeached</a:t>
            </a:r>
            <a:r>
              <a:rPr lang="en-US" sz="2700" dirty="0" smtClean="0"/>
              <a:t>.</a:t>
            </a:r>
            <a:endParaRPr sz="2700" dirty="0"/>
          </a:p>
        </p:txBody>
      </p:sp>
      <p:sp>
        <p:nvSpPr>
          <p:cNvPr id="115" name="Shape 11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457200" y="26130"/>
            <a:ext cx="8229600" cy="1143001"/>
          </a:xfrm>
          <a:prstGeom prst="rect">
            <a:avLst/>
          </a:prstGeom>
        </p:spPr>
        <p:txBody>
          <a:bodyPr/>
          <a:lstStyle/>
          <a:p>
            <a:r>
              <a:rPr dirty="0"/>
              <a:t>Judicial Branch</a:t>
            </a:r>
          </a:p>
        </p:txBody>
      </p:sp>
      <p:sp>
        <p:nvSpPr>
          <p:cNvPr id="118" name="Shape 118"/>
          <p:cNvSpPr>
            <a:spLocks noGrp="1"/>
          </p:cNvSpPr>
          <p:nvPr>
            <p:ph type="body" idx="1"/>
          </p:nvPr>
        </p:nvSpPr>
        <p:spPr>
          <a:xfrm>
            <a:off x="457200" y="1169131"/>
            <a:ext cx="8229600" cy="5337079"/>
          </a:xfrm>
          <a:prstGeom prst="rect">
            <a:avLst/>
          </a:prstGeom>
        </p:spPr>
        <p:txBody>
          <a:bodyPr>
            <a:noAutofit/>
          </a:bodyPr>
          <a:lstStyle/>
          <a:p>
            <a:pPr marL="478139" indent="-478139" defTabSz="576072">
              <a:spcBef>
                <a:spcPts val="400"/>
              </a:spcBef>
              <a:defRPr sz="2016"/>
            </a:pPr>
            <a:r>
              <a:rPr lang="en-US" sz="2200" dirty="0" smtClean="0"/>
              <a:t>The </a:t>
            </a:r>
            <a:r>
              <a:rPr sz="2200" dirty="0" smtClean="0"/>
              <a:t>Judicial </a:t>
            </a:r>
            <a:r>
              <a:rPr sz="2200" dirty="0"/>
              <a:t>branch has the power to interpret the Constitution and laws passed by </a:t>
            </a:r>
            <a:r>
              <a:rPr sz="2200" dirty="0" smtClean="0"/>
              <a:t>Congress</a:t>
            </a:r>
            <a:r>
              <a:rPr lang="en-US" sz="2200" dirty="0" smtClean="0"/>
              <a:t>.</a:t>
            </a:r>
            <a:endParaRPr sz="2200" dirty="0"/>
          </a:p>
          <a:p>
            <a:pPr marL="478139" indent="-478139" defTabSz="576072">
              <a:spcBef>
                <a:spcPts val="400"/>
              </a:spcBef>
              <a:defRPr sz="2016"/>
            </a:pPr>
            <a:r>
              <a:rPr sz="2200" dirty="0"/>
              <a:t>The Supreme Court includes a chief justice and 8 associate justices, who serve lifetime </a:t>
            </a:r>
            <a:r>
              <a:rPr sz="2200" dirty="0" smtClean="0"/>
              <a:t>appointments</a:t>
            </a:r>
            <a:r>
              <a:rPr lang="en-US" sz="2200" dirty="0" smtClean="0"/>
              <a:t>.</a:t>
            </a:r>
            <a:endParaRPr sz="2200" dirty="0"/>
          </a:p>
          <a:p>
            <a:pPr marL="478139" indent="-478139" defTabSz="576072">
              <a:spcBef>
                <a:spcPts val="400"/>
              </a:spcBef>
              <a:defRPr sz="2016"/>
            </a:pPr>
            <a:r>
              <a:rPr sz="2200" dirty="0"/>
              <a:t>Supreme Court has original </a:t>
            </a:r>
            <a:r>
              <a:rPr sz="2200" dirty="0" smtClean="0"/>
              <a:t>jurisdiction (authority </a:t>
            </a:r>
            <a:r>
              <a:rPr sz="2200" dirty="0"/>
              <a:t>to hear a case for the first time) and appellate jurisdiction (authority to review a case already tried by a lower court</a:t>
            </a:r>
            <a:r>
              <a:rPr sz="2200" dirty="0" smtClean="0"/>
              <a:t>)</a:t>
            </a:r>
            <a:r>
              <a:rPr lang="en-US" sz="2200" dirty="0" smtClean="0"/>
              <a:t>.</a:t>
            </a:r>
            <a:endParaRPr sz="2200" dirty="0"/>
          </a:p>
          <a:p>
            <a:pPr marL="478139" indent="-478139" defTabSz="576072">
              <a:spcBef>
                <a:spcPts val="400"/>
              </a:spcBef>
              <a:defRPr sz="2016"/>
            </a:pPr>
            <a:r>
              <a:rPr sz="2200" dirty="0"/>
              <a:t>Most significant power is </a:t>
            </a:r>
            <a:r>
              <a:rPr sz="2200" b="1" i="1" dirty="0"/>
              <a:t>judicial review</a:t>
            </a:r>
            <a:r>
              <a:rPr sz="2200" dirty="0"/>
              <a:t>, which is the authority to determine the constitutionality of laws passed by Congress and state legislatures and any actions taken by the executive </a:t>
            </a:r>
            <a:r>
              <a:rPr sz="2200" dirty="0" smtClean="0"/>
              <a:t>branch</a:t>
            </a:r>
            <a:r>
              <a:rPr lang="en-US" sz="2200" dirty="0" smtClean="0"/>
              <a:t>.</a:t>
            </a:r>
            <a:endParaRPr sz="2200" dirty="0"/>
          </a:p>
          <a:p>
            <a:pPr marL="478139" indent="-478139" defTabSz="576072">
              <a:spcBef>
                <a:spcPts val="400"/>
              </a:spcBef>
              <a:defRPr sz="2016"/>
            </a:pPr>
            <a:r>
              <a:rPr sz="2200" dirty="0"/>
              <a:t>Below the Supreme Court is the U.S. Court of Appeals, which reviews cases heard in lower </a:t>
            </a:r>
            <a:r>
              <a:rPr sz="2200" dirty="0" smtClean="0"/>
              <a:t>courts</a:t>
            </a:r>
            <a:r>
              <a:rPr lang="en-US" sz="2200" dirty="0" smtClean="0"/>
              <a:t>.</a:t>
            </a:r>
            <a:endParaRPr sz="2200" dirty="0"/>
          </a:p>
          <a:p>
            <a:pPr marL="478139" indent="-478139" defTabSz="576072">
              <a:spcBef>
                <a:spcPts val="400"/>
              </a:spcBef>
              <a:defRPr sz="2016"/>
            </a:pPr>
            <a:r>
              <a:rPr sz="2200" dirty="0"/>
              <a:t>Below the Court of Appeals are U.S. District Courts, the only federal courts with juries and witnesses during </a:t>
            </a:r>
            <a:r>
              <a:rPr sz="2200" dirty="0" smtClean="0"/>
              <a:t>trials</a:t>
            </a:r>
            <a:r>
              <a:rPr lang="en-US" sz="2200" dirty="0" smtClean="0"/>
              <a:t>.</a:t>
            </a:r>
            <a:endParaRPr sz="2200" dirty="0"/>
          </a:p>
          <a:p>
            <a:pPr marL="478139" indent="-478139" defTabSz="576072">
              <a:spcBef>
                <a:spcPts val="400"/>
              </a:spcBef>
              <a:defRPr sz="2016"/>
            </a:pPr>
            <a:r>
              <a:rPr sz="2200" dirty="0"/>
              <a:t>Special Courts include the U.S. Tax Court, Court of Military Appeals, Court of International Trade, and the U.S. Claims </a:t>
            </a:r>
            <a:r>
              <a:rPr sz="2200" dirty="0" smtClean="0"/>
              <a:t>Court</a:t>
            </a:r>
            <a:r>
              <a:rPr lang="en-US" sz="2200" dirty="0" smtClean="0"/>
              <a:t>.</a:t>
            </a:r>
            <a:endParaRPr sz="2200" dirty="0"/>
          </a:p>
        </p:txBody>
      </p:sp>
      <p:sp>
        <p:nvSpPr>
          <p:cNvPr id="119" name="Shape 11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
        <p:nvSpPr>
          <p:cNvPr id="120" name="Shape 120"/>
          <p:cNvSpPr/>
          <p:nvPr/>
        </p:nvSpPr>
        <p:spPr>
          <a:xfrm>
            <a:off x="6588883" y="6148070"/>
            <a:ext cx="251368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dirty="0">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57200" y="0"/>
            <a:ext cx="8229600" cy="1143000"/>
          </a:xfrm>
          <a:prstGeom prst="rect">
            <a:avLst/>
          </a:prstGeom>
        </p:spPr>
        <p:txBody>
          <a:bodyPr/>
          <a:lstStyle>
            <a:lvl1pPr defTabSz="740663">
              <a:defRPr sz="3564">
                <a:effectLst>
                  <a:outerShdw blurRad="30861" dist="30861" dir="2700000" rotWithShape="0">
                    <a:srgbClr val="000000">
                      <a:alpha val="43137"/>
                    </a:srgbClr>
                  </a:outerShdw>
                </a:effectLst>
              </a:defRPr>
            </a:lvl1pPr>
          </a:lstStyle>
          <a:p>
            <a:r>
              <a:t>Section 3: North Carolina Government</a:t>
            </a:r>
          </a:p>
        </p:txBody>
      </p:sp>
      <p:sp>
        <p:nvSpPr>
          <p:cNvPr id="123" name="Shape 123"/>
          <p:cNvSpPr>
            <a:spLocks noGrp="1"/>
          </p:cNvSpPr>
          <p:nvPr>
            <p:ph type="body" idx="1"/>
          </p:nvPr>
        </p:nvSpPr>
        <p:spPr>
          <a:xfrm>
            <a:off x="457200" y="1981200"/>
            <a:ext cx="8229600" cy="4144963"/>
          </a:xfrm>
          <a:prstGeom prst="rect">
            <a:avLst/>
          </a:prstGeom>
        </p:spPr>
        <p:txBody>
          <a:bodyPr/>
          <a:lstStyle>
            <a:lvl2pPr marL="742950" indent="-285750">
              <a:lnSpc>
                <a:spcPct val="100000"/>
              </a:lnSpc>
              <a:spcBef>
                <a:spcPts val="600"/>
              </a:spcBef>
              <a:buFont typeface="Arial"/>
              <a:defRPr sz="2800">
                <a:solidFill>
                  <a:srgbClr val="080808"/>
                </a:solidFill>
              </a:defRPr>
            </a:lvl2pPr>
          </a:lstStyle>
          <a:p>
            <a:r>
              <a:t>Essential Question:</a:t>
            </a:r>
          </a:p>
          <a:p>
            <a:pPr lvl="1"/>
            <a:r>
              <a:t>How are the three branches of government structured in North Carolina’s state government?</a:t>
            </a:r>
          </a:p>
        </p:txBody>
      </p:sp>
      <p:sp>
        <p:nvSpPr>
          <p:cNvPr id="124" name="Shape 124"/>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3">
                                            <p:bg/>
                                          </p:spTgt>
                                        </p:tgtEl>
                                        <p:attrNameLst>
                                          <p:attrName>style.visibility</p:attrName>
                                        </p:attrNameLst>
                                      </p:cBhvr>
                                      <p:to>
                                        <p:strVal val="visible"/>
                                      </p:to>
                                    </p:set>
                                    <p:anim calcmode="lin" valueType="num">
                                      <p:cBhvr>
                                        <p:cTn id="7" dur="500" fill="hold"/>
                                        <p:tgtEl>
                                          <p:spTgt spid="123">
                                            <p:bg/>
                                          </p:spTgt>
                                        </p:tgtEl>
                                        <p:attrNameLst>
                                          <p:attrName>ppt_x</p:attrName>
                                        </p:attrNameLst>
                                      </p:cBhvr>
                                      <p:tavLst>
                                        <p:tav tm="0">
                                          <p:val>
                                            <p:strVal val="0-#ppt_w/2"/>
                                          </p:val>
                                        </p:tav>
                                        <p:tav tm="100000">
                                          <p:val>
                                            <p:strVal val="#ppt_x"/>
                                          </p:val>
                                        </p:tav>
                                      </p:tavLst>
                                    </p:anim>
                                    <p:anim calcmode="lin" valueType="num">
                                      <p:cBhvr>
                                        <p:cTn id="8" dur="500" fill="hold"/>
                                        <p:tgtEl>
                                          <p:spTgt spid="12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3">
                                            <p:txEl>
                                              <p:pRg st="0" end="0"/>
                                            </p:txEl>
                                          </p:spTgt>
                                        </p:tgtEl>
                                        <p:attrNameLst>
                                          <p:attrName>style.visibility</p:attrName>
                                        </p:attrNameLst>
                                      </p:cBhvr>
                                      <p:to>
                                        <p:strVal val="visible"/>
                                      </p:to>
                                    </p:set>
                                    <p:anim calcmode="lin" valueType="num">
                                      <p:cBhvr>
                                        <p:cTn id="11" dur="500" fill="hold"/>
                                        <p:tgtEl>
                                          <p:spTgt spid="12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23">
                                            <p:txEl>
                                              <p:pRg st="1" end="1"/>
                                            </p:txEl>
                                          </p:spTgt>
                                        </p:tgtEl>
                                        <p:attrNameLst>
                                          <p:attrName>style.visibility</p:attrName>
                                        </p:attrNameLst>
                                      </p:cBhvr>
                                      <p:to>
                                        <p:strVal val="visible"/>
                                      </p:to>
                                    </p:set>
                                    <p:anim calcmode="lin" valueType="num">
                                      <p:cBhvr>
                                        <p:cTn id="15" dur="500" fill="hold"/>
                                        <p:tgtEl>
                                          <p:spTgt spid="12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457200" y="0"/>
            <a:ext cx="8229600" cy="1143000"/>
          </a:xfrm>
          <a:prstGeom prst="rect">
            <a:avLst/>
          </a:prstGeom>
        </p:spPr>
        <p:txBody>
          <a:bodyPr/>
          <a:lstStyle>
            <a:lvl1pPr defTabSz="740663">
              <a:defRPr sz="3564">
                <a:effectLst>
                  <a:outerShdw blurRad="30861" dist="30861" dir="2700000" rotWithShape="0">
                    <a:srgbClr val="000000">
                      <a:alpha val="43137"/>
                    </a:srgbClr>
                  </a:outerShdw>
                </a:effectLst>
              </a:defRPr>
            </a:lvl1pPr>
          </a:lstStyle>
          <a:p>
            <a:r>
              <a:t>Section 3: North Carolina Government</a:t>
            </a:r>
          </a:p>
        </p:txBody>
      </p:sp>
      <p:sp>
        <p:nvSpPr>
          <p:cNvPr id="127" name="Shape 127"/>
          <p:cNvSpPr>
            <a:spLocks noGrp="1"/>
          </p:cNvSpPr>
          <p:nvPr>
            <p:ph type="body" idx="1"/>
          </p:nvPr>
        </p:nvSpPr>
        <p:spPr>
          <a:xfrm>
            <a:off x="457200" y="1524000"/>
            <a:ext cx="8229600" cy="4572000"/>
          </a:xfrm>
          <a:prstGeom prst="rect">
            <a:avLst/>
          </a:prstGeom>
        </p:spPr>
        <p:txBody>
          <a:bodyPr/>
          <a:lstStyle/>
          <a:p>
            <a:pPr marL="531266" indent="-531266" defTabSz="640079">
              <a:spcBef>
                <a:spcPts val="500"/>
              </a:spcBef>
              <a:defRPr sz="2240"/>
            </a:pPr>
            <a:r>
              <a:t>What terms do I need to know? </a:t>
            </a:r>
          </a:p>
          <a:p>
            <a:pPr marL="520065" lvl="1" indent="-200025" defTabSz="640079">
              <a:lnSpc>
                <a:spcPct val="100000"/>
              </a:lnSpc>
              <a:spcBef>
                <a:spcPts val="400"/>
              </a:spcBef>
              <a:buFont typeface="Arial"/>
              <a:defRPr sz="1960"/>
            </a:pPr>
            <a:r>
              <a:t>General Assembly</a:t>
            </a:r>
          </a:p>
          <a:p>
            <a:pPr marL="520065" lvl="1" indent="-200025" defTabSz="640079">
              <a:lnSpc>
                <a:spcPct val="100000"/>
              </a:lnSpc>
              <a:spcBef>
                <a:spcPts val="400"/>
              </a:spcBef>
              <a:buFont typeface="Arial"/>
              <a:defRPr sz="1960"/>
            </a:pPr>
            <a:r>
              <a:t>bill</a:t>
            </a:r>
          </a:p>
          <a:p>
            <a:pPr marL="520065" lvl="1" indent="-200025" defTabSz="640079">
              <a:lnSpc>
                <a:spcPct val="100000"/>
              </a:lnSpc>
              <a:spcBef>
                <a:spcPts val="400"/>
              </a:spcBef>
              <a:buFont typeface="Arial"/>
              <a:defRPr sz="1960"/>
            </a:pPr>
            <a:r>
              <a:t>constituent</a:t>
            </a:r>
          </a:p>
          <a:p>
            <a:pPr marL="520065" lvl="1" indent="-200025" defTabSz="640079">
              <a:lnSpc>
                <a:spcPct val="100000"/>
              </a:lnSpc>
              <a:spcBef>
                <a:spcPts val="400"/>
              </a:spcBef>
              <a:buFont typeface="Arial"/>
              <a:defRPr sz="1960"/>
            </a:pPr>
            <a:r>
              <a:t>veto</a:t>
            </a:r>
          </a:p>
          <a:p>
            <a:pPr marL="520065" lvl="1" indent="-200025" defTabSz="640079">
              <a:lnSpc>
                <a:spcPct val="100000"/>
              </a:lnSpc>
              <a:spcBef>
                <a:spcPts val="400"/>
              </a:spcBef>
              <a:buFont typeface="Arial"/>
              <a:defRPr sz="1960"/>
            </a:pPr>
            <a:r>
              <a:t>Council of State</a:t>
            </a:r>
          </a:p>
          <a:p>
            <a:pPr marL="520065" lvl="1" indent="-200025" defTabSz="640079">
              <a:lnSpc>
                <a:spcPct val="100000"/>
              </a:lnSpc>
              <a:spcBef>
                <a:spcPts val="400"/>
              </a:spcBef>
              <a:buFont typeface="Arial"/>
              <a:defRPr sz="1960"/>
            </a:pPr>
            <a:r>
              <a:t>felony</a:t>
            </a:r>
          </a:p>
          <a:p>
            <a:pPr marL="520065" lvl="1" indent="-200025" defTabSz="640079">
              <a:lnSpc>
                <a:spcPct val="100000"/>
              </a:lnSpc>
              <a:spcBef>
                <a:spcPts val="400"/>
              </a:spcBef>
              <a:buFont typeface="Arial"/>
              <a:defRPr sz="1960"/>
            </a:pPr>
            <a:r>
              <a:t>tax</a:t>
            </a:r>
          </a:p>
          <a:p>
            <a:pPr marL="520065" lvl="1" indent="-200025" defTabSz="640079">
              <a:lnSpc>
                <a:spcPct val="100000"/>
              </a:lnSpc>
              <a:spcBef>
                <a:spcPts val="400"/>
              </a:spcBef>
              <a:buFont typeface="Arial"/>
              <a:defRPr sz="1960"/>
            </a:pPr>
            <a:r>
              <a:t>county seat</a:t>
            </a:r>
          </a:p>
          <a:p>
            <a:pPr marL="520065" lvl="1" indent="-200025" defTabSz="640079">
              <a:lnSpc>
                <a:spcPct val="100000"/>
              </a:lnSpc>
              <a:spcBef>
                <a:spcPts val="400"/>
              </a:spcBef>
              <a:buFont typeface="Arial"/>
              <a:defRPr sz="1960"/>
            </a:pPr>
            <a:r>
              <a:t>sheriff</a:t>
            </a:r>
          </a:p>
          <a:p>
            <a:pPr marL="520065" lvl="1" indent="-200025" defTabSz="640079">
              <a:lnSpc>
                <a:spcPct val="100000"/>
              </a:lnSpc>
              <a:spcBef>
                <a:spcPts val="400"/>
              </a:spcBef>
              <a:buFont typeface="Arial"/>
              <a:defRPr sz="1960"/>
            </a:pPr>
            <a:r>
              <a:t>county commission </a:t>
            </a:r>
          </a:p>
          <a:p>
            <a:pPr marL="520065" lvl="1" indent="-200025" defTabSz="640079">
              <a:lnSpc>
                <a:spcPct val="100000"/>
              </a:lnSpc>
              <a:spcBef>
                <a:spcPts val="400"/>
              </a:spcBef>
              <a:buFont typeface="Arial"/>
              <a:defRPr sz="1960"/>
            </a:pPr>
            <a:r>
              <a:t>municipality</a:t>
            </a:r>
          </a:p>
          <a:p>
            <a:pPr marL="520065" lvl="1" indent="-200025" defTabSz="640079">
              <a:lnSpc>
                <a:spcPct val="100000"/>
              </a:lnSpc>
              <a:spcBef>
                <a:spcPts val="400"/>
              </a:spcBef>
              <a:buFont typeface="Arial"/>
              <a:defRPr sz="1960"/>
            </a:pPr>
            <a:r>
              <a:t>city council</a:t>
            </a:r>
          </a:p>
        </p:txBody>
      </p:sp>
      <p:sp>
        <p:nvSpPr>
          <p:cNvPr id="128" name="Shape 128"/>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7">
                                            <p:bg/>
                                          </p:spTgt>
                                        </p:tgtEl>
                                        <p:attrNameLst>
                                          <p:attrName>style.visibility</p:attrName>
                                        </p:attrNameLst>
                                      </p:cBhvr>
                                      <p:to>
                                        <p:strVal val="visible"/>
                                      </p:to>
                                    </p:set>
                                    <p:anim calcmode="lin" valueType="num">
                                      <p:cBhvr>
                                        <p:cTn id="7" dur="500" fill="hold"/>
                                        <p:tgtEl>
                                          <p:spTgt spid="127">
                                            <p:bg/>
                                          </p:spTgt>
                                        </p:tgtEl>
                                        <p:attrNameLst>
                                          <p:attrName>ppt_x</p:attrName>
                                        </p:attrNameLst>
                                      </p:cBhvr>
                                      <p:tavLst>
                                        <p:tav tm="0">
                                          <p:val>
                                            <p:strVal val="0-#ppt_w/2"/>
                                          </p:val>
                                        </p:tav>
                                        <p:tav tm="100000">
                                          <p:val>
                                            <p:strVal val="#ppt_x"/>
                                          </p:val>
                                        </p:tav>
                                      </p:tavLst>
                                    </p:anim>
                                    <p:anim calcmode="lin" valueType="num">
                                      <p:cBhvr>
                                        <p:cTn id="8" dur="500" fill="hold"/>
                                        <p:tgtEl>
                                          <p:spTgt spid="12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7">
                                            <p:txEl>
                                              <p:pRg st="0" end="0"/>
                                            </p:txEl>
                                          </p:spTgt>
                                        </p:tgtEl>
                                        <p:attrNameLst>
                                          <p:attrName>style.visibility</p:attrName>
                                        </p:attrNameLst>
                                      </p:cBhvr>
                                      <p:to>
                                        <p:strVal val="visible"/>
                                      </p:to>
                                    </p:set>
                                    <p:anim calcmode="lin" valueType="num">
                                      <p:cBhvr>
                                        <p:cTn id="11" dur="500" fill="hold"/>
                                        <p:tgtEl>
                                          <p:spTgt spid="12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27">
                                            <p:txEl>
                                              <p:pRg st="1" end="1"/>
                                            </p:txEl>
                                          </p:spTgt>
                                        </p:tgtEl>
                                        <p:attrNameLst>
                                          <p:attrName>style.visibility</p:attrName>
                                        </p:attrNameLst>
                                      </p:cBhvr>
                                      <p:to>
                                        <p:strVal val="visible"/>
                                      </p:to>
                                    </p:set>
                                    <p:anim calcmode="lin" valueType="num">
                                      <p:cBhvr>
                                        <p:cTn id="15" dur="500" fill="hold"/>
                                        <p:tgtEl>
                                          <p:spTgt spid="12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2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27">
                                            <p:txEl>
                                              <p:pRg st="2" end="2"/>
                                            </p:txEl>
                                          </p:spTgt>
                                        </p:tgtEl>
                                        <p:attrNameLst>
                                          <p:attrName>style.visibility</p:attrName>
                                        </p:attrNameLst>
                                      </p:cBhvr>
                                      <p:to>
                                        <p:strVal val="visible"/>
                                      </p:to>
                                    </p:set>
                                    <p:anim calcmode="lin" valueType="num">
                                      <p:cBhvr>
                                        <p:cTn id="19" dur="500" fill="hold"/>
                                        <p:tgtEl>
                                          <p:spTgt spid="12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2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127">
                                            <p:txEl>
                                              <p:pRg st="3" end="3"/>
                                            </p:txEl>
                                          </p:spTgt>
                                        </p:tgtEl>
                                        <p:attrNameLst>
                                          <p:attrName>style.visibility</p:attrName>
                                        </p:attrNameLst>
                                      </p:cBhvr>
                                      <p:to>
                                        <p:strVal val="visible"/>
                                      </p:to>
                                    </p:set>
                                    <p:anim calcmode="lin" valueType="num">
                                      <p:cBhvr>
                                        <p:cTn id="23" dur="500" fill="hold"/>
                                        <p:tgtEl>
                                          <p:spTgt spid="12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12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127">
                                            <p:txEl>
                                              <p:pRg st="4" end="4"/>
                                            </p:txEl>
                                          </p:spTgt>
                                        </p:tgtEl>
                                        <p:attrNameLst>
                                          <p:attrName>style.visibility</p:attrName>
                                        </p:attrNameLst>
                                      </p:cBhvr>
                                      <p:to>
                                        <p:strVal val="visible"/>
                                      </p:to>
                                    </p:set>
                                    <p:anim calcmode="lin" valueType="num">
                                      <p:cBhvr>
                                        <p:cTn id="27" dur="500" fill="hold"/>
                                        <p:tgtEl>
                                          <p:spTgt spid="127">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12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127">
                                            <p:txEl>
                                              <p:pRg st="5" end="5"/>
                                            </p:txEl>
                                          </p:spTgt>
                                        </p:tgtEl>
                                        <p:attrNameLst>
                                          <p:attrName>style.visibility</p:attrName>
                                        </p:attrNameLst>
                                      </p:cBhvr>
                                      <p:to>
                                        <p:strVal val="visible"/>
                                      </p:to>
                                    </p:set>
                                    <p:anim calcmode="lin" valueType="num">
                                      <p:cBhvr>
                                        <p:cTn id="31" dur="500" fill="hold"/>
                                        <p:tgtEl>
                                          <p:spTgt spid="127">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12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iterate>
                                    <p:tmAbs val="0"/>
                                  </p:iterate>
                                  <p:childTnLst>
                                    <p:set>
                                      <p:cBhvr>
                                        <p:cTn id="34" fill="hold"/>
                                        <p:tgtEl>
                                          <p:spTgt spid="127">
                                            <p:txEl>
                                              <p:pRg st="6" end="6"/>
                                            </p:txEl>
                                          </p:spTgt>
                                        </p:tgtEl>
                                        <p:attrNameLst>
                                          <p:attrName>style.visibility</p:attrName>
                                        </p:attrNameLst>
                                      </p:cBhvr>
                                      <p:to>
                                        <p:strVal val="visible"/>
                                      </p:to>
                                    </p:set>
                                    <p:anim calcmode="lin" valueType="num">
                                      <p:cBhvr>
                                        <p:cTn id="35" dur="500" fill="hold"/>
                                        <p:tgtEl>
                                          <p:spTgt spid="127">
                                            <p:txEl>
                                              <p:pRg st="6" end="6"/>
                                            </p:txEl>
                                          </p:spTgt>
                                        </p:tgtEl>
                                        <p:attrNameLst>
                                          <p:attrName>ppt_x</p:attrName>
                                        </p:attrNameLst>
                                      </p:cBhvr>
                                      <p:tavLst>
                                        <p:tav tm="0">
                                          <p:val>
                                            <p:strVal val="0-#ppt_w/2"/>
                                          </p:val>
                                        </p:tav>
                                        <p:tav tm="100000">
                                          <p:val>
                                            <p:strVal val="#ppt_x"/>
                                          </p:val>
                                        </p:tav>
                                      </p:tavLst>
                                    </p:anim>
                                    <p:anim calcmode="lin" valueType="num">
                                      <p:cBhvr>
                                        <p:cTn id="36" dur="500" fill="hold"/>
                                        <p:tgtEl>
                                          <p:spTgt spid="12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1" nodeType="withEffect">
                                  <p:stCondLst>
                                    <p:cond delay="0"/>
                                  </p:stCondLst>
                                  <p:iterate>
                                    <p:tmAbs val="0"/>
                                  </p:iterate>
                                  <p:childTnLst>
                                    <p:set>
                                      <p:cBhvr>
                                        <p:cTn id="38" fill="hold"/>
                                        <p:tgtEl>
                                          <p:spTgt spid="127">
                                            <p:txEl>
                                              <p:pRg st="7" end="7"/>
                                            </p:txEl>
                                          </p:spTgt>
                                        </p:tgtEl>
                                        <p:attrNameLst>
                                          <p:attrName>style.visibility</p:attrName>
                                        </p:attrNameLst>
                                      </p:cBhvr>
                                      <p:to>
                                        <p:strVal val="visible"/>
                                      </p:to>
                                    </p:set>
                                    <p:anim calcmode="lin" valueType="num">
                                      <p:cBhvr>
                                        <p:cTn id="39" dur="500" fill="hold"/>
                                        <p:tgtEl>
                                          <p:spTgt spid="127">
                                            <p:txEl>
                                              <p:pRg st="7" end="7"/>
                                            </p:txEl>
                                          </p:spTgt>
                                        </p:tgtEl>
                                        <p:attrNameLst>
                                          <p:attrName>ppt_x</p:attrName>
                                        </p:attrNameLst>
                                      </p:cBhvr>
                                      <p:tavLst>
                                        <p:tav tm="0">
                                          <p:val>
                                            <p:strVal val="0-#ppt_w/2"/>
                                          </p:val>
                                        </p:tav>
                                        <p:tav tm="100000">
                                          <p:val>
                                            <p:strVal val="#ppt_x"/>
                                          </p:val>
                                        </p:tav>
                                      </p:tavLst>
                                    </p:anim>
                                    <p:anim calcmode="lin" valueType="num">
                                      <p:cBhvr>
                                        <p:cTn id="40" dur="500" fill="hold"/>
                                        <p:tgtEl>
                                          <p:spTgt spid="127">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1" nodeType="withEffect">
                                  <p:stCondLst>
                                    <p:cond delay="0"/>
                                  </p:stCondLst>
                                  <p:iterate>
                                    <p:tmAbs val="0"/>
                                  </p:iterate>
                                  <p:childTnLst>
                                    <p:set>
                                      <p:cBhvr>
                                        <p:cTn id="42" fill="hold"/>
                                        <p:tgtEl>
                                          <p:spTgt spid="127">
                                            <p:txEl>
                                              <p:pRg st="8" end="8"/>
                                            </p:txEl>
                                          </p:spTgt>
                                        </p:tgtEl>
                                        <p:attrNameLst>
                                          <p:attrName>style.visibility</p:attrName>
                                        </p:attrNameLst>
                                      </p:cBhvr>
                                      <p:to>
                                        <p:strVal val="visible"/>
                                      </p:to>
                                    </p:set>
                                    <p:anim calcmode="lin" valueType="num">
                                      <p:cBhvr>
                                        <p:cTn id="43" dur="500" fill="hold"/>
                                        <p:tgtEl>
                                          <p:spTgt spid="127">
                                            <p:txEl>
                                              <p:pRg st="8" end="8"/>
                                            </p:txEl>
                                          </p:spTgt>
                                        </p:tgtEl>
                                        <p:attrNameLst>
                                          <p:attrName>ppt_x</p:attrName>
                                        </p:attrNameLst>
                                      </p:cBhvr>
                                      <p:tavLst>
                                        <p:tav tm="0">
                                          <p:val>
                                            <p:strVal val="0-#ppt_w/2"/>
                                          </p:val>
                                        </p:tav>
                                        <p:tav tm="100000">
                                          <p:val>
                                            <p:strVal val="#ppt_x"/>
                                          </p:val>
                                        </p:tav>
                                      </p:tavLst>
                                    </p:anim>
                                    <p:anim calcmode="lin" valueType="num">
                                      <p:cBhvr>
                                        <p:cTn id="44" dur="500" fill="hold"/>
                                        <p:tgtEl>
                                          <p:spTgt spid="12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1" nodeType="withEffect">
                                  <p:stCondLst>
                                    <p:cond delay="0"/>
                                  </p:stCondLst>
                                  <p:iterate>
                                    <p:tmAbs val="0"/>
                                  </p:iterate>
                                  <p:childTnLst>
                                    <p:set>
                                      <p:cBhvr>
                                        <p:cTn id="46" fill="hold"/>
                                        <p:tgtEl>
                                          <p:spTgt spid="127">
                                            <p:txEl>
                                              <p:pRg st="9" end="9"/>
                                            </p:txEl>
                                          </p:spTgt>
                                        </p:tgtEl>
                                        <p:attrNameLst>
                                          <p:attrName>style.visibility</p:attrName>
                                        </p:attrNameLst>
                                      </p:cBhvr>
                                      <p:to>
                                        <p:strVal val="visible"/>
                                      </p:to>
                                    </p:set>
                                    <p:anim calcmode="lin" valueType="num">
                                      <p:cBhvr>
                                        <p:cTn id="47" dur="500" fill="hold"/>
                                        <p:tgtEl>
                                          <p:spTgt spid="127">
                                            <p:txEl>
                                              <p:pRg st="9" end="9"/>
                                            </p:txEl>
                                          </p:spTgt>
                                        </p:tgtEl>
                                        <p:attrNameLst>
                                          <p:attrName>ppt_x</p:attrName>
                                        </p:attrNameLst>
                                      </p:cBhvr>
                                      <p:tavLst>
                                        <p:tav tm="0">
                                          <p:val>
                                            <p:strVal val="0-#ppt_w/2"/>
                                          </p:val>
                                        </p:tav>
                                        <p:tav tm="100000">
                                          <p:val>
                                            <p:strVal val="#ppt_x"/>
                                          </p:val>
                                        </p:tav>
                                      </p:tavLst>
                                    </p:anim>
                                    <p:anim calcmode="lin" valueType="num">
                                      <p:cBhvr>
                                        <p:cTn id="48" dur="500" fill="hold"/>
                                        <p:tgtEl>
                                          <p:spTgt spid="12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1" nodeType="withEffect">
                                  <p:stCondLst>
                                    <p:cond delay="0"/>
                                  </p:stCondLst>
                                  <p:iterate>
                                    <p:tmAbs val="0"/>
                                  </p:iterate>
                                  <p:childTnLst>
                                    <p:set>
                                      <p:cBhvr>
                                        <p:cTn id="50" fill="hold"/>
                                        <p:tgtEl>
                                          <p:spTgt spid="127">
                                            <p:txEl>
                                              <p:pRg st="10" end="10"/>
                                            </p:txEl>
                                          </p:spTgt>
                                        </p:tgtEl>
                                        <p:attrNameLst>
                                          <p:attrName>style.visibility</p:attrName>
                                        </p:attrNameLst>
                                      </p:cBhvr>
                                      <p:to>
                                        <p:strVal val="visible"/>
                                      </p:to>
                                    </p:set>
                                    <p:anim calcmode="lin" valueType="num">
                                      <p:cBhvr>
                                        <p:cTn id="51" dur="500" fill="hold"/>
                                        <p:tgtEl>
                                          <p:spTgt spid="127">
                                            <p:txEl>
                                              <p:pRg st="10" end="10"/>
                                            </p:txEl>
                                          </p:spTgt>
                                        </p:tgtEl>
                                        <p:attrNameLst>
                                          <p:attrName>ppt_x</p:attrName>
                                        </p:attrNameLst>
                                      </p:cBhvr>
                                      <p:tavLst>
                                        <p:tav tm="0">
                                          <p:val>
                                            <p:strVal val="0-#ppt_w/2"/>
                                          </p:val>
                                        </p:tav>
                                        <p:tav tm="100000">
                                          <p:val>
                                            <p:strVal val="#ppt_x"/>
                                          </p:val>
                                        </p:tav>
                                      </p:tavLst>
                                    </p:anim>
                                    <p:anim calcmode="lin" valueType="num">
                                      <p:cBhvr>
                                        <p:cTn id="52" dur="500" fill="hold"/>
                                        <p:tgtEl>
                                          <p:spTgt spid="127">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grpId="1" nodeType="withEffect">
                                  <p:stCondLst>
                                    <p:cond delay="0"/>
                                  </p:stCondLst>
                                  <p:iterate>
                                    <p:tmAbs val="0"/>
                                  </p:iterate>
                                  <p:childTnLst>
                                    <p:set>
                                      <p:cBhvr>
                                        <p:cTn id="54" fill="hold"/>
                                        <p:tgtEl>
                                          <p:spTgt spid="127">
                                            <p:txEl>
                                              <p:pRg st="11" end="11"/>
                                            </p:txEl>
                                          </p:spTgt>
                                        </p:tgtEl>
                                        <p:attrNameLst>
                                          <p:attrName>style.visibility</p:attrName>
                                        </p:attrNameLst>
                                      </p:cBhvr>
                                      <p:to>
                                        <p:strVal val="visible"/>
                                      </p:to>
                                    </p:set>
                                    <p:anim calcmode="lin" valueType="num">
                                      <p:cBhvr>
                                        <p:cTn id="55" dur="500" fill="hold"/>
                                        <p:tgtEl>
                                          <p:spTgt spid="127">
                                            <p:txEl>
                                              <p:pRg st="11" end="11"/>
                                            </p:txEl>
                                          </p:spTgt>
                                        </p:tgtEl>
                                        <p:attrNameLst>
                                          <p:attrName>ppt_x</p:attrName>
                                        </p:attrNameLst>
                                      </p:cBhvr>
                                      <p:tavLst>
                                        <p:tav tm="0">
                                          <p:val>
                                            <p:strVal val="0-#ppt_w/2"/>
                                          </p:val>
                                        </p:tav>
                                        <p:tav tm="100000">
                                          <p:val>
                                            <p:strVal val="#ppt_x"/>
                                          </p:val>
                                        </p:tav>
                                      </p:tavLst>
                                    </p:anim>
                                    <p:anim calcmode="lin" valueType="num">
                                      <p:cBhvr>
                                        <p:cTn id="56" dur="500" fill="hold"/>
                                        <p:tgtEl>
                                          <p:spTgt spid="127">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grpId="1" nodeType="withEffect">
                                  <p:stCondLst>
                                    <p:cond delay="0"/>
                                  </p:stCondLst>
                                  <p:iterate>
                                    <p:tmAbs val="0"/>
                                  </p:iterate>
                                  <p:childTnLst>
                                    <p:set>
                                      <p:cBhvr>
                                        <p:cTn id="58" fill="hold"/>
                                        <p:tgtEl>
                                          <p:spTgt spid="127">
                                            <p:txEl>
                                              <p:pRg st="12" end="12"/>
                                            </p:txEl>
                                          </p:spTgt>
                                        </p:tgtEl>
                                        <p:attrNameLst>
                                          <p:attrName>style.visibility</p:attrName>
                                        </p:attrNameLst>
                                      </p:cBhvr>
                                      <p:to>
                                        <p:strVal val="visible"/>
                                      </p:to>
                                    </p:set>
                                    <p:anim calcmode="lin" valueType="num">
                                      <p:cBhvr>
                                        <p:cTn id="59" dur="500" fill="hold"/>
                                        <p:tgtEl>
                                          <p:spTgt spid="127">
                                            <p:txEl>
                                              <p:pRg st="12" end="12"/>
                                            </p:txEl>
                                          </p:spTgt>
                                        </p:tgtEl>
                                        <p:attrNameLst>
                                          <p:attrName>ppt_x</p:attrName>
                                        </p:attrNameLst>
                                      </p:cBhvr>
                                      <p:tavLst>
                                        <p:tav tm="0">
                                          <p:val>
                                            <p:strVal val="0-#ppt_w/2"/>
                                          </p:val>
                                        </p:tav>
                                        <p:tav tm="100000">
                                          <p:val>
                                            <p:strVal val="#ppt_x"/>
                                          </p:val>
                                        </p:tav>
                                      </p:tavLst>
                                    </p:anim>
                                    <p:anim calcmode="lin" valueType="num">
                                      <p:cBhvr>
                                        <p:cTn id="60" dur="500" fill="hold"/>
                                        <p:tgtEl>
                                          <p:spTgt spid="12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457200" y="12324"/>
            <a:ext cx="8229600" cy="1143001"/>
          </a:xfrm>
          <a:prstGeom prst="rect">
            <a:avLst/>
          </a:prstGeom>
        </p:spPr>
        <p:txBody>
          <a:bodyPr/>
          <a:lstStyle/>
          <a:p>
            <a:r>
              <a:rPr dirty="0"/>
              <a:t>Introduction</a:t>
            </a:r>
          </a:p>
        </p:txBody>
      </p:sp>
      <p:sp>
        <p:nvSpPr>
          <p:cNvPr id="131" name="Shape 131"/>
          <p:cNvSpPr>
            <a:spLocks noGrp="1"/>
          </p:cNvSpPr>
          <p:nvPr>
            <p:ph type="body" idx="1"/>
          </p:nvPr>
        </p:nvSpPr>
        <p:spPr>
          <a:xfrm>
            <a:off x="457200" y="1155325"/>
            <a:ext cx="8229600" cy="5372791"/>
          </a:xfrm>
          <a:prstGeom prst="rect">
            <a:avLst/>
          </a:prstGeom>
        </p:spPr>
        <p:txBody>
          <a:bodyPr>
            <a:normAutofit/>
          </a:bodyPr>
          <a:lstStyle/>
          <a:p>
            <a:r>
              <a:rPr dirty="0"/>
              <a:t>Several thousand North Carolinians hold public offices, both elected and appointed, throughout the </a:t>
            </a:r>
            <a:r>
              <a:rPr dirty="0" smtClean="0"/>
              <a:t>state</a:t>
            </a:r>
            <a:r>
              <a:rPr lang="en-US" dirty="0" smtClean="0"/>
              <a:t>.</a:t>
            </a:r>
            <a:endParaRPr dirty="0"/>
          </a:p>
          <a:p>
            <a:r>
              <a:rPr dirty="0"/>
              <a:t>In the last several years, the leadership of the state has become more multiethnic and multicultural, with more variety of backgrounds among the state’s public servants than ever in our </a:t>
            </a:r>
            <a:r>
              <a:rPr dirty="0" smtClean="0"/>
              <a:t>history</a:t>
            </a:r>
            <a:r>
              <a:rPr lang="en-US" dirty="0" smtClean="0"/>
              <a:t>.</a:t>
            </a:r>
          </a:p>
          <a:p>
            <a:pPr lvl="2"/>
            <a:r>
              <a:rPr lang="en-US" dirty="0" smtClean="0"/>
              <a:t>This is the </a:t>
            </a:r>
            <a:r>
              <a:rPr lang="en-US" dirty="0"/>
              <a:t>r</a:t>
            </a:r>
            <a:r>
              <a:rPr dirty="0" smtClean="0"/>
              <a:t>esult </a:t>
            </a:r>
            <a:r>
              <a:rPr dirty="0"/>
              <a:t>of living up to democratic </a:t>
            </a:r>
            <a:r>
              <a:rPr dirty="0" smtClean="0"/>
              <a:t>ideals</a:t>
            </a:r>
            <a:r>
              <a:rPr lang="en-US" dirty="0" smtClean="0"/>
              <a:t>.</a:t>
            </a:r>
            <a:endParaRPr dirty="0"/>
          </a:p>
        </p:txBody>
      </p:sp>
      <p:sp>
        <p:nvSpPr>
          <p:cNvPr id="132" name="Shape 132"/>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31">
                                            <p:bg/>
                                          </p:spTgt>
                                        </p:tgtEl>
                                        <p:attrNameLst>
                                          <p:attrName>style.visibility</p:attrName>
                                        </p:attrNameLst>
                                      </p:cBhvr>
                                      <p:to>
                                        <p:strVal val="visible"/>
                                      </p:to>
                                    </p:set>
                                    <p:anim calcmode="lin" valueType="num">
                                      <p:cBhvr>
                                        <p:cTn id="7" dur="500" fill="hold"/>
                                        <p:tgtEl>
                                          <p:spTgt spid="131">
                                            <p:bg/>
                                          </p:spTgt>
                                        </p:tgtEl>
                                        <p:attrNameLst>
                                          <p:attrName>ppt_x</p:attrName>
                                        </p:attrNameLst>
                                      </p:cBhvr>
                                      <p:tavLst>
                                        <p:tav tm="0">
                                          <p:val>
                                            <p:strVal val="0-#ppt_w/2"/>
                                          </p:val>
                                        </p:tav>
                                        <p:tav tm="100000">
                                          <p:val>
                                            <p:strVal val="#ppt_x"/>
                                          </p:val>
                                        </p:tav>
                                      </p:tavLst>
                                    </p:anim>
                                    <p:anim calcmode="lin" valueType="num">
                                      <p:cBhvr>
                                        <p:cTn id="8" dur="500" fill="hold"/>
                                        <p:tgtEl>
                                          <p:spTgt spid="13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1">
                                            <p:txEl>
                                              <p:pRg st="0" end="0"/>
                                            </p:txEl>
                                          </p:spTgt>
                                        </p:tgtEl>
                                        <p:attrNameLst>
                                          <p:attrName>style.visibility</p:attrName>
                                        </p:attrNameLst>
                                      </p:cBhvr>
                                      <p:to>
                                        <p:strVal val="visible"/>
                                      </p:to>
                                    </p:set>
                                    <p:anim calcmode="lin" valueType="num">
                                      <p:cBhvr>
                                        <p:cTn id="11" dur="500" fill="hold"/>
                                        <p:tgtEl>
                                          <p:spTgt spid="13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3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31">
                                            <p:txEl>
                                              <p:pRg st="1" end="1"/>
                                            </p:txEl>
                                          </p:spTgt>
                                        </p:tgtEl>
                                        <p:attrNameLst>
                                          <p:attrName>style.visibility</p:attrName>
                                        </p:attrNameLst>
                                      </p:cBhvr>
                                      <p:to>
                                        <p:strVal val="visible"/>
                                      </p:to>
                                    </p:set>
                                    <p:anim calcmode="lin" valueType="num">
                                      <p:cBhvr>
                                        <p:cTn id="16" dur="500" fill="hold"/>
                                        <p:tgtEl>
                                          <p:spTgt spid="13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31">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1" nodeType="withEffect">
                                  <p:stCondLst>
                                    <p:cond delay="0"/>
                                  </p:stCondLst>
                                  <p:iterate>
                                    <p:tmAbs val="0"/>
                                  </p:iterate>
                                  <p:childTnLst>
                                    <p:set>
                                      <p:cBhvr>
                                        <p:cTn id="19" fill="hold"/>
                                        <p:tgtEl>
                                          <p:spTgt spid="131">
                                            <p:txEl>
                                              <p:pRg st="2" end="2"/>
                                            </p:txEl>
                                          </p:spTgt>
                                        </p:tgtEl>
                                        <p:attrNameLst>
                                          <p:attrName>style.visibility</p:attrName>
                                        </p:attrNameLst>
                                      </p:cBhvr>
                                      <p:to>
                                        <p:strVal val="visible"/>
                                      </p:to>
                                    </p:set>
                                    <p:anim calcmode="lin" valueType="num">
                                      <p:cBhvr>
                                        <p:cTn id="20" dur="500" fill="hold"/>
                                        <p:tgtEl>
                                          <p:spTgt spid="131">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1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457200" y="-19404"/>
            <a:ext cx="8229600" cy="1143001"/>
          </a:xfrm>
          <a:prstGeom prst="rect">
            <a:avLst/>
          </a:prstGeom>
        </p:spPr>
        <p:txBody>
          <a:bodyPr/>
          <a:lstStyle>
            <a:lvl1pPr defTabSz="804672">
              <a:defRPr sz="3872">
                <a:effectLst>
                  <a:outerShdw blurRad="33528" dist="33528" dir="2700000" rotWithShape="0">
                    <a:srgbClr val="000000">
                      <a:alpha val="43137"/>
                    </a:srgbClr>
                  </a:outerShdw>
                </a:effectLst>
              </a:defRPr>
            </a:lvl1pPr>
          </a:lstStyle>
          <a:p>
            <a:r>
              <a:rPr dirty="0"/>
              <a:t>The Structure of State Government</a:t>
            </a:r>
          </a:p>
        </p:txBody>
      </p:sp>
      <p:sp>
        <p:nvSpPr>
          <p:cNvPr id="135" name="Shape 135"/>
          <p:cNvSpPr>
            <a:spLocks noGrp="1"/>
          </p:cNvSpPr>
          <p:nvPr>
            <p:ph type="body" idx="1"/>
          </p:nvPr>
        </p:nvSpPr>
        <p:spPr>
          <a:xfrm>
            <a:off x="304800" y="1123596"/>
            <a:ext cx="8763000" cy="5353403"/>
          </a:xfrm>
          <a:prstGeom prst="rect">
            <a:avLst/>
          </a:prstGeom>
        </p:spPr>
        <p:txBody>
          <a:bodyPr>
            <a:normAutofit lnSpcReduction="10000"/>
          </a:bodyPr>
          <a:lstStyle/>
          <a:p>
            <a:pPr marL="381000" indent="-381000" defTabSz="457200">
              <a:lnSpc>
                <a:spcPct val="100000"/>
              </a:lnSpc>
              <a:spcBef>
                <a:spcPts val="0"/>
              </a:spcBef>
              <a:defRPr sz="1950"/>
            </a:pPr>
            <a:r>
              <a:rPr dirty="0"/>
              <a:t>Like the national government, North Carolina’s state government has 3 </a:t>
            </a:r>
            <a:r>
              <a:rPr dirty="0" smtClean="0"/>
              <a:t>branches</a:t>
            </a:r>
            <a:r>
              <a:rPr lang="en-US" dirty="0" smtClean="0"/>
              <a:t>.</a:t>
            </a:r>
            <a:endParaRPr dirty="0"/>
          </a:p>
          <a:p>
            <a:pPr marL="381000" indent="-381000" defTabSz="457200">
              <a:lnSpc>
                <a:spcPct val="100000"/>
              </a:lnSpc>
              <a:spcBef>
                <a:spcPts val="0"/>
              </a:spcBef>
              <a:defRPr sz="1950"/>
            </a:pPr>
            <a:r>
              <a:rPr dirty="0"/>
              <a:t>The legislative branch is the lawmaking branch of the </a:t>
            </a:r>
            <a:r>
              <a:rPr dirty="0" smtClean="0"/>
              <a:t>state</a:t>
            </a:r>
            <a:r>
              <a:rPr lang="en-US" dirty="0" smtClean="0"/>
              <a:t>.</a:t>
            </a:r>
          </a:p>
          <a:p>
            <a:pPr marL="841249" lvl="2" indent="-381000" defTabSz="457200">
              <a:lnSpc>
                <a:spcPct val="100000"/>
              </a:lnSpc>
              <a:spcBef>
                <a:spcPts val="0"/>
              </a:spcBef>
              <a:defRPr sz="1950"/>
            </a:pPr>
            <a:r>
              <a:rPr dirty="0" smtClean="0"/>
              <a:t>The </a:t>
            </a:r>
            <a:r>
              <a:rPr dirty="0"/>
              <a:t>entire membership of the </a:t>
            </a:r>
            <a:r>
              <a:rPr b="1" i="1" dirty="0"/>
              <a:t>General Assembly </a:t>
            </a:r>
            <a:r>
              <a:rPr dirty="0"/>
              <a:t>is elected every 2 years and includes 50 senators and 120 </a:t>
            </a:r>
            <a:r>
              <a:rPr dirty="0" smtClean="0"/>
              <a:t>representatives</a:t>
            </a:r>
            <a:r>
              <a:rPr lang="en-US" dirty="0" smtClean="0"/>
              <a:t>.</a:t>
            </a:r>
          </a:p>
          <a:p>
            <a:pPr marL="841249" lvl="2" indent="-381000" defTabSz="457200">
              <a:lnSpc>
                <a:spcPct val="100000"/>
              </a:lnSpc>
              <a:spcBef>
                <a:spcPts val="0"/>
              </a:spcBef>
              <a:defRPr sz="1950"/>
            </a:pPr>
            <a:r>
              <a:rPr lang="en-US" dirty="0" smtClean="0"/>
              <a:t>They </a:t>
            </a:r>
            <a:r>
              <a:rPr lang="en-US" dirty="0" smtClean="0"/>
              <a:t>v</a:t>
            </a:r>
            <a:r>
              <a:rPr dirty="0" smtClean="0"/>
              <a:t>ote </a:t>
            </a:r>
            <a:r>
              <a:rPr dirty="0"/>
              <a:t>on </a:t>
            </a:r>
            <a:r>
              <a:rPr b="1" i="1" dirty="0" smtClean="0"/>
              <a:t>bills</a:t>
            </a:r>
            <a:r>
              <a:rPr lang="en-US" dirty="0" smtClean="0"/>
              <a:t>, or </a:t>
            </a:r>
            <a:r>
              <a:rPr dirty="0" smtClean="0"/>
              <a:t>proposed laws</a:t>
            </a:r>
            <a:r>
              <a:rPr lang="en-US" dirty="0" smtClean="0"/>
              <a:t>,</a:t>
            </a:r>
            <a:r>
              <a:rPr dirty="0" smtClean="0"/>
              <a:t> </a:t>
            </a:r>
            <a:r>
              <a:rPr dirty="0"/>
              <a:t>that address the needs of their </a:t>
            </a:r>
            <a:r>
              <a:rPr b="1" i="1" dirty="0"/>
              <a:t>constituents</a:t>
            </a:r>
            <a:r>
              <a:rPr dirty="0"/>
              <a:t> (the people of the legislator’s district</a:t>
            </a:r>
            <a:r>
              <a:rPr dirty="0" smtClean="0"/>
              <a:t>)</a:t>
            </a:r>
            <a:r>
              <a:rPr lang="en-US" dirty="0" smtClean="0"/>
              <a:t>.</a:t>
            </a:r>
            <a:endParaRPr dirty="0"/>
          </a:p>
          <a:p>
            <a:pPr marL="381000" indent="-381000" defTabSz="457200">
              <a:lnSpc>
                <a:spcPct val="100000"/>
              </a:lnSpc>
              <a:spcBef>
                <a:spcPts val="0"/>
              </a:spcBef>
              <a:defRPr sz="1950"/>
            </a:pPr>
            <a:r>
              <a:rPr dirty="0"/>
              <a:t>The executive branch enforces the laws of the state, with governor as head of the branch with </a:t>
            </a:r>
            <a:r>
              <a:rPr b="1" i="1" dirty="0"/>
              <a:t>veto</a:t>
            </a:r>
            <a:r>
              <a:rPr dirty="0"/>
              <a:t> </a:t>
            </a:r>
            <a:r>
              <a:rPr dirty="0" smtClean="0"/>
              <a:t>power</a:t>
            </a:r>
            <a:r>
              <a:rPr lang="en-US" dirty="0" smtClean="0"/>
              <a:t>, which is the </a:t>
            </a:r>
            <a:r>
              <a:rPr dirty="0" smtClean="0"/>
              <a:t>ability </a:t>
            </a:r>
            <a:r>
              <a:rPr dirty="0"/>
              <a:t>to deny passage of </a:t>
            </a:r>
            <a:r>
              <a:rPr dirty="0" smtClean="0"/>
              <a:t>legislation</a:t>
            </a:r>
            <a:r>
              <a:rPr lang="en-US" dirty="0"/>
              <a:t>.</a:t>
            </a:r>
            <a:endParaRPr lang="en-US" dirty="0" smtClean="0"/>
          </a:p>
          <a:p>
            <a:pPr marL="841249" lvl="2" indent="-381000" defTabSz="457200">
              <a:lnSpc>
                <a:spcPct val="100000"/>
              </a:lnSpc>
              <a:spcBef>
                <a:spcPts val="0"/>
              </a:spcBef>
              <a:defRPr sz="1950"/>
            </a:pPr>
            <a:r>
              <a:rPr lang="en-US" dirty="0" smtClean="0"/>
              <a:t>It</a:t>
            </a:r>
            <a:r>
              <a:rPr lang="en-US" dirty="0" smtClean="0"/>
              <a:t> also </a:t>
            </a:r>
            <a:r>
              <a:rPr lang="en-US" dirty="0"/>
              <a:t>m</a:t>
            </a:r>
            <a:r>
              <a:rPr dirty="0" smtClean="0"/>
              <a:t>akes </a:t>
            </a:r>
            <a:r>
              <a:rPr dirty="0"/>
              <a:t>sure budget is followed by state government and is in charge of various state </a:t>
            </a:r>
            <a:r>
              <a:rPr dirty="0" smtClean="0"/>
              <a:t>departments</a:t>
            </a:r>
            <a:r>
              <a:rPr lang="en-US" dirty="0" smtClean="0"/>
              <a:t>.</a:t>
            </a:r>
            <a:endParaRPr dirty="0"/>
          </a:p>
          <a:p>
            <a:pPr marL="381000" indent="-381000" defTabSz="457200">
              <a:lnSpc>
                <a:spcPct val="100000"/>
              </a:lnSpc>
              <a:spcBef>
                <a:spcPts val="0"/>
              </a:spcBef>
              <a:defRPr sz="1950"/>
            </a:pPr>
            <a:r>
              <a:rPr dirty="0"/>
              <a:t>The judicial branch is headed by the chief justice of the state Supreme Court and oversees courts of the </a:t>
            </a:r>
            <a:r>
              <a:rPr dirty="0" smtClean="0"/>
              <a:t>state</a:t>
            </a:r>
            <a:r>
              <a:rPr lang="en-US" dirty="0" smtClean="0"/>
              <a:t>.</a:t>
            </a:r>
          </a:p>
          <a:p>
            <a:pPr marL="841249" lvl="2" indent="-381000" defTabSz="457200">
              <a:lnSpc>
                <a:spcPct val="100000"/>
              </a:lnSpc>
              <a:spcBef>
                <a:spcPts val="0"/>
              </a:spcBef>
              <a:defRPr sz="1950"/>
            </a:pPr>
            <a:r>
              <a:rPr dirty="0" smtClean="0"/>
              <a:t>District </a:t>
            </a:r>
            <a:r>
              <a:rPr dirty="0"/>
              <a:t>Courts (handle traffic violations and civil disputes), Superior Courts (cases sent by District courts and more serious crimes), Court of Appeals (handles appeals of cases previously tried), and the Supreme Court of the state decides if laws were properly executed in specific </a:t>
            </a:r>
            <a:r>
              <a:rPr dirty="0" smtClean="0"/>
              <a:t>cases</a:t>
            </a:r>
            <a:r>
              <a:rPr lang="en-US" dirty="0" smtClean="0"/>
              <a:t>.</a:t>
            </a:r>
            <a:endParaRPr dirty="0"/>
          </a:p>
        </p:txBody>
      </p:sp>
      <p:sp>
        <p:nvSpPr>
          <p:cNvPr id="136" name="Shape 136"/>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35">
                                            <p:bg/>
                                          </p:spTgt>
                                        </p:tgtEl>
                                        <p:attrNameLst>
                                          <p:attrName>style.visibility</p:attrName>
                                        </p:attrNameLst>
                                      </p:cBhvr>
                                      <p:to>
                                        <p:strVal val="visible"/>
                                      </p:to>
                                    </p:set>
                                    <p:anim calcmode="lin" valueType="num">
                                      <p:cBhvr>
                                        <p:cTn id="7" dur="500" fill="hold"/>
                                        <p:tgtEl>
                                          <p:spTgt spid="135">
                                            <p:bg/>
                                          </p:spTgt>
                                        </p:tgtEl>
                                        <p:attrNameLst>
                                          <p:attrName>ppt_x</p:attrName>
                                        </p:attrNameLst>
                                      </p:cBhvr>
                                      <p:tavLst>
                                        <p:tav tm="0">
                                          <p:val>
                                            <p:strVal val="0-#ppt_w/2"/>
                                          </p:val>
                                        </p:tav>
                                        <p:tav tm="100000">
                                          <p:val>
                                            <p:strVal val="#ppt_x"/>
                                          </p:val>
                                        </p:tav>
                                      </p:tavLst>
                                    </p:anim>
                                    <p:anim calcmode="lin" valueType="num">
                                      <p:cBhvr>
                                        <p:cTn id="8" dur="500" fill="hold"/>
                                        <p:tgtEl>
                                          <p:spTgt spid="135">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5">
                                            <p:txEl>
                                              <p:pRg st="0" end="0"/>
                                            </p:txEl>
                                          </p:spTgt>
                                        </p:tgtEl>
                                        <p:attrNameLst>
                                          <p:attrName>style.visibility</p:attrName>
                                        </p:attrNameLst>
                                      </p:cBhvr>
                                      <p:to>
                                        <p:strVal val="visible"/>
                                      </p:to>
                                    </p:set>
                                    <p:anim calcmode="lin" valueType="num">
                                      <p:cBhvr>
                                        <p:cTn id="11" dur="500" fill="hold"/>
                                        <p:tgtEl>
                                          <p:spTgt spid="13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3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35">
                                            <p:txEl>
                                              <p:pRg st="1" end="1"/>
                                            </p:txEl>
                                          </p:spTgt>
                                        </p:tgtEl>
                                        <p:attrNameLst>
                                          <p:attrName>style.visibility</p:attrName>
                                        </p:attrNameLst>
                                      </p:cBhvr>
                                      <p:to>
                                        <p:strVal val="visible"/>
                                      </p:to>
                                    </p:set>
                                    <p:anim calcmode="lin" valueType="num">
                                      <p:cBhvr>
                                        <p:cTn id="16" dur="500" fill="hold"/>
                                        <p:tgtEl>
                                          <p:spTgt spid="135">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35">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1" nodeType="withEffect">
                                  <p:stCondLst>
                                    <p:cond delay="0"/>
                                  </p:stCondLst>
                                  <p:iterate>
                                    <p:tmAbs val="0"/>
                                  </p:iterate>
                                  <p:childTnLst>
                                    <p:set>
                                      <p:cBhvr>
                                        <p:cTn id="19" fill="hold"/>
                                        <p:tgtEl>
                                          <p:spTgt spid="135">
                                            <p:txEl>
                                              <p:pRg st="2" end="2"/>
                                            </p:txEl>
                                          </p:spTgt>
                                        </p:tgtEl>
                                        <p:attrNameLst>
                                          <p:attrName>style.visibility</p:attrName>
                                        </p:attrNameLst>
                                      </p:cBhvr>
                                      <p:to>
                                        <p:strVal val="visible"/>
                                      </p:to>
                                    </p:set>
                                    <p:anim calcmode="lin" valueType="num">
                                      <p:cBhvr>
                                        <p:cTn id="20" dur="500" fill="hold"/>
                                        <p:tgtEl>
                                          <p:spTgt spid="135">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135">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grpId="1" nodeType="withEffect">
                                  <p:stCondLst>
                                    <p:cond delay="0"/>
                                  </p:stCondLst>
                                  <p:iterate>
                                    <p:tmAbs val="0"/>
                                  </p:iterate>
                                  <p:childTnLst>
                                    <p:set>
                                      <p:cBhvr>
                                        <p:cTn id="23" fill="hold"/>
                                        <p:tgtEl>
                                          <p:spTgt spid="135">
                                            <p:txEl>
                                              <p:pRg st="3" end="3"/>
                                            </p:txEl>
                                          </p:spTgt>
                                        </p:tgtEl>
                                        <p:attrNameLst>
                                          <p:attrName>style.visibility</p:attrName>
                                        </p:attrNameLst>
                                      </p:cBhvr>
                                      <p:to>
                                        <p:strVal val="visible"/>
                                      </p:to>
                                    </p:set>
                                    <p:anim calcmode="lin" valueType="num">
                                      <p:cBhvr>
                                        <p:cTn id="24" dur="500" fill="hold"/>
                                        <p:tgtEl>
                                          <p:spTgt spid="135">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135">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grpId="1" nodeType="afterEffect">
                                  <p:stCondLst>
                                    <p:cond delay="0"/>
                                  </p:stCondLst>
                                  <p:iterate>
                                    <p:tmAbs val="0"/>
                                  </p:iterate>
                                  <p:childTnLst>
                                    <p:set>
                                      <p:cBhvr>
                                        <p:cTn id="28" fill="hold"/>
                                        <p:tgtEl>
                                          <p:spTgt spid="135">
                                            <p:txEl>
                                              <p:pRg st="4" end="4"/>
                                            </p:txEl>
                                          </p:spTgt>
                                        </p:tgtEl>
                                        <p:attrNameLst>
                                          <p:attrName>style.visibility</p:attrName>
                                        </p:attrNameLst>
                                      </p:cBhvr>
                                      <p:to>
                                        <p:strVal val="visible"/>
                                      </p:to>
                                    </p:set>
                                    <p:anim calcmode="lin" valueType="num">
                                      <p:cBhvr>
                                        <p:cTn id="29" dur="500" fill="hold"/>
                                        <p:tgtEl>
                                          <p:spTgt spid="135">
                                            <p:txEl>
                                              <p:pRg st="4" end="4"/>
                                            </p:txEl>
                                          </p:spTgt>
                                        </p:tgtEl>
                                        <p:attrNameLst>
                                          <p:attrName>ppt_x</p:attrName>
                                        </p:attrNameLst>
                                      </p:cBhvr>
                                      <p:tavLst>
                                        <p:tav tm="0">
                                          <p:val>
                                            <p:strVal val="0-#ppt_w/2"/>
                                          </p:val>
                                        </p:tav>
                                        <p:tav tm="100000">
                                          <p:val>
                                            <p:strVal val="#ppt_x"/>
                                          </p:val>
                                        </p:tav>
                                      </p:tavLst>
                                    </p:anim>
                                    <p:anim calcmode="lin" valueType="num">
                                      <p:cBhvr>
                                        <p:cTn id="30" dur="500" fill="hold"/>
                                        <p:tgtEl>
                                          <p:spTgt spid="13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1" nodeType="withEffect">
                                  <p:stCondLst>
                                    <p:cond delay="0"/>
                                  </p:stCondLst>
                                  <p:iterate>
                                    <p:tmAbs val="0"/>
                                  </p:iterate>
                                  <p:childTnLst>
                                    <p:set>
                                      <p:cBhvr>
                                        <p:cTn id="32" fill="hold"/>
                                        <p:tgtEl>
                                          <p:spTgt spid="135">
                                            <p:txEl>
                                              <p:pRg st="5" end="5"/>
                                            </p:txEl>
                                          </p:spTgt>
                                        </p:tgtEl>
                                        <p:attrNameLst>
                                          <p:attrName>style.visibility</p:attrName>
                                        </p:attrNameLst>
                                      </p:cBhvr>
                                      <p:to>
                                        <p:strVal val="visible"/>
                                      </p:to>
                                    </p:set>
                                    <p:anim calcmode="lin" valueType="num">
                                      <p:cBhvr>
                                        <p:cTn id="33" dur="500" fill="hold"/>
                                        <p:tgtEl>
                                          <p:spTgt spid="135">
                                            <p:txEl>
                                              <p:pRg st="5" end="5"/>
                                            </p:txEl>
                                          </p:spTgt>
                                        </p:tgtEl>
                                        <p:attrNameLst>
                                          <p:attrName>ppt_x</p:attrName>
                                        </p:attrNameLst>
                                      </p:cBhvr>
                                      <p:tavLst>
                                        <p:tav tm="0">
                                          <p:val>
                                            <p:strVal val="0-#ppt_w/2"/>
                                          </p:val>
                                        </p:tav>
                                        <p:tav tm="100000">
                                          <p:val>
                                            <p:strVal val="#ppt_x"/>
                                          </p:val>
                                        </p:tav>
                                      </p:tavLst>
                                    </p:anim>
                                    <p:anim calcmode="lin" valueType="num">
                                      <p:cBhvr>
                                        <p:cTn id="34" dur="500" fill="hold"/>
                                        <p:tgtEl>
                                          <p:spTgt spid="135">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grpId="1" nodeType="afterEffect">
                                  <p:stCondLst>
                                    <p:cond delay="0"/>
                                  </p:stCondLst>
                                  <p:iterate>
                                    <p:tmAbs val="0"/>
                                  </p:iterate>
                                  <p:childTnLst>
                                    <p:set>
                                      <p:cBhvr>
                                        <p:cTn id="37" fill="hold"/>
                                        <p:tgtEl>
                                          <p:spTgt spid="135">
                                            <p:txEl>
                                              <p:pRg st="6" end="6"/>
                                            </p:txEl>
                                          </p:spTgt>
                                        </p:tgtEl>
                                        <p:attrNameLst>
                                          <p:attrName>style.visibility</p:attrName>
                                        </p:attrNameLst>
                                      </p:cBhvr>
                                      <p:to>
                                        <p:strVal val="visible"/>
                                      </p:to>
                                    </p:set>
                                    <p:anim calcmode="lin" valueType="num">
                                      <p:cBhvr>
                                        <p:cTn id="38" dur="500" fill="hold"/>
                                        <p:tgtEl>
                                          <p:spTgt spid="135">
                                            <p:txEl>
                                              <p:pRg st="6" end="6"/>
                                            </p:txEl>
                                          </p:spTgt>
                                        </p:tgtEl>
                                        <p:attrNameLst>
                                          <p:attrName>ppt_x</p:attrName>
                                        </p:attrNameLst>
                                      </p:cBhvr>
                                      <p:tavLst>
                                        <p:tav tm="0">
                                          <p:val>
                                            <p:strVal val="0-#ppt_w/2"/>
                                          </p:val>
                                        </p:tav>
                                        <p:tav tm="100000">
                                          <p:val>
                                            <p:strVal val="#ppt_x"/>
                                          </p:val>
                                        </p:tav>
                                      </p:tavLst>
                                    </p:anim>
                                    <p:anim calcmode="lin" valueType="num">
                                      <p:cBhvr>
                                        <p:cTn id="39" dur="500" fill="hold"/>
                                        <p:tgtEl>
                                          <p:spTgt spid="135">
                                            <p:txEl>
                                              <p:pRg st="6" end="6"/>
                                            </p:txEl>
                                          </p:spTgt>
                                        </p:tgtEl>
                                        <p:attrNameLst>
                                          <p:attrName>ppt_y</p:attrName>
                                        </p:attrNameLst>
                                      </p:cBhvr>
                                      <p:tavLst>
                                        <p:tav tm="0">
                                          <p:val>
                                            <p:strVal val="#ppt_y"/>
                                          </p:val>
                                        </p:tav>
                                        <p:tav tm="100000">
                                          <p:val>
                                            <p:strVal val="#ppt_y"/>
                                          </p:val>
                                        </p:tav>
                                      </p:tavLst>
                                    </p:anim>
                                  </p:childTnLst>
                                </p:cTn>
                              </p:par>
                              <p:par>
                                <p:cTn id="40" presetID="2" presetClass="entr" presetSubtype="8" fill="hold" grpId="1" nodeType="withEffect">
                                  <p:stCondLst>
                                    <p:cond delay="0"/>
                                  </p:stCondLst>
                                  <p:iterate>
                                    <p:tmAbs val="0"/>
                                  </p:iterate>
                                  <p:childTnLst>
                                    <p:set>
                                      <p:cBhvr>
                                        <p:cTn id="41" fill="hold"/>
                                        <p:tgtEl>
                                          <p:spTgt spid="135">
                                            <p:txEl>
                                              <p:pRg st="7" end="7"/>
                                            </p:txEl>
                                          </p:spTgt>
                                        </p:tgtEl>
                                        <p:attrNameLst>
                                          <p:attrName>style.visibility</p:attrName>
                                        </p:attrNameLst>
                                      </p:cBhvr>
                                      <p:to>
                                        <p:strVal val="visible"/>
                                      </p:to>
                                    </p:set>
                                    <p:anim calcmode="lin" valueType="num">
                                      <p:cBhvr>
                                        <p:cTn id="42" dur="500" fill="hold"/>
                                        <p:tgtEl>
                                          <p:spTgt spid="135">
                                            <p:txEl>
                                              <p:pRg st="7" end="7"/>
                                            </p:txEl>
                                          </p:spTgt>
                                        </p:tgtEl>
                                        <p:attrNameLst>
                                          <p:attrName>ppt_x</p:attrName>
                                        </p:attrNameLst>
                                      </p:cBhvr>
                                      <p:tavLst>
                                        <p:tav tm="0">
                                          <p:val>
                                            <p:strVal val="0-#ppt_w/2"/>
                                          </p:val>
                                        </p:tav>
                                        <p:tav tm="100000">
                                          <p:val>
                                            <p:strVal val="#ppt_x"/>
                                          </p:val>
                                        </p:tav>
                                      </p:tavLst>
                                    </p:anim>
                                    <p:anim calcmode="lin" valueType="num">
                                      <p:cBhvr>
                                        <p:cTn id="43" dur="500" fill="hold"/>
                                        <p:tgtEl>
                                          <p:spTgt spid="1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Shape 64"/>
          <p:cNvSpPr/>
          <p:nvPr/>
        </p:nvSpPr>
        <p:spPr>
          <a:xfrm>
            <a:off x="609600" y="4205416"/>
            <a:ext cx="6934200" cy="1362114"/>
          </a:xfrm>
          <a:prstGeom prst="rect">
            <a:avLst/>
          </a:prstGeom>
          <a:solidFill>
            <a:srgbClr val="10253F">
              <a:alpha val="81961"/>
            </a:srgbClr>
          </a:solidFill>
          <a:ln w="12700">
            <a:miter lim="400000"/>
          </a:ln>
          <a:effectLst>
            <a:outerShdw blurRad="152400" dist="250190" dir="8460000" rotWithShape="0">
              <a:srgbClr val="000000">
                <a:alpha val="28000"/>
              </a:srgbClr>
            </a:outerShdw>
          </a:effectLst>
        </p:spPr>
        <p:txBody>
          <a:bodyPr lIns="45719" rIns="45719" anchor="ctr"/>
          <a:lstStyle/>
          <a:p>
            <a:pPr algn="ctr">
              <a:defRPr>
                <a:solidFill>
                  <a:srgbClr val="FFFFFF"/>
                </a:solidFill>
              </a:defRPr>
            </a:pPr>
            <a:endParaRPr/>
          </a:p>
        </p:txBody>
      </p:sp>
      <p:sp>
        <p:nvSpPr>
          <p:cNvPr id="65" name="Shape 65"/>
          <p:cNvSpPr/>
          <p:nvPr/>
        </p:nvSpPr>
        <p:spPr>
          <a:xfrm>
            <a:off x="720810" y="4256552"/>
            <a:ext cx="6858001"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b="1">
                <a:solidFill>
                  <a:srgbClr val="FFFFFF"/>
                </a:solidFill>
                <a:effectLst>
                  <a:outerShdw blurRad="38100" dist="38100" dir="2700000" rotWithShape="0">
                    <a:srgbClr val="000000">
                      <a:alpha val="43137"/>
                    </a:srgbClr>
                  </a:outerShdw>
                </a:effectLst>
              </a:defRPr>
            </a:pPr>
            <a:r>
              <a:t>Section 1: </a:t>
            </a:r>
            <a:r>
              <a:rPr u="sng">
                <a:solidFill>
                  <a:srgbClr val="FF0000"/>
                </a:solidFill>
                <a:uFill>
                  <a:solidFill>
                    <a:srgbClr val="FF0000"/>
                  </a:solidFill>
                </a:uFill>
                <a:hlinkClick r:id="rId3" action="ppaction://hlinksldjump"/>
              </a:rPr>
              <a:t>Achieving Democratic Ideals</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2:</a:t>
            </a:r>
            <a:r>
              <a:rPr>
                <a:solidFill>
                  <a:srgbClr val="DCE6F2"/>
                </a:solidFill>
              </a:rPr>
              <a:t> </a:t>
            </a:r>
            <a:r>
              <a:rPr u="sng">
                <a:solidFill>
                  <a:srgbClr val="FF0000"/>
                </a:solidFill>
                <a:uFill>
                  <a:solidFill>
                    <a:srgbClr val="FF0000"/>
                  </a:solidFill>
                </a:uFill>
                <a:hlinkClick r:id="rId4" action="ppaction://hlinksldjump"/>
              </a:rPr>
              <a:t>Federal Government</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3:</a:t>
            </a:r>
            <a:r>
              <a:rPr>
                <a:solidFill>
                  <a:srgbClr val="F8D506"/>
                </a:solidFill>
              </a:rPr>
              <a:t> </a:t>
            </a:r>
            <a:r>
              <a:rPr u="sng">
                <a:solidFill>
                  <a:srgbClr val="FF0000"/>
                </a:solidFill>
                <a:uFill>
                  <a:solidFill>
                    <a:srgbClr val="FF0000"/>
                  </a:solidFill>
                </a:uFill>
                <a:hlinkClick r:id="rId5" action="ppaction://hlinksldjump"/>
              </a:rPr>
              <a:t>North Carolina Government</a:t>
            </a:r>
          </a:p>
          <a:p>
            <a:pPr>
              <a:defRPr sz="2000" b="1">
                <a:solidFill>
                  <a:srgbClr val="FFFFFF"/>
                </a:solidFill>
                <a:effectLst>
                  <a:outerShdw blurRad="38100" dist="38100" dir="2700000" rotWithShape="0">
                    <a:srgbClr val="000000">
                      <a:alpha val="43137"/>
                    </a:srgbClr>
                  </a:outerShdw>
                </a:effectLst>
              </a:defRPr>
            </a:pPr>
            <a:r>
              <a:t>Section 4: </a:t>
            </a:r>
            <a:r>
              <a:rPr u="sng">
                <a:solidFill>
                  <a:srgbClr val="FF0000"/>
                </a:solidFill>
                <a:uFill>
                  <a:solidFill>
                    <a:srgbClr val="FF0000"/>
                  </a:solidFill>
                </a:uFill>
                <a:hlinkClick r:id="rId6" action="ppaction://hlinksldjump"/>
              </a:rPr>
              <a:t>The Responsibilities of Citizenship</a:t>
            </a:r>
          </a:p>
        </p:txBody>
      </p:sp>
      <p:sp>
        <p:nvSpPr>
          <p:cNvPr id="66" name="Shape 66"/>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457200" y="26130"/>
            <a:ext cx="8229600" cy="1143001"/>
          </a:xfrm>
          <a:prstGeom prst="rect">
            <a:avLst/>
          </a:prstGeom>
        </p:spPr>
        <p:txBody>
          <a:bodyPr/>
          <a:lstStyle/>
          <a:p>
            <a:r>
              <a:rPr dirty="0"/>
              <a:t>Funding State Government </a:t>
            </a:r>
          </a:p>
        </p:txBody>
      </p:sp>
      <p:sp>
        <p:nvSpPr>
          <p:cNvPr id="139" name="Shape 139"/>
          <p:cNvSpPr>
            <a:spLocks noGrp="1"/>
          </p:cNvSpPr>
          <p:nvPr>
            <p:ph type="body" idx="1"/>
          </p:nvPr>
        </p:nvSpPr>
        <p:spPr>
          <a:xfrm>
            <a:off x="457200" y="1169131"/>
            <a:ext cx="8229600" cy="5358985"/>
          </a:xfrm>
          <a:prstGeom prst="rect">
            <a:avLst/>
          </a:prstGeom>
        </p:spPr>
        <p:txBody>
          <a:bodyPr>
            <a:normAutofit/>
          </a:bodyPr>
          <a:lstStyle/>
          <a:p>
            <a:pPr marL="629930" indent="-629930" defTabSz="758951">
              <a:spcBef>
                <a:spcPts val="600"/>
              </a:spcBef>
              <a:defRPr sz="2656"/>
            </a:pPr>
            <a:r>
              <a:rPr lang="en-US" sz="2800" dirty="0" smtClean="0"/>
              <a:t>State g</a:t>
            </a:r>
            <a:r>
              <a:rPr sz="2800" dirty="0" smtClean="0"/>
              <a:t>overnment </a:t>
            </a:r>
            <a:r>
              <a:rPr lang="en-US" sz="2800" dirty="0" smtClean="0"/>
              <a:t>acquires</a:t>
            </a:r>
            <a:r>
              <a:rPr sz="2800" dirty="0" smtClean="0"/>
              <a:t> </a:t>
            </a:r>
            <a:r>
              <a:rPr sz="2800" dirty="0"/>
              <a:t>money to function in several </a:t>
            </a:r>
            <a:r>
              <a:rPr sz="2800" dirty="0" smtClean="0"/>
              <a:t>ways</a:t>
            </a:r>
            <a:r>
              <a:rPr lang="en-US" sz="2800" dirty="0" smtClean="0"/>
              <a:t>.</a:t>
            </a:r>
            <a:endParaRPr sz="2800" dirty="0"/>
          </a:p>
          <a:p>
            <a:pPr marL="629930" indent="-629930" defTabSz="758951">
              <a:spcBef>
                <a:spcPts val="600"/>
              </a:spcBef>
              <a:defRPr sz="2656"/>
            </a:pPr>
            <a:r>
              <a:rPr sz="2800" dirty="0"/>
              <a:t>The state’s budget is a detailed plan for acquiring and spending money for the </a:t>
            </a:r>
            <a:r>
              <a:rPr sz="2800" dirty="0" smtClean="0"/>
              <a:t>year</a:t>
            </a:r>
            <a:r>
              <a:rPr lang="en-US" sz="2800" dirty="0" smtClean="0"/>
              <a:t>.</a:t>
            </a:r>
          </a:p>
          <a:p>
            <a:pPr marL="1090179" lvl="2" indent="-629930" defTabSz="758951">
              <a:spcBef>
                <a:spcPts val="600"/>
              </a:spcBef>
              <a:defRPr sz="2656"/>
            </a:pPr>
            <a:r>
              <a:rPr sz="2800" dirty="0" smtClean="0"/>
              <a:t>The </a:t>
            </a:r>
            <a:r>
              <a:rPr sz="2800" dirty="0"/>
              <a:t>governor prepares the budget and presents it to the </a:t>
            </a:r>
            <a:r>
              <a:rPr sz="2800" dirty="0" smtClean="0"/>
              <a:t>legislature</a:t>
            </a:r>
            <a:r>
              <a:rPr lang="en-US" sz="2800" dirty="0" smtClean="0"/>
              <a:t>.</a:t>
            </a:r>
            <a:endParaRPr sz="2800" dirty="0"/>
          </a:p>
          <a:p>
            <a:pPr marL="629930" indent="-629930" defTabSz="758951">
              <a:spcBef>
                <a:spcPts val="600"/>
              </a:spcBef>
              <a:defRPr sz="2656"/>
            </a:pPr>
            <a:r>
              <a:rPr sz="2800" b="1" i="1" dirty="0" smtClean="0"/>
              <a:t>Taxes</a:t>
            </a:r>
            <a:r>
              <a:rPr lang="en-US" sz="2800" dirty="0" smtClean="0"/>
              <a:t>, or </a:t>
            </a:r>
            <a:r>
              <a:rPr sz="2800" dirty="0" smtClean="0"/>
              <a:t>money </a:t>
            </a:r>
            <a:r>
              <a:rPr sz="2800" dirty="0"/>
              <a:t>paid by citizens to the government to support government and the services they </a:t>
            </a:r>
            <a:r>
              <a:rPr sz="2800" dirty="0" smtClean="0"/>
              <a:t>provide</a:t>
            </a:r>
            <a:r>
              <a:rPr lang="en-US" sz="2800" dirty="0" smtClean="0"/>
              <a:t>,</a:t>
            </a:r>
            <a:r>
              <a:rPr sz="2800" dirty="0" smtClean="0"/>
              <a:t> </a:t>
            </a:r>
            <a:r>
              <a:rPr sz="2800" dirty="0"/>
              <a:t>supply much of the state’s </a:t>
            </a:r>
            <a:r>
              <a:rPr sz="2800" dirty="0" smtClean="0"/>
              <a:t>revenue</a:t>
            </a:r>
            <a:r>
              <a:rPr lang="en-US" sz="2800" dirty="0" smtClean="0"/>
              <a:t>.</a:t>
            </a:r>
            <a:endParaRPr sz="2800" dirty="0"/>
          </a:p>
          <a:p>
            <a:pPr marL="629930" indent="-629930" defTabSz="758951">
              <a:spcBef>
                <a:spcPts val="600"/>
              </a:spcBef>
              <a:defRPr sz="2656"/>
            </a:pPr>
            <a:r>
              <a:rPr sz="2800" dirty="0"/>
              <a:t>States also receive revenue from various fees charged for certain kinds of government-issued items, like driver’s </a:t>
            </a:r>
            <a:r>
              <a:rPr sz="2800" dirty="0" smtClean="0"/>
              <a:t>licenses</a:t>
            </a:r>
            <a:r>
              <a:rPr lang="en-US" sz="2800" dirty="0" smtClean="0"/>
              <a:t>.</a:t>
            </a:r>
            <a:endParaRPr sz="2800" dirty="0"/>
          </a:p>
        </p:txBody>
      </p:sp>
      <p:sp>
        <p:nvSpPr>
          <p:cNvPr id="140" name="Shape 14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457200" y="12324"/>
            <a:ext cx="8229600" cy="1143001"/>
          </a:xfrm>
          <a:prstGeom prst="rect">
            <a:avLst/>
          </a:prstGeom>
        </p:spPr>
        <p:txBody>
          <a:bodyPr/>
          <a:lstStyle/>
          <a:p>
            <a:r>
              <a:rPr dirty="0"/>
              <a:t>County Government</a:t>
            </a:r>
          </a:p>
        </p:txBody>
      </p:sp>
      <p:sp>
        <p:nvSpPr>
          <p:cNvPr id="143" name="Shape 143"/>
          <p:cNvSpPr>
            <a:spLocks noGrp="1"/>
          </p:cNvSpPr>
          <p:nvPr>
            <p:ph type="body" idx="1"/>
          </p:nvPr>
        </p:nvSpPr>
        <p:spPr>
          <a:xfrm>
            <a:off x="457200" y="1155325"/>
            <a:ext cx="8229600" cy="5372791"/>
          </a:xfrm>
          <a:prstGeom prst="rect">
            <a:avLst/>
          </a:prstGeom>
        </p:spPr>
        <p:txBody>
          <a:bodyPr>
            <a:noAutofit/>
          </a:bodyPr>
          <a:lstStyle/>
          <a:p>
            <a:pPr marL="584393" indent="-584393" defTabSz="704087">
              <a:spcBef>
                <a:spcPts val="500"/>
              </a:spcBef>
              <a:defRPr sz="2464"/>
            </a:pPr>
            <a:r>
              <a:rPr lang="en-US" sz="2500" dirty="0" smtClean="0"/>
              <a:t>This is the p</a:t>
            </a:r>
            <a:r>
              <a:rPr sz="2500" dirty="0" smtClean="0"/>
              <a:t>rimary </a:t>
            </a:r>
            <a:r>
              <a:rPr sz="2500" dirty="0"/>
              <a:t>local government </a:t>
            </a:r>
            <a:r>
              <a:rPr sz="2500" dirty="0" smtClean="0"/>
              <a:t>division</a:t>
            </a:r>
            <a:r>
              <a:rPr lang="en-US" sz="2500" dirty="0" smtClean="0"/>
              <a:t>.</a:t>
            </a:r>
            <a:endParaRPr sz="2500" dirty="0"/>
          </a:p>
          <a:p>
            <a:pPr marL="584393" indent="-584393" defTabSz="704087">
              <a:spcBef>
                <a:spcPts val="500"/>
              </a:spcBef>
              <a:defRPr sz="2464"/>
            </a:pPr>
            <a:r>
              <a:rPr sz="2500" dirty="0"/>
              <a:t>Each county’s courthouse and government are in </a:t>
            </a:r>
            <a:r>
              <a:rPr lang="en-US" sz="2500" dirty="0" smtClean="0"/>
              <a:t>a </a:t>
            </a:r>
            <a:r>
              <a:rPr sz="2500" dirty="0" smtClean="0"/>
              <a:t>municipality </a:t>
            </a:r>
            <a:r>
              <a:rPr sz="2500" dirty="0"/>
              <a:t>called the </a:t>
            </a:r>
            <a:r>
              <a:rPr sz="2500" b="1" i="1" dirty="0"/>
              <a:t>county </a:t>
            </a:r>
            <a:r>
              <a:rPr sz="2500" b="1" i="1" dirty="0" smtClean="0"/>
              <a:t>seat</a:t>
            </a:r>
            <a:r>
              <a:rPr lang="en-US" sz="2500" dirty="0" smtClean="0"/>
              <a:t>.</a:t>
            </a:r>
            <a:endParaRPr sz="2500" dirty="0"/>
          </a:p>
          <a:p>
            <a:pPr marL="584393" indent="-584393" defTabSz="704087">
              <a:spcBef>
                <a:spcPts val="500"/>
              </a:spcBef>
              <a:defRPr sz="2464"/>
            </a:pPr>
            <a:r>
              <a:rPr sz="2500" dirty="0"/>
              <a:t>Each county has a </a:t>
            </a:r>
            <a:r>
              <a:rPr sz="2500" b="1" i="1" dirty="0"/>
              <a:t>sheriff</a:t>
            </a:r>
            <a:r>
              <a:rPr sz="2500" dirty="0"/>
              <a:t> as chief law enforcement </a:t>
            </a:r>
            <a:r>
              <a:rPr sz="2500" dirty="0" smtClean="0"/>
              <a:t>agent</a:t>
            </a:r>
            <a:r>
              <a:rPr lang="en-US" sz="2500" dirty="0" smtClean="0"/>
              <a:t>.</a:t>
            </a:r>
          </a:p>
          <a:p>
            <a:pPr marL="1044642" lvl="2" indent="-584393" defTabSz="704087">
              <a:spcBef>
                <a:spcPts val="500"/>
              </a:spcBef>
              <a:defRPr sz="2464"/>
            </a:pPr>
            <a:r>
              <a:rPr lang="en-US" sz="2500" dirty="0"/>
              <a:t>S</a:t>
            </a:r>
            <a:r>
              <a:rPr sz="2500" dirty="0" smtClean="0"/>
              <a:t>heriff’s </a:t>
            </a:r>
            <a:r>
              <a:rPr sz="2500" dirty="0"/>
              <a:t>deputies keep order and help administer the court system and county </a:t>
            </a:r>
            <a:r>
              <a:rPr sz="2500" dirty="0" smtClean="0"/>
              <a:t>jail</a:t>
            </a:r>
            <a:r>
              <a:rPr lang="en-US" sz="2500" dirty="0" smtClean="0"/>
              <a:t>.</a:t>
            </a:r>
            <a:endParaRPr sz="2500" dirty="0"/>
          </a:p>
          <a:p>
            <a:pPr marL="584393" indent="-584393" defTabSz="704087">
              <a:spcBef>
                <a:spcPts val="500"/>
              </a:spcBef>
              <a:defRPr sz="2464"/>
            </a:pPr>
            <a:r>
              <a:rPr sz="2500" dirty="0"/>
              <a:t>Each county is responsible for its schools and has a school </a:t>
            </a:r>
            <a:r>
              <a:rPr sz="2500" dirty="0" smtClean="0"/>
              <a:t>board</a:t>
            </a:r>
            <a:r>
              <a:rPr lang="en-US" sz="2500" dirty="0" smtClean="0"/>
              <a:t>.</a:t>
            </a:r>
            <a:endParaRPr sz="2500" dirty="0"/>
          </a:p>
          <a:p>
            <a:pPr marL="584393" indent="-584393" defTabSz="704087">
              <a:spcBef>
                <a:spcPts val="500"/>
              </a:spcBef>
              <a:defRPr sz="2464"/>
            </a:pPr>
            <a:r>
              <a:rPr lang="en-US" sz="2500" dirty="0" smtClean="0"/>
              <a:t>The </a:t>
            </a:r>
            <a:r>
              <a:rPr lang="en-US" sz="2500" b="1" i="1" dirty="0" smtClean="0"/>
              <a:t>c</a:t>
            </a:r>
            <a:r>
              <a:rPr sz="2500" b="1" i="1" dirty="0" smtClean="0"/>
              <a:t>ounty </a:t>
            </a:r>
            <a:r>
              <a:rPr sz="2500" b="1" i="1" dirty="0"/>
              <a:t>commission </a:t>
            </a:r>
            <a:r>
              <a:rPr sz="2500" dirty="0"/>
              <a:t>is the key body for county </a:t>
            </a:r>
            <a:r>
              <a:rPr sz="2500" dirty="0" smtClean="0"/>
              <a:t>government</a:t>
            </a:r>
            <a:r>
              <a:rPr lang="en-US" sz="2500" dirty="0" smtClean="0"/>
              <a:t>.</a:t>
            </a:r>
          </a:p>
          <a:p>
            <a:pPr marL="1044642" lvl="2" indent="-584393" defTabSz="704087">
              <a:spcBef>
                <a:spcPts val="500"/>
              </a:spcBef>
              <a:defRPr sz="2464"/>
            </a:pPr>
            <a:r>
              <a:rPr sz="2500" dirty="0" smtClean="0"/>
              <a:t>Commissioners </a:t>
            </a:r>
            <a:r>
              <a:rPr sz="2500" dirty="0"/>
              <a:t>are elected by the people and are responsible for overseeing school budgets, monitoring law enforcement, and administering recreational </a:t>
            </a:r>
            <a:r>
              <a:rPr sz="2500" dirty="0" smtClean="0"/>
              <a:t>facilities</a:t>
            </a:r>
            <a:r>
              <a:rPr lang="en-US" sz="2500" dirty="0" smtClean="0"/>
              <a:t>.</a:t>
            </a:r>
            <a:endParaRPr sz="2500" dirty="0"/>
          </a:p>
        </p:txBody>
      </p:sp>
      <p:sp>
        <p:nvSpPr>
          <p:cNvPr id="144" name="Shape 14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457200" y="26130"/>
            <a:ext cx="8229600" cy="1143001"/>
          </a:xfrm>
          <a:prstGeom prst="rect">
            <a:avLst/>
          </a:prstGeom>
        </p:spPr>
        <p:txBody>
          <a:bodyPr/>
          <a:lstStyle/>
          <a:p>
            <a:r>
              <a:rPr dirty="0"/>
              <a:t>Municipal Government</a:t>
            </a:r>
          </a:p>
        </p:txBody>
      </p:sp>
      <p:sp>
        <p:nvSpPr>
          <p:cNvPr id="147" name="Shape 147"/>
          <p:cNvSpPr>
            <a:spLocks noGrp="1"/>
          </p:cNvSpPr>
          <p:nvPr>
            <p:ph type="body" idx="1"/>
          </p:nvPr>
        </p:nvSpPr>
        <p:spPr>
          <a:xfrm>
            <a:off x="457200" y="1169131"/>
            <a:ext cx="8229600" cy="5337079"/>
          </a:xfrm>
          <a:prstGeom prst="rect">
            <a:avLst/>
          </a:prstGeom>
        </p:spPr>
        <p:txBody>
          <a:bodyPr>
            <a:normAutofit/>
          </a:bodyPr>
          <a:lstStyle/>
          <a:p>
            <a:r>
              <a:rPr sz="3600" dirty="0"/>
              <a:t>There are more than 500 </a:t>
            </a:r>
            <a:r>
              <a:rPr sz="3600" b="1" i="1" dirty="0" smtClean="0"/>
              <a:t>municipalities</a:t>
            </a:r>
            <a:r>
              <a:rPr lang="en-US" sz="3600" dirty="0" smtClean="0"/>
              <a:t>, or </a:t>
            </a:r>
            <a:r>
              <a:rPr sz="3600" dirty="0" smtClean="0"/>
              <a:t>cities </a:t>
            </a:r>
            <a:r>
              <a:rPr sz="3600" dirty="0"/>
              <a:t>with their own </a:t>
            </a:r>
            <a:r>
              <a:rPr sz="3600" dirty="0" smtClean="0"/>
              <a:t>government</a:t>
            </a:r>
            <a:r>
              <a:rPr lang="en-US" sz="3600" dirty="0" smtClean="0"/>
              <a:t>,</a:t>
            </a:r>
            <a:r>
              <a:rPr sz="3600" dirty="0" smtClean="0"/>
              <a:t> </a:t>
            </a:r>
            <a:r>
              <a:rPr sz="3600" dirty="0"/>
              <a:t>in North </a:t>
            </a:r>
            <a:r>
              <a:rPr sz="3600" dirty="0" smtClean="0"/>
              <a:t>Carolina</a:t>
            </a:r>
            <a:r>
              <a:rPr lang="en-US" sz="3600" dirty="0" smtClean="0"/>
              <a:t>.</a:t>
            </a:r>
            <a:endParaRPr sz="3600" dirty="0"/>
          </a:p>
          <a:p>
            <a:r>
              <a:rPr lang="en-US" sz="3600" dirty="0" smtClean="0"/>
              <a:t>These are </a:t>
            </a:r>
            <a:r>
              <a:rPr lang="en-US" sz="3600" dirty="0"/>
              <a:t>u</a:t>
            </a:r>
            <a:r>
              <a:rPr sz="3600" dirty="0" smtClean="0"/>
              <a:t>sually </a:t>
            </a:r>
            <a:r>
              <a:rPr sz="3600" dirty="0"/>
              <a:t>governed by a </a:t>
            </a:r>
            <a:r>
              <a:rPr sz="3600" b="1" i="1" dirty="0"/>
              <a:t>city council</a:t>
            </a:r>
            <a:r>
              <a:rPr sz="3600" dirty="0"/>
              <a:t>, headed by a </a:t>
            </a:r>
            <a:r>
              <a:rPr sz="3600" dirty="0" smtClean="0"/>
              <a:t>mayor</a:t>
            </a:r>
            <a:r>
              <a:rPr lang="en-US" sz="3600" dirty="0" smtClean="0"/>
              <a:t>.</a:t>
            </a:r>
            <a:endParaRPr sz="3600" dirty="0"/>
          </a:p>
          <a:p>
            <a:r>
              <a:rPr sz="3600" dirty="0"/>
              <a:t>Municipalities are responsible for many public services, including police and fire protection, streets and sidewalks, street lights, water and sewer facilities, and </a:t>
            </a:r>
            <a:r>
              <a:rPr sz="3600" dirty="0" smtClean="0"/>
              <a:t>parks</a:t>
            </a:r>
            <a:r>
              <a:rPr lang="en-US" sz="3600" dirty="0" smtClean="0"/>
              <a:t>.</a:t>
            </a:r>
            <a:endParaRPr sz="3600" dirty="0"/>
          </a:p>
        </p:txBody>
      </p:sp>
      <p:sp>
        <p:nvSpPr>
          <p:cNvPr id="148" name="Shape 14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
        <p:nvSpPr>
          <p:cNvPr id="149" name="Shape 149"/>
          <p:cNvSpPr/>
          <p:nvPr/>
        </p:nvSpPr>
        <p:spPr>
          <a:xfrm>
            <a:off x="6588883" y="6148070"/>
            <a:ext cx="251368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4: The Responsibilities of Citizenship</a:t>
            </a:r>
          </a:p>
        </p:txBody>
      </p:sp>
      <p:sp>
        <p:nvSpPr>
          <p:cNvPr id="152" name="Shape 152"/>
          <p:cNvSpPr>
            <a:spLocks noGrp="1"/>
          </p:cNvSpPr>
          <p:nvPr>
            <p:ph type="body" idx="1"/>
          </p:nvPr>
        </p:nvSpPr>
        <p:spPr>
          <a:prstGeom prst="rect">
            <a:avLst/>
          </a:prstGeom>
        </p:spPr>
        <p:txBody>
          <a:bodyPr/>
          <a:lstStyle>
            <a:lvl2pPr marL="1216151" indent="-758951">
              <a:buChar char="➢"/>
            </a:lvl2pPr>
          </a:lstStyle>
          <a:p>
            <a:r>
              <a:rPr dirty="0"/>
              <a:t>Essential Question</a:t>
            </a:r>
            <a:r>
              <a:rPr dirty="0" smtClean="0"/>
              <a:t>:</a:t>
            </a:r>
            <a:endParaRPr lang="en-US" dirty="0" smtClean="0"/>
          </a:p>
          <a:p>
            <a:pPr lvl="2"/>
            <a:r>
              <a:rPr dirty="0" smtClean="0"/>
              <a:t>What </a:t>
            </a:r>
            <a:r>
              <a:rPr dirty="0"/>
              <a:t>are the responsibilities of citizens of North Carolina and the U.S., and why are those responsibilities important in the governing of the state?</a:t>
            </a:r>
          </a:p>
        </p:txBody>
      </p:sp>
      <p:sp>
        <p:nvSpPr>
          <p:cNvPr id="153" name="Shape 1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4: The Responsibilities of Citizenship</a:t>
            </a:r>
          </a:p>
        </p:txBody>
      </p:sp>
      <p:sp>
        <p:nvSpPr>
          <p:cNvPr id="156" name="Shape 156"/>
          <p:cNvSpPr>
            <a:spLocks noGrp="1"/>
          </p:cNvSpPr>
          <p:nvPr>
            <p:ph type="body" idx="1"/>
          </p:nvPr>
        </p:nvSpPr>
        <p:spPr>
          <a:prstGeom prst="rect">
            <a:avLst/>
          </a:prstGeom>
        </p:spPr>
        <p:txBody>
          <a:bodyPr/>
          <a:lstStyle/>
          <a:p>
            <a:r>
              <a:rPr dirty="0"/>
              <a:t>What terms do I need to know</a:t>
            </a:r>
            <a:r>
              <a:rPr dirty="0" smtClean="0"/>
              <a:t>?</a:t>
            </a:r>
            <a:endParaRPr lang="en-US" dirty="0" smtClean="0"/>
          </a:p>
          <a:p>
            <a:pPr lvl="2"/>
            <a:r>
              <a:rPr lang="en-US" dirty="0"/>
              <a:t>j</a:t>
            </a:r>
            <a:r>
              <a:rPr dirty="0" smtClean="0"/>
              <a:t>uror</a:t>
            </a:r>
            <a:endParaRPr lang="en-US" dirty="0" smtClean="0"/>
          </a:p>
          <a:p>
            <a:pPr lvl="2"/>
            <a:r>
              <a:rPr dirty="0" smtClean="0"/>
              <a:t>political </a:t>
            </a:r>
            <a:r>
              <a:rPr dirty="0"/>
              <a:t>action committee (PAC</a:t>
            </a:r>
            <a:r>
              <a:rPr dirty="0" smtClean="0"/>
              <a:t>)</a:t>
            </a:r>
            <a:endParaRPr lang="en-US" dirty="0" smtClean="0"/>
          </a:p>
          <a:p>
            <a:pPr lvl="2"/>
            <a:r>
              <a:rPr dirty="0" smtClean="0"/>
              <a:t>lobbyist</a:t>
            </a:r>
            <a:endParaRPr dirty="0"/>
          </a:p>
        </p:txBody>
      </p:sp>
      <p:sp>
        <p:nvSpPr>
          <p:cNvPr id="157" name="Shape 15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457200" y="12324"/>
            <a:ext cx="8229600" cy="1143001"/>
          </a:xfrm>
          <a:prstGeom prst="rect">
            <a:avLst/>
          </a:prstGeom>
        </p:spPr>
        <p:txBody>
          <a:bodyPr/>
          <a:lstStyle/>
          <a:p>
            <a:r>
              <a:rPr dirty="0"/>
              <a:t>Introduction</a:t>
            </a:r>
          </a:p>
        </p:txBody>
      </p:sp>
      <p:sp>
        <p:nvSpPr>
          <p:cNvPr id="160" name="Shape 160"/>
          <p:cNvSpPr>
            <a:spLocks noGrp="1"/>
          </p:cNvSpPr>
          <p:nvPr>
            <p:ph type="body" idx="1"/>
          </p:nvPr>
        </p:nvSpPr>
        <p:spPr>
          <a:xfrm>
            <a:off x="457200" y="1155325"/>
            <a:ext cx="8229600" cy="5372791"/>
          </a:xfrm>
          <a:prstGeom prst="rect">
            <a:avLst/>
          </a:prstGeom>
        </p:spPr>
        <p:txBody>
          <a:bodyPr>
            <a:noAutofit/>
          </a:bodyPr>
          <a:lstStyle/>
          <a:p>
            <a:r>
              <a:rPr sz="3800" dirty="0"/>
              <a:t>All American citizens have rights and responsibilities of </a:t>
            </a:r>
            <a:r>
              <a:rPr sz="3800" dirty="0" smtClean="0"/>
              <a:t>citizenship</a:t>
            </a:r>
            <a:r>
              <a:rPr lang="en-US" sz="3800" dirty="0" smtClean="0"/>
              <a:t>.</a:t>
            </a:r>
            <a:endParaRPr sz="3800" dirty="0"/>
          </a:p>
          <a:p>
            <a:r>
              <a:rPr sz="3800" dirty="0"/>
              <a:t>Good citizens obey laws, serve on juries, pay taxes, stay informed, get involved, and </a:t>
            </a:r>
            <a:r>
              <a:rPr sz="3800" dirty="0" smtClean="0"/>
              <a:t>vote</a:t>
            </a:r>
            <a:r>
              <a:rPr lang="en-US" sz="3800" dirty="0" smtClean="0"/>
              <a:t>.</a:t>
            </a:r>
            <a:endParaRPr sz="3800" dirty="0"/>
          </a:p>
          <a:p>
            <a:r>
              <a:rPr sz="3800" dirty="0"/>
              <a:t>Success of our democratic ideals is dependent on citizens being good participants in </a:t>
            </a:r>
            <a:r>
              <a:rPr sz="3800" dirty="0" smtClean="0"/>
              <a:t>government</a:t>
            </a:r>
            <a:r>
              <a:rPr lang="en-US" sz="3800" dirty="0" smtClean="0"/>
              <a:t>.</a:t>
            </a:r>
            <a:endParaRPr sz="3800" dirty="0"/>
          </a:p>
        </p:txBody>
      </p:sp>
      <p:sp>
        <p:nvSpPr>
          <p:cNvPr id="161" name="Shape 16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457200" y="12324"/>
            <a:ext cx="8229600" cy="1143001"/>
          </a:xfrm>
          <a:prstGeom prst="rect">
            <a:avLst/>
          </a:prstGeom>
        </p:spPr>
        <p:txBody>
          <a:bodyPr/>
          <a:lstStyle/>
          <a:p>
            <a:r>
              <a:rPr dirty="0"/>
              <a:t>Voting</a:t>
            </a:r>
          </a:p>
        </p:txBody>
      </p:sp>
      <p:sp>
        <p:nvSpPr>
          <p:cNvPr id="164" name="Shape 164"/>
          <p:cNvSpPr>
            <a:spLocks noGrp="1"/>
          </p:cNvSpPr>
          <p:nvPr>
            <p:ph type="body" idx="1"/>
          </p:nvPr>
        </p:nvSpPr>
        <p:spPr>
          <a:xfrm>
            <a:off x="457200" y="1155325"/>
            <a:ext cx="8229600" cy="5372791"/>
          </a:xfrm>
          <a:prstGeom prst="rect">
            <a:avLst/>
          </a:prstGeom>
        </p:spPr>
        <p:txBody>
          <a:bodyPr>
            <a:noAutofit/>
          </a:bodyPr>
          <a:lstStyle/>
          <a:p>
            <a:r>
              <a:rPr sz="3700" dirty="0"/>
              <a:t>One of the most important ways to demonstrate citizenship is </a:t>
            </a:r>
            <a:r>
              <a:rPr sz="3700" dirty="0" smtClean="0"/>
              <a:t>voting</a:t>
            </a:r>
            <a:r>
              <a:rPr lang="en-US" sz="3700" dirty="0" smtClean="0"/>
              <a:t>.</a:t>
            </a:r>
            <a:endParaRPr sz="3700" dirty="0"/>
          </a:p>
          <a:p>
            <a:r>
              <a:rPr sz="3700" dirty="0"/>
              <a:t>At 18 years old, you have the opportunity to register to </a:t>
            </a:r>
            <a:r>
              <a:rPr sz="3700" dirty="0" smtClean="0"/>
              <a:t>vote</a:t>
            </a:r>
            <a:r>
              <a:rPr lang="en-US" sz="3700" dirty="0" smtClean="0"/>
              <a:t>.</a:t>
            </a:r>
            <a:endParaRPr sz="3700" dirty="0"/>
          </a:p>
          <a:p>
            <a:r>
              <a:rPr sz="3700" dirty="0"/>
              <a:t>In North Carolina, voters must be residents of the county for a least the last 30 days and must register to vote for the first time at least 25 days before the next </a:t>
            </a:r>
            <a:r>
              <a:rPr sz="3700" dirty="0" smtClean="0"/>
              <a:t>election</a:t>
            </a:r>
            <a:r>
              <a:rPr lang="en-US" sz="3700" dirty="0" smtClean="0"/>
              <a:t>.</a:t>
            </a:r>
            <a:endParaRPr sz="3700" dirty="0"/>
          </a:p>
        </p:txBody>
      </p:sp>
      <p:sp>
        <p:nvSpPr>
          <p:cNvPr id="165" name="Shape 16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457200" y="12324"/>
            <a:ext cx="8229600" cy="1143001"/>
          </a:xfrm>
          <a:prstGeom prst="rect">
            <a:avLst/>
          </a:prstGeom>
        </p:spPr>
        <p:txBody>
          <a:bodyPr/>
          <a:lstStyle/>
          <a:p>
            <a:r>
              <a:rPr dirty="0"/>
              <a:t>Obeying Laws</a:t>
            </a:r>
          </a:p>
        </p:txBody>
      </p:sp>
      <p:sp>
        <p:nvSpPr>
          <p:cNvPr id="168" name="Shape 168"/>
          <p:cNvSpPr>
            <a:spLocks noGrp="1"/>
          </p:cNvSpPr>
          <p:nvPr>
            <p:ph type="body" idx="1"/>
          </p:nvPr>
        </p:nvSpPr>
        <p:spPr>
          <a:xfrm>
            <a:off x="457200" y="1155326"/>
            <a:ext cx="8229600" cy="4970838"/>
          </a:xfrm>
          <a:prstGeom prst="rect">
            <a:avLst/>
          </a:prstGeom>
        </p:spPr>
        <p:txBody>
          <a:bodyPr>
            <a:normAutofit/>
          </a:bodyPr>
          <a:lstStyle/>
          <a:p>
            <a:r>
              <a:rPr sz="3600" dirty="0"/>
              <a:t>Laws are rules enacted by federal, state, and local governments to provide order and keep the peace in </a:t>
            </a:r>
            <a:r>
              <a:rPr sz="3600" dirty="0" smtClean="0"/>
              <a:t>society</a:t>
            </a:r>
            <a:r>
              <a:rPr lang="en-US" sz="3600" dirty="0" smtClean="0"/>
              <a:t>.</a:t>
            </a:r>
            <a:endParaRPr sz="3600" dirty="0"/>
          </a:p>
          <a:p>
            <a:r>
              <a:rPr sz="3600" dirty="0"/>
              <a:t>Without laws, there would be chaos and </a:t>
            </a:r>
            <a:r>
              <a:rPr sz="3600" dirty="0" smtClean="0"/>
              <a:t>anarchy</a:t>
            </a:r>
            <a:r>
              <a:rPr lang="en-US" sz="3600" dirty="0" smtClean="0"/>
              <a:t>, also known as </a:t>
            </a:r>
            <a:r>
              <a:rPr sz="3600" dirty="0" smtClean="0"/>
              <a:t>mob rule</a:t>
            </a:r>
            <a:r>
              <a:rPr lang="en-US" sz="3600" dirty="0" smtClean="0"/>
              <a:t>.</a:t>
            </a:r>
            <a:endParaRPr sz="3600" dirty="0"/>
          </a:p>
          <a:p>
            <a:r>
              <a:rPr sz="3600" dirty="0"/>
              <a:t>Violations of the law can lead to imprisonment and the loss of many rights and </a:t>
            </a:r>
            <a:r>
              <a:rPr sz="3600" dirty="0" smtClean="0"/>
              <a:t>privileges</a:t>
            </a:r>
            <a:r>
              <a:rPr lang="en-US" sz="3600" dirty="0" smtClean="0"/>
              <a:t>.</a:t>
            </a:r>
            <a:endParaRPr sz="3600" dirty="0"/>
          </a:p>
        </p:txBody>
      </p:sp>
      <p:sp>
        <p:nvSpPr>
          <p:cNvPr id="169" name="Shape 16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xfrm>
            <a:off x="457200" y="12324"/>
            <a:ext cx="8229600" cy="1143001"/>
          </a:xfrm>
          <a:prstGeom prst="rect">
            <a:avLst/>
          </a:prstGeom>
        </p:spPr>
        <p:txBody>
          <a:bodyPr/>
          <a:lstStyle/>
          <a:p>
            <a:r>
              <a:rPr dirty="0"/>
              <a:t>Serving on Juries</a:t>
            </a:r>
          </a:p>
        </p:txBody>
      </p:sp>
      <p:sp>
        <p:nvSpPr>
          <p:cNvPr id="172" name="Shape 172"/>
          <p:cNvSpPr>
            <a:spLocks noGrp="1"/>
          </p:cNvSpPr>
          <p:nvPr>
            <p:ph type="body" idx="1"/>
          </p:nvPr>
        </p:nvSpPr>
        <p:spPr>
          <a:xfrm>
            <a:off x="457200" y="1155325"/>
            <a:ext cx="8229600" cy="5372791"/>
          </a:xfrm>
          <a:prstGeom prst="rect">
            <a:avLst/>
          </a:prstGeom>
        </p:spPr>
        <p:txBody>
          <a:bodyPr/>
          <a:lstStyle/>
          <a:p>
            <a:pPr marL="614751" indent="-614751" defTabSz="740663">
              <a:spcBef>
                <a:spcPts val="600"/>
              </a:spcBef>
              <a:defRPr sz="2592"/>
            </a:pPr>
            <a:r>
              <a:rPr dirty="0"/>
              <a:t>Another major responsibility of citizenship is to serve on a jury when </a:t>
            </a:r>
            <a:r>
              <a:rPr dirty="0" smtClean="0"/>
              <a:t>called</a:t>
            </a:r>
            <a:r>
              <a:rPr lang="en-US" dirty="0" smtClean="0"/>
              <a:t>.</a:t>
            </a:r>
            <a:endParaRPr dirty="0"/>
          </a:p>
          <a:p>
            <a:pPr marL="614751" indent="-614751" defTabSz="740663">
              <a:spcBef>
                <a:spcPts val="600"/>
              </a:spcBef>
              <a:defRPr sz="2592"/>
            </a:pPr>
            <a:r>
              <a:rPr b="1" i="1" dirty="0" smtClean="0"/>
              <a:t>Jurors</a:t>
            </a:r>
            <a:r>
              <a:rPr lang="en-US" dirty="0" smtClean="0"/>
              <a:t>, who are </a:t>
            </a:r>
            <a:r>
              <a:rPr dirty="0" smtClean="0"/>
              <a:t>citizens </a:t>
            </a:r>
            <a:r>
              <a:rPr dirty="0"/>
              <a:t>selected for jury </a:t>
            </a:r>
            <a:r>
              <a:rPr dirty="0" smtClean="0"/>
              <a:t>duty</a:t>
            </a:r>
            <a:r>
              <a:rPr lang="en-US" dirty="0" smtClean="0"/>
              <a:t>,</a:t>
            </a:r>
            <a:r>
              <a:rPr dirty="0" smtClean="0"/>
              <a:t> </a:t>
            </a:r>
            <a:r>
              <a:rPr dirty="0"/>
              <a:t>are randomly selected from a list of registered </a:t>
            </a:r>
            <a:r>
              <a:rPr dirty="0" smtClean="0"/>
              <a:t>voters</a:t>
            </a:r>
            <a:r>
              <a:rPr lang="en-US" dirty="0" smtClean="0"/>
              <a:t>.</a:t>
            </a:r>
            <a:endParaRPr dirty="0"/>
          </a:p>
          <a:p>
            <a:pPr marL="614751" indent="-614751" defTabSz="740663">
              <a:spcBef>
                <a:spcPts val="600"/>
              </a:spcBef>
              <a:defRPr sz="2592"/>
            </a:pPr>
            <a:r>
              <a:rPr lang="en-US" dirty="0" smtClean="0"/>
              <a:t>A </a:t>
            </a:r>
            <a:r>
              <a:rPr lang="en-US" dirty="0"/>
              <a:t>t</a:t>
            </a:r>
            <a:r>
              <a:rPr dirty="0" smtClean="0"/>
              <a:t>rial </a:t>
            </a:r>
            <a:r>
              <a:rPr dirty="0"/>
              <a:t>jury has 12 jurors who determine guilt or innocence of the </a:t>
            </a:r>
            <a:r>
              <a:rPr dirty="0" smtClean="0"/>
              <a:t>defendant</a:t>
            </a:r>
            <a:r>
              <a:rPr lang="en-US" dirty="0" smtClean="0"/>
              <a:t>, which is the </a:t>
            </a:r>
            <a:r>
              <a:rPr dirty="0" smtClean="0"/>
              <a:t>person </a:t>
            </a:r>
            <a:r>
              <a:rPr dirty="0"/>
              <a:t>being </a:t>
            </a:r>
            <a:r>
              <a:rPr dirty="0" smtClean="0"/>
              <a:t>tried</a:t>
            </a:r>
            <a:r>
              <a:rPr lang="en-US" dirty="0"/>
              <a:t>.</a:t>
            </a:r>
            <a:endParaRPr lang="en-US" dirty="0" smtClean="0"/>
          </a:p>
          <a:p>
            <a:pPr marL="1075000" lvl="2" indent="-614751" defTabSz="740663">
              <a:spcBef>
                <a:spcPts val="600"/>
              </a:spcBef>
              <a:defRPr sz="2592"/>
            </a:pPr>
            <a:r>
              <a:rPr dirty="0" smtClean="0"/>
              <a:t>In </a:t>
            </a:r>
            <a:r>
              <a:rPr dirty="0"/>
              <a:t>criminal cases, </a:t>
            </a:r>
            <a:r>
              <a:rPr lang="en-US" dirty="0" smtClean="0"/>
              <a:t>the </a:t>
            </a:r>
            <a:r>
              <a:rPr dirty="0" smtClean="0"/>
              <a:t>vote </a:t>
            </a:r>
            <a:r>
              <a:rPr dirty="0"/>
              <a:t>must be unanimous to return a verdict</a:t>
            </a:r>
            <a:r>
              <a:rPr dirty="0" smtClean="0"/>
              <a:t>.</a:t>
            </a:r>
            <a:endParaRPr lang="en-US" dirty="0" smtClean="0"/>
          </a:p>
          <a:p>
            <a:pPr marL="1075000" lvl="2" indent="-614751" defTabSz="740663">
              <a:spcBef>
                <a:spcPts val="600"/>
              </a:spcBef>
              <a:defRPr sz="2592"/>
            </a:pPr>
            <a:r>
              <a:rPr dirty="0" smtClean="0"/>
              <a:t>In </a:t>
            </a:r>
            <a:r>
              <a:rPr dirty="0"/>
              <a:t>civil cases, 9 of the 12 must agree on a </a:t>
            </a:r>
            <a:r>
              <a:rPr dirty="0" smtClean="0"/>
              <a:t>verdict</a:t>
            </a:r>
            <a:r>
              <a:rPr lang="en-US" dirty="0" smtClean="0"/>
              <a:t>.</a:t>
            </a:r>
            <a:endParaRPr dirty="0"/>
          </a:p>
          <a:p>
            <a:pPr marL="614751" indent="-614751" defTabSz="740663">
              <a:spcBef>
                <a:spcPts val="600"/>
              </a:spcBef>
              <a:defRPr sz="2592"/>
            </a:pPr>
            <a:r>
              <a:rPr dirty="0"/>
              <a:t>A grand jury consists of 18 citizens who determine if there is enough evidence against an accused person to issue an </a:t>
            </a:r>
            <a:r>
              <a:rPr dirty="0" smtClean="0"/>
              <a:t>indictment</a:t>
            </a:r>
            <a:r>
              <a:rPr lang="en-US" dirty="0" smtClean="0"/>
              <a:t>, a </a:t>
            </a:r>
            <a:r>
              <a:rPr dirty="0" smtClean="0"/>
              <a:t>formal charge</a:t>
            </a:r>
            <a:r>
              <a:rPr lang="en-US" dirty="0" smtClean="0"/>
              <a:t>.</a:t>
            </a:r>
            <a:endParaRPr dirty="0"/>
          </a:p>
        </p:txBody>
      </p:sp>
      <p:sp>
        <p:nvSpPr>
          <p:cNvPr id="173" name="Shape 17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Tree>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12324"/>
            <a:ext cx="8229600" cy="1143001"/>
          </a:xfrm>
          <a:prstGeom prst="rect">
            <a:avLst/>
          </a:prstGeom>
        </p:spPr>
        <p:txBody>
          <a:bodyPr/>
          <a:lstStyle/>
          <a:p>
            <a:r>
              <a:rPr dirty="0"/>
              <a:t>Staying Informed</a:t>
            </a:r>
          </a:p>
        </p:txBody>
      </p:sp>
      <p:sp>
        <p:nvSpPr>
          <p:cNvPr id="176" name="Shape 176"/>
          <p:cNvSpPr>
            <a:spLocks noGrp="1"/>
          </p:cNvSpPr>
          <p:nvPr>
            <p:ph type="body" idx="1"/>
          </p:nvPr>
        </p:nvSpPr>
        <p:spPr>
          <a:xfrm>
            <a:off x="457200" y="1155325"/>
            <a:ext cx="8229600" cy="5372791"/>
          </a:xfrm>
          <a:prstGeom prst="rect">
            <a:avLst/>
          </a:prstGeom>
        </p:spPr>
        <p:txBody>
          <a:bodyPr>
            <a:noAutofit/>
          </a:bodyPr>
          <a:lstStyle/>
          <a:p>
            <a:pPr marL="569213" indent="-569213" defTabSz="685800">
              <a:spcBef>
                <a:spcPts val="500"/>
              </a:spcBef>
              <a:defRPr sz="2400"/>
            </a:pPr>
            <a:r>
              <a:rPr sz="2500" dirty="0"/>
              <a:t>Informed citizens are necessary for the success of a democratic </a:t>
            </a:r>
            <a:r>
              <a:rPr sz="2500" dirty="0" smtClean="0"/>
              <a:t>society</a:t>
            </a:r>
            <a:r>
              <a:rPr lang="en-US" sz="2500" dirty="0" smtClean="0"/>
              <a:t>.</a:t>
            </a:r>
            <a:endParaRPr sz="2500" dirty="0"/>
          </a:p>
          <a:p>
            <a:pPr marL="569213" indent="-569213" defTabSz="685800">
              <a:spcBef>
                <a:spcPts val="500"/>
              </a:spcBef>
              <a:defRPr sz="2400"/>
            </a:pPr>
            <a:r>
              <a:rPr sz="2500" dirty="0"/>
              <a:t>Staying informed allows citizens to make intelligent decisions when voting and not be swayed by campaign </a:t>
            </a:r>
            <a:r>
              <a:rPr sz="2500" dirty="0" smtClean="0"/>
              <a:t>rhetoric</a:t>
            </a:r>
            <a:r>
              <a:rPr lang="en-US" sz="2500" dirty="0" smtClean="0"/>
              <a:t>.</a:t>
            </a:r>
            <a:endParaRPr sz="2500" dirty="0"/>
          </a:p>
          <a:p>
            <a:pPr marL="569213" indent="-569213" defTabSz="685800">
              <a:spcBef>
                <a:spcPts val="500"/>
              </a:spcBef>
              <a:defRPr sz="2400"/>
            </a:pPr>
            <a:r>
              <a:rPr sz="2500" b="1" i="1" dirty="0"/>
              <a:t>Political action committees (PACs) </a:t>
            </a:r>
            <a:r>
              <a:rPr sz="2500" dirty="0"/>
              <a:t>try to keep the public informed and influence legislators to favor the group’s </a:t>
            </a:r>
            <a:r>
              <a:rPr sz="2500" dirty="0" smtClean="0"/>
              <a:t>position</a:t>
            </a:r>
            <a:r>
              <a:rPr lang="en-US" sz="2500" dirty="0" smtClean="0"/>
              <a:t>.</a:t>
            </a:r>
            <a:endParaRPr sz="2500" dirty="0"/>
          </a:p>
          <a:p>
            <a:pPr marL="569213" indent="-569213" defTabSz="685800">
              <a:spcBef>
                <a:spcPts val="500"/>
              </a:spcBef>
              <a:defRPr sz="2400"/>
            </a:pPr>
            <a:r>
              <a:rPr sz="2500" dirty="0"/>
              <a:t>Some special interest groups employ </a:t>
            </a:r>
            <a:r>
              <a:rPr sz="2500" b="1" i="1" dirty="0" smtClean="0"/>
              <a:t>lobbyists</a:t>
            </a:r>
            <a:r>
              <a:rPr lang="en-US" sz="2500" dirty="0" smtClean="0"/>
              <a:t>, or </a:t>
            </a:r>
            <a:r>
              <a:rPr sz="2500" dirty="0" smtClean="0"/>
              <a:t>persons </a:t>
            </a:r>
            <a:r>
              <a:rPr sz="2500" dirty="0"/>
              <a:t>who are paid to represent an interest group and present the views of their organization to </a:t>
            </a:r>
            <a:r>
              <a:rPr sz="2500" dirty="0" smtClean="0"/>
              <a:t>lawmakers</a:t>
            </a:r>
            <a:r>
              <a:rPr lang="en-US" sz="2500" dirty="0" smtClean="0"/>
              <a:t>.</a:t>
            </a:r>
            <a:endParaRPr sz="2500" dirty="0"/>
          </a:p>
          <a:p>
            <a:pPr marL="569213" indent="-569213" defTabSz="685800">
              <a:spcBef>
                <a:spcPts val="500"/>
              </a:spcBef>
              <a:defRPr sz="2400"/>
            </a:pPr>
            <a:r>
              <a:rPr sz="2500" dirty="0"/>
              <a:t>Citizens also have the opportunity to join a political party and register as a party member to vote for that party’s nominees in a primary </a:t>
            </a:r>
            <a:r>
              <a:rPr sz="2500" dirty="0" smtClean="0"/>
              <a:t>election</a:t>
            </a:r>
            <a:r>
              <a:rPr lang="en-US" sz="2500" dirty="0" smtClean="0"/>
              <a:t>.</a:t>
            </a:r>
            <a:endParaRPr sz="2500" dirty="0"/>
          </a:p>
        </p:txBody>
      </p:sp>
      <p:sp>
        <p:nvSpPr>
          <p:cNvPr id="177" name="Shape 17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Achieving Democratic Ideals</a:t>
            </a:r>
          </a:p>
        </p:txBody>
      </p:sp>
      <p:sp>
        <p:nvSpPr>
          <p:cNvPr id="69" name="Shape 69"/>
          <p:cNvSpPr>
            <a:spLocks noGrp="1"/>
          </p:cNvSpPr>
          <p:nvPr>
            <p:ph type="body" idx="1"/>
          </p:nvPr>
        </p:nvSpPr>
        <p:spPr>
          <a:xfrm>
            <a:off x="457200" y="1600200"/>
            <a:ext cx="8229600" cy="4525963"/>
          </a:xfrm>
          <a:prstGeom prst="rect">
            <a:avLst/>
          </a:prstGeom>
        </p:spPr>
        <p:txBody>
          <a:bodyPr/>
          <a:lstStyle/>
          <a:p>
            <a:pPr marL="342900" lvl="1" indent="-342900">
              <a:lnSpc>
                <a:spcPct val="100000"/>
              </a:lnSpc>
              <a:buChar char="➢"/>
            </a:pPr>
            <a:r>
              <a:t>Essential Question:</a:t>
            </a:r>
            <a:endParaRPr sz="2800"/>
          </a:p>
          <a:p>
            <a:pPr marL="742950" lvl="2" indent="-342900">
              <a:lnSpc>
                <a:spcPct val="100000"/>
              </a:lnSpc>
              <a:spcBef>
                <a:spcPts val="600"/>
              </a:spcBef>
              <a:buFont typeface="Arial"/>
              <a:buChar char="•"/>
              <a:defRPr sz="2800"/>
            </a:pPr>
            <a:r>
              <a:t>What were the ideals of democracy and fairness that guided the Founding Fathers to move from a monarchy to a republic?</a:t>
            </a:r>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457200" y="26130"/>
            <a:ext cx="8229600" cy="1143001"/>
          </a:xfrm>
          <a:prstGeom prst="rect">
            <a:avLst/>
          </a:prstGeom>
        </p:spPr>
        <p:txBody>
          <a:bodyPr/>
          <a:lstStyle/>
          <a:p>
            <a:r>
              <a:rPr dirty="0"/>
              <a:t>Citizen Volunteers</a:t>
            </a:r>
          </a:p>
        </p:txBody>
      </p:sp>
      <p:sp>
        <p:nvSpPr>
          <p:cNvPr id="180" name="Shape 180"/>
          <p:cNvSpPr>
            <a:spLocks noGrp="1"/>
          </p:cNvSpPr>
          <p:nvPr>
            <p:ph type="body" idx="1"/>
          </p:nvPr>
        </p:nvSpPr>
        <p:spPr>
          <a:xfrm>
            <a:off x="457200" y="1169131"/>
            <a:ext cx="8229600" cy="5358985"/>
          </a:xfrm>
          <a:prstGeom prst="rect">
            <a:avLst/>
          </a:prstGeom>
        </p:spPr>
        <p:txBody>
          <a:bodyPr>
            <a:normAutofit/>
          </a:bodyPr>
          <a:lstStyle/>
          <a:p>
            <a:r>
              <a:rPr sz="3600" dirty="0" smtClean="0"/>
              <a:t>Citizen</a:t>
            </a:r>
            <a:r>
              <a:rPr lang="en-US" sz="3600" dirty="0" smtClean="0"/>
              <a:t> volunteers are citizens</a:t>
            </a:r>
            <a:r>
              <a:rPr sz="3600" dirty="0" smtClean="0"/>
              <a:t> </a:t>
            </a:r>
            <a:r>
              <a:rPr sz="3600" dirty="0"/>
              <a:t>who lend their expertise to boards, commissions, and other advisory </a:t>
            </a:r>
            <a:r>
              <a:rPr sz="3600" dirty="0" smtClean="0"/>
              <a:t>groups</a:t>
            </a:r>
            <a:r>
              <a:rPr lang="en-US" sz="3600" dirty="0" smtClean="0"/>
              <a:t>.</a:t>
            </a:r>
            <a:endParaRPr sz="3600" dirty="0"/>
          </a:p>
          <a:p>
            <a:r>
              <a:rPr sz="3600" dirty="0"/>
              <a:t>Some examples are the State Medical Board and the State Board of </a:t>
            </a:r>
            <a:r>
              <a:rPr sz="3600" dirty="0" smtClean="0"/>
              <a:t>Education</a:t>
            </a:r>
            <a:r>
              <a:rPr lang="en-US" sz="3600" dirty="0" smtClean="0"/>
              <a:t>.</a:t>
            </a:r>
            <a:endParaRPr sz="3600" dirty="0"/>
          </a:p>
          <a:p>
            <a:r>
              <a:rPr sz="3600" dirty="0"/>
              <a:t>Other citizens volunteer their spare time to do many different </a:t>
            </a:r>
            <a:r>
              <a:rPr sz="3600" dirty="0" smtClean="0"/>
              <a:t>things</a:t>
            </a:r>
            <a:r>
              <a:rPr lang="en-US" sz="3600" dirty="0" smtClean="0"/>
              <a:t>.</a:t>
            </a:r>
            <a:endParaRPr sz="3600" dirty="0"/>
          </a:p>
        </p:txBody>
      </p:sp>
      <p:sp>
        <p:nvSpPr>
          <p:cNvPr id="181" name="Shape 18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Tree>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457200" y="12324"/>
            <a:ext cx="8229600" cy="1143001"/>
          </a:xfrm>
          <a:prstGeom prst="rect">
            <a:avLst/>
          </a:prstGeom>
        </p:spPr>
        <p:txBody>
          <a:bodyPr/>
          <a:lstStyle/>
          <a:p>
            <a:r>
              <a:rPr dirty="0"/>
              <a:t>Getting Involved</a:t>
            </a:r>
          </a:p>
        </p:txBody>
      </p:sp>
      <p:sp>
        <p:nvSpPr>
          <p:cNvPr id="184" name="Shape 184"/>
          <p:cNvSpPr>
            <a:spLocks noGrp="1"/>
          </p:cNvSpPr>
          <p:nvPr>
            <p:ph type="body" idx="1"/>
          </p:nvPr>
        </p:nvSpPr>
        <p:spPr>
          <a:xfrm>
            <a:off x="457200" y="1155325"/>
            <a:ext cx="8229600" cy="5350885"/>
          </a:xfrm>
          <a:prstGeom prst="rect">
            <a:avLst/>
          </a:prstGeom>
        </p:spPr>
        <p:txBody>
          <a:bodyPr>
            <a:normAutofit/>
          </a:bodyPr>
          <a:lstStyle/>
          <a:p>
            <a:r>
              <a:rPr sz="3600" dirty="0"/>
              <a:t>Citizens in a democratic society have an obligation to participate in public </a:t>
            </a:r>
            <a:r>
              <a:rPr sz="3600" dirty="0" smtClean="0"/>
              <a:t>affairs</a:t>
            </a:r>
            <a:r>
              <a:rPr lang="en-US" sz="3600" dirty="0" smtClean="0"/>
              <a:t>.</a:t>
            </a:r>
            <a:endParaRPr sz="3600" dirty="0"/>
          </a:p>
          <a:p>
            <a:r>
              <a:rPr sz="3600" dirty="0"/>
              <a:t>Citizens can help candidates run for public office, run for office themselves, participate in community service activities, serve in the military, debate public issues, or volunteer their time to civic </a:t>
            </a:r>
            <a:r>
              <a:rPr sz="3600" dirty="0" smtClean="0"/>
              <a:t>groups</a:t>
            </a:r>
            <a:r>
              <a:rPr lang="en-US" sz="3600" dirty="0" smtClean="0"/>
              <a:t>.</a:t>
            </a:r>
            <a:endParaRPr sz="3600" dirty="0"/>
          </a:p>
        </p:txBody>
      </p:sp>
      <p:sp>
        <p:nvSpPr>
          <p:cNvPr id="185" name="Shape 18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
        <p:nvSpPr>
          <p:cNvPr id="186" name="Shape 186"/>
          <p:cNvSpPr/>
          <p:nvPr/>
        </p:nvSpPr>
        <p:spPr>
          <a:xfrm>
            <a:off x="6588883" y="6148070"/>
            <a:ext cx="251368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dirty="0">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8" name="Shape 188"/>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189" name="Shape 189"/>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
        <p:nvSpPr>
          <p:cNvPr id="190" name="Shape 190"/>
          <p:cNvSpPr/>
          <p:nvPr/>
        </p:nvSpPr>
        <p:spPr>
          <a:xfrm>
            <a:off x="609600" y="2514600"/>
            <a:ext cx="79248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Image Credits</a:t>
            </a:r>
          </a:p>
          <a:p>
            <a:pPr>
              <a:defRPr sz="1200">
                <a:solidFill>
                  <a:srgbClr val="FFFFFF"/>
                </a:solidFill>
              </a:defRPr>
            </a:pPr>
            <a:endParaRPr/>
          </a:p>
          <a:p>
            <a:pPr>
              <a:defRPr sz="1200">
                <a:solidFill>
                  <a:srgbClr val="FFFFFF"/>
                </a:solidFill>
              </a:defRPr>
            </a:pPr>
            <a:r>
              <a:t>Title Slide: Public Doman, Wikimedia Commons; Contents slide: Reginald Lankford, Clairmont Press; End Slide: Reginald Lankford, Clairmont Press; </a:t>
            </a:r>
          </a:p>
        </p:txBody>
      </p:sp>
      <p:sp>
        <p:nvSpPr>
          <p:cNvPr id="191" name="Shape 191"/>
          <p:cNvSpPr/>
          <p:nvPr/>
        </p:nvSpPr>
        <p:spPr>
          <a:xfrm>
            <a:off x="7086600" y="6172200"/>
            <a:ext cx="2057400" cy="218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800" i="1">
                <a:solidFill>
                  <a:srgbClr val="808080"/>
                </a:solidFill>
                <a:effectLst>
                  <a:outerShdw blurRad="38100" dist="38100" dir="2700000" rotWithShape="0">
                    <a:srgbClr val="000000">
                      <a:alpha val="43137"/>
                    </a:srgbClr>
                  </a:outerShdw>
                </a:effectLst>
              </a:defRPr>
            </a:lvl1pPr>
          </a:lstStyle>
          <a:p>
            <a:r>
              <a:t>Shown here: Kitty Hawk Bay, NC</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90"/>
                                        </p:tgtEl>
                                        <p:attrNameLst>
                                          <p:attrName>style.visibility</p:attrName>
                                        </p:attrNameLst>
                                      </p:cBhvr>
                                      <p:to>
                                        <p:strVal val="visible"/>
                                      </p:to>
                                    </p:set>
                                    <p:animEffect transition="in" filter="dissolve">
                                      <p:cBhvr>
                                        <p:cTn id="7" dur="500"/>
                                        <p:tgtEl>
                                          <p:spTgt spid="190"/>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91"/>
                                        </p:tgtEl>
                                        <p:attrNameLst>
                                          <p:attrName>style.visibility</p:attrName>
                                        </p:attrNameLst>
                                      </p:cBhvr>
                                      <p:to>
                                        <p:strVal val="visible"/>
                                      </p:to>
                                    </p:set>
                                    <p:animEffect transition="in" filter="dissolve">
                                      <p:cBhvr>
                                        <p:cTn id="11"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animBg="1" advAuto="0"/>
      <p:bldP spid="191"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Achieving Democratic Ideals</a:t>
            </a:r>
          </a:p>
        </p:txBody>
      </p:sp>
      <p:sp>
        <p:nvSpPr>
          <p:cNvPr id="73" name="Shape 73"/>
          <p:cNvSpPr>
            <a:spLocks noGrp="1"/>
          </p:cNvSpPr>
          <p:nvPr>
            <p:ph type="body" idx="1"/>
          </p:nvPr>
        </p:nvSpPr>
        <p:spPr>
          <a:xfrm>
            <a:off x="457200" y="1600200"/>
            <a:ext cx="8229600" cy="4525963"/>
          </a:xfrm>
          <a:prstGeom prst="rect">
            <a:avLst/>
          </a:prstGeom>
        </p:spPr>
        <p:txBody>
          <a:bodyPr/>
          <a:lstStyle/>
          <a:p>
            <a:pPr marL="614751" indent="-614751" defTabSz="740663">
              <a:spcBef>
                <a:spcPts val="600"/>
              </a:spcBef>
              <a:defRPr sz="2592"/>
            </a:pPr>
            <a:r>
              <a:rPr dirty="0"/>
              <a:t>What terms do I need to know? </a:t>
            </a:r>
          </a:p>
          <a:p>
            <a:pPr marL="601789" lvl="1" indent="-231457" defTabSz="740663">
              <a:lnSpc>
                <a:spcPct val="100000"/>
              </a:lnSpc>
              <a:spcBef>
                <a:spcPts val="500"/>
              </a:spcBef>
              <a:buFont typeface="Arial"/>
              <a:defRPr sz="2268"/>
            </a:pPr>
            <a:r>
              <a:rPr dirty="0" smtClean="0"/>
              <a:t>consensus</a:t>
            </a:r>
            <a:endParaRPr dirty="0"/>
          </a:p>
          <a:p>
            <a:pPr marL="601789" lvl="1" indent="-231457" defTabSz="740663">
              <a:lnSpc>
                <a:spcPct val="100000"/>
              </a:lnSpc>
              <a:spcBef>
                <a:spcPts val="500"/>
              </a:spcBef>
              <a:buFont typeface="Arial"/>
              <a:defRPr sz="2268"/>
            </a:pPr>
            <a:r>
              <a:rPr dirty="0"/>
              <a:t>Founding Fathers</a:t>
            </a:r>
          </a:p>
          <a:p>
            <a:pPr marL="601789" lvl="1" indent="-231457" defTabSz="740663">
              <a:lnSpc>
                <a:spcPct val="100000"/>
              </a:lnSpc>
              <a:spcBef>
                <a:spcPts val="500"/>
              </a:spcBef>
              <a:buFont typeface="Arial"/>
              <a:defRPr sz="2268"/>
            </a:pPr>
            <a:r>
              <a:rPr dirty="0"/>
              <a:t>democracy</a:t>
            </a:r>
          </a:p>
          <a:p>
            <a:pPr marL="601789" lvl="1" indent="-231457" defTabSz="740663">
              <a:lnSpc>
                <a:spcPct val="100000"/>
              </a:lnSpc>
              <a:spcBef>
                <a:spcPts val="500"/>
              </a:spcBef>
              <a:buFont typeface="Arial"/>
              <a:defRPr sz="2268"/>
            </a:pPr>
            <a:r>
              <a:rPr dirty="0"/>
              <a:t>popular sovereignty</a:t>
            </a:r>
          </a:p>
          <a:p>
            <a:pPr marL="601789" lvl="1" indent="-231457" defTabSz="740663">
              <a:lnSpc>
                <a:spcPct val="100000"/>
              </a:lnSpc>
              <a:spcBef>
                <a:spcPts val="500"/>
              </a:spcBef>
              <a:buFont typeface="Arial"/>
              <a:defRPr sz="2268"/>
            </a:pPr>
            <a:r>
              <a:rPr dirty="0"/>
              <a:t>Declaration of Independence</a:t>
            </a:r>
          </a:p>
          <a:p>
            <a:pPr marL="601789" lvl="1" indent="-231457" defTabSz="740663">
              <a:lnSpc>
                <a:spcPct val="100000"/>
              </a:lnSpc>
              <a:spcBef>
                <a:spcPts val="500"/>
              </a:spcBef>
              <a:buFont typeface="Arial"/>
              <a:defRPr sz="2268"/>
            </a:pPr>
            <a:r>
              <a:rPr dirty="0"/>
              <a:t>monarchy</a:t>
            </a:r>
          </a:p>
          <a:p>
            <a:pPr marL="601789" lvl="1" indent="-231457" defTabSz="740663">
              <a:lnSpc>
                <a:spcPct val="100000"/>
              </a:lnSpc>
              <a:spcBef>
                <a:spcPts val="500"/>
              </a:spcBef>
              <a:buFont typeface="Arial"/>
              <a:defRPr sz="2268"/>
            </a:pPr>
            <a:r>
              <a:rPr dirty="0"/>
              <a:t>republic</a:t>
            </a:r>
          </a:p>
          <a:p>
            <a:pPr marL="601789" lvl="1" indent="-231457" defTabSz="740663">
              <a:lnSpc>
                <a:spcPct val="100000"/>
              </a:lnSpc>
              <a:spcBef>
                <a:spcPts val="500"/>
              </a:spcBef>
              <a:buFont typeface="Arial"/>
              <a:defRPr sz="2268"/>
            </a:pPr>
            <a:r>
              <a:rPr dirty="0"/>
              <a:t>United States Constitution</a:t>
            </a:r>
          </a:p>
          <a:p>
            <a:pPr marL="601789" lvl="1" indent="-231457" defTabSz="740663">
              <a:lnSpc>
                <a:spcPct val="100000"/>
              </a:lnSpc>
              <a:spcBef>
                <a:spcPts val="500"/>
              </a:spcBef>
              <a:buFont typeface="Arial"/>
              <a:defRPr sz="2268"/>
            </a:pPr>
            <a:r>
              <a:rPr dirty="0"/>
              <a:t>amendment</a:t>
            </a:r>
          </a:p>
          <a:p>
            <a:pPr marL="601789" lvl="1" indent="-231457" defTabSz="740663">
              <a:lnSpc>
                <a:spcPct val="100000"/>
              </a:lnSpc>
              <a:spcBef>
                <a:spcPts val="500"/>
              </a:spcBef>
              <a:buFont typeface="Arial"/>
              <a:defRPr sz="2268"/>
            </a:pPr>
            <a:r>
              <a:rPr dirty="0"/>
              <a:t>Bill of Rights</a:t>
            </a:r>
          </a:p>
        </p:txBody>
      </p:sp>
      <p:sp>
        <p:nvSpPr>
          <p:cNvPr id="74" name="Shape 74"/>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 calcmode="lin" valueType="num">
                                      <p:cBhvr>
                                        <p:cTn id="7" dur="500" fill="hold"/>
                                        <p:tgtEl>
                                          <p:spTgt spid="73">
                                            <p:bg/>
                                          </p:spTgt>
                                        </p:tgtEl>
                                        <p:attrNameLst>
                                          <p:attrName>ppt_x</p:attrName>
                                        </p:attrNameLst>
                                      </p:cBhvr>
                                      <p:tavLst>
                                        <p:tav tm="0">
                                          <p:val>
                                            <p:strVal val="0-#ppt_w/2"/>
                                          </p:val>
                                        </p:tav>
                                        <p:tav tm="100000">
                                          <p:val>
                                            <p:strVal val="#ppt_x"/>
                                          </p:val>
                                        </p:tav>
                                      </p:tavLst>
                                    </p:anim>
                                    <p:anim calcmode="lin" valueType="num">
                                      <p:cBhvr>
                                        <p:cTn id="8" dur="500" fill="hold"/>
                                        <p:tgtEl>
                                          <p:spTgt spid="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3">
                                            <p:txEl>
                                              <p:pRg st="0" end="0"/>
                                            </p:txEl>
                                          </p:spTgt>
                                        </p:tgtEl>
                                        <p:attrNameLst>
                                          <p:attrName>style.visibility</p:attrName>
                                        </p:attrNameLst>
                                      </p:cBhvr>
                                      <p:to>
                                        <p:strVal val="visible"/>
                                      </p:to>
                                    </p:set>
                                    <p:anim calcmode="lin" valueType="num">
                                      <p:cBhvr>
                                        <p:cTn id="11"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3">
                                            <p:txEl>
                                              <p:pRg st="1" end="1"/>
                                            </p:txEl>
                                          </p:spTgt>
                                        </p:tgtEl>
                                        <p:attrNameLst>
                                          <p:attrName>style.visibility</p:attrName>
                                        </p:attrNameLst>
                                      </p:cBhvr>
                                      <p:to>
                                        <p:strVal val="visible"/>
                                      </p:to>
                                    </p:set>
                                    <p:anim calcmode="lin" valueType="num">
                                      <p:cBhvr>
                                        <p:cTn id="15"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3">
                                            <p:txEl>
                                              <p:pRg st="2" end="2"/>
                                            </p:txEl>
                                          </p:spTgt>
                                        </p:tgtEl>
                                        <p:attrNameLst>
                                          <p:attrName>style.visibility</p:attrName>
                                        </p:attrNameLst>
                                      </p:cBhvr>
                                      <p:to>
                                        <p:strVal val="visible"/>
                                      </p:to>
                                    </p:set>
                                    <p:anim calcmode="lin" valueType="num">
                                      <p:cBhvr>
                                        <p:cTn id="19"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73">
                                            <p:txEl>
                                              <p:pRg st="3" end="3"/>
                                            </p:txEl>
                                          </p:spTgt>
                                        </p:tgtEl>
                                        <p:attrNameLst>
                                          <p:attrName>style.visibility</p:attrName>
                                        </p:attrNameLst>
                                      </p:cBhvr>
                                      <p:to>
                                        <p:strVal val="visible"/>
                                      </p:to>
                                    </p:set>
                                    <p:anim calcmode="lin" valueType="num">
                                      <p:cBhvr>
                                        <p:cTn id="23" dur="500" fill="hold"/>
                                        <p:tgtEl>
                                          <p:spTgt spid="73">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73">
                                            <p:txEl>
                                              <p:pRg st="4" end="4"/>
                                            </p:txEl>
                                          </p:spTgt>
                                        </p:tgtEl>
                                        <p:attrNameLst>
                                          <p:attrName>style.visibility</p:attrName>
                                        </p:attrNameLst>
                                      </p:cBhvr>
                                      <p:to>
                                        <p:strVal val="visible"/>
                                      </p:to>
                                    </p:set>
                                    <p:anim calcmode="lin" valueType="num">
                                      <p:cBhvr>
                                        <p:cTn id="27" dur="500" fill="hold"/>
                                        <p:tgtEl>
                                          <p:spTgt spid="73">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7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73">
                                            <p:txEl>
                                              <p:pRg st="5" end="5"/>
                                            </p:txEl>
                                          </p:spTgt>
                                        </p:tgtEl>
                                        <p:attrNameLst>
                                          <p:attrName>style.visibility</p:attrName>
                                        </p:attrNameLst>
                                      </p:cBhvr>
                                      <p:to>
                                        <p:strVal val="visible"/>
                                      </p:to>
                                    </p:set>
                                    <p:anim calcmode="lin" valueType="num">
                                      <p:cBhvr>
                                        <p:cTn id="31" dur="500" fill="hold"/>
                                        <p:tgtEl>
                                          <p:spTgt spid="73">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7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iterate>
                                    <p:tmAbs val="0"/>
                                  </p:iterate>
                                  <p:childTnLst>
                                    <p:set>
                                      <p:cBhvr>
                                        <p:cTn id="34" fill="hold"/>
                                        <p:tgtEl>
                                          <p:spTgt spid="73">
                                            <p:txEl>
                                              <p:pRg st="6" end="6"/>
                                            </p:txEl>
                                          </p:spTgt>
                                        </p:tgtEl>
                                        <p:attrNameLst>
                                          <p:attrName>style.visibility</p:attrName>
                                        </p:attrNameLst>
                                      </p:cBhvr>
                                      <p:to>
                                        <p:strVal val="visible"/>
                                      </p:to>
                                    </p:set>
                                    <p:anim calcmode="lin" valueType="num">
                                      <p:cBhvr>
                                        <p:cTn id="35" dur="500" fill="hold"/>
                                        <p:tgtEl>
                                          <p:spTgt spid="73">
                                            <p:txEl>
                                              <p:pRg st="6" end="6"/>
                                            </p:txEl>
                                          </p:spTgt>
                                        </p:tgtEl>
                                        <p:attrNameLst>
                                          <p:attrName>ppt_x</p:attrName>
                                        </p:attrNameLst>
                                      </p:cBhvr>
                                      <p:tavLst>
                                        <p:tav tm="0">
                                          <p:val>
                                            <p:strVal val="0-#ppt_w/2"/>
                                          </p:val>
                                        </p:tav>
                                        <p:tav tm="100000">
                                          <p:val>
                                            <p:strVal val="#ppt_x"/>
                                          </p:val>
                                        </p:tav>
                                      </p:tavLst>
                                    </p:anim>
                                    <p:anim calcmode="lin" valueType="num">
                                      <p:cBhvr>
                                        <p:cTn id="36" dur="500" fill="hold"/>
                                        <p:tgtEl>
                                          <p:spTgt spid="7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1" nodeType="withEffect">
                                  <p:stCondLst>
                                    <p:cond delay="0"/>
                                  </p:stCondLst>
                                  <p:iterate>
                                    <p:tmAbs val="0"/>
                                  </p:iterate>
                                  <p:childTnLst>
                                    <p:set>
                                      <p:cBhvr>
                                        <p:cTn id="38" fill="hold"/>
                                        <p:tgtEl>
                                          <p:spTgt spid="73">
                                            <p:txEl>
                                              <p:pRg st="7" end="7"/>
                                            </p:txEl>
                                          </p:spTgt>
                                        </p:tgtEl>
                                        <p:attrNameLst>
                                          <p:attrName>style.visibility</p:attrName>
                                        </p:attrNameLst>
                                      </p:cBhvr>
                                      <p:to>
                                        <p:strVal val="visible"/>
                                      </p:to>
                                    </p:set>
                                    <p:anim calcmode="lin" valueType="num">
                                      <p:cBhvr>
                                        <p:cTn id="39" dur="500" fill="hold"/>
                                        <p:tgtEl>
                                          <p:spTgt spid="73">
                                            <p:txEl>
                                              <p:pRg st="7" end="7"/>
                                            </p:txEl>
                                          </p:spTgt>
                                        </p:tgtEl>
                                        <p:attrNameLst>
                                          <p:attrName>ppt_x</p:attrName>
                                        </p:attrNameLst>
                                      </p:cBhvr>
                                      <p:tavLst>
                                        <p:tav tm="0">
                                          <p:val>
                                            <p:strVal val="0-#ppt_w/2"/>
                                          </p:val>
                                        </p:tav>
                                        <p:tav tm="100000">
                                          <p:val>
                                            <p:strVal val="#ppt_x"/>
                                          </p:val>
                                        </p:tav>
                                      </p:tavLst>
                                    </p:anim>
                                    <p:anim calcmode="lin" valueType="num">
                                      <p:cBhvr>
                                        <p:cTn id="40" dur="500" fill="hold"/>
                                        <p:tgtEl>
                                          <p:spTgt spid="7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1" nodeType="withEffect">
                                  <p:stCondLst>
                                    <p:cond delay="0"/>
                                  </p:stCondLst>
                                  <p:iterate>
                                    <p:tmAbs val="0"/>
                                  </p:iterate>
                                  <p:childTnLst>
                                    <p:set>
                                      <p:cBhvr>
                                        <p:cTn id="42" fill="hold"/>
                                        <p:tgtEl>
                                          <p:spTgt spid="73">
                                            <p:txEl>
                                              <p:pRg st="8" end="8"/>
                                            </p:txEl>
                                          </p:spTgt>
                                        </p:tgtEl>
                                        <p:attrNameLst>
                                          <p:attrName>style.visibility</p:attrName>
                                        </p:attrNameLst>
                                      </p:cBhvr>
                                      <p:to>
                                        <p:strVal val="visible"/>
                                      </p:to>
                                    </p:set>
                                    <p:anim calcmode="lin" valueType="num">
                                      <p:cBhvr>
                                        <p:cTn id="43" dur="500" fill="hold"/>
                                        <p:tgtEl>
                                          <p:spTgt spid="73">
                                            <p:txEl>
                                              <p:pRg st="8" end="8"/>
                                            </p:txEl>
                                          </p:spTgt>
                                        </p:tgtEl>
                                        <p:attrNameLst>
                                          <p:attrName>ppt_x</p:attrName>
                                        </p:attrNameLst>
                                      </p:cBhvr>
                                      <p:tavLst>
                                        <p:tav tm="0">
                                          <p:val>
                                            <p:strVal val="0-#ppt_w/2"/>
                                          </p:val>
                                        </p:tav>
                                        <p:tav tm="100000">
                                          <p:val>
                                            <p:strVal val="#ppt_x"/>
                                          </p:val>
                                        </p:tav>
                                      </p:tavLst>
                                    </p:anim>
                                    <p:anim calcmode="lin" valueType="num">
                                      <p:cBhvr>
                                        <p:cTn id="44" dur="500" fill="hold"/>
                                        <p:tgtEl>
                                          <p:spTgt spid="7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1" nodeType="withEffect">
                                  <p:stCondLst>
                                    <p:cond delay="0"/>
                                  </p:stCondLst>
                                  <p:iterate>
                                    <p:tmAbs val="0"/>
                                  </p:iterate>
                                  <p:childTnLst>
                                    <p:set>
                                      <p:cBhvr>
                                        <p:cTn id="46" fill="hold"/>
                                        <p:tgtEl>
                                          <p:spTgt spid="73">
                                            <p:txEl>
                                              <p:pRg st="9" end="9"/>
                                            </p:txEl>
                                          </p:spTgt>
                                        </p:tgtEl>
                                        <p:attrNameLst>
                                          <p:attrName>style.visibility</p:attrName>
                                        </p:attrNameLst>
                                      </p:cBhvr>
                                      <p:to>
                                        <p:strVal val="visible"/>
                                      </p:to>
                                    </p:set>
                                    <p:anim calcmode="lin" valueType="num">
                                      <p:cBhvr>
                                        <p:cTn id="47" dur="500" fill="hold"/>
                                        <p:tgtEl>
                                          <p:spTgt spid="73">
                                            <p:txEl>
                                              <p:pRg st="9" end="9"/>
                                            </p:txEl>
                                          </p:spTgt>
                                        </p:tgtEl>
                                        <p:attrNameLst>
                                          <p:attrName>ppt_x</p:attrName>
                                        </p:attrNameLst>
                                      </p:cBhvr>
                                      <p:tavLst>
                                        <p:tav tm="0">
                                          <p:val>
                                            <p:strVal val="0-#ppt_w/2"/>
                                          </p:val>
                                        </p:tav>
                                        <p:tav tm="100000">
                                          <p:val>
                                            <p:strVal val="#ppt_x"/>
                                          </p:val>
                                        </p:tav>
                                      </p:tavLst>
                                    </p:anim>
                                    <p:anim calcmode="lin" valueType="num">
                                      <p:cBhvr>
                                        <p:cTn id="48" dur="500" fill="hold"/>
                                        <p:tgtEl>
                                          <p:spTgt spid="73">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1" nodeType="withEffect">
                                  <p:stCondLst>
                                    <p:cond delay="0"/>
                                  </p:stCondLst>
                                  <p:iterate>
                                    <p:tmAbs val="0"/>
                                  </p:iterate>
                                  <p:childTnLst>
                                    <p:set>
                                      <p:cBhvr>
                                        <p:cTn id="50" fill="hold"/>
                                        <p:tgtEl>
                                          <p:spTgt spid="73">
                                            <p:txEl>
                                              <p:pRg st="10" end="10"/>
                                            </p:txEl>
                                          </p:spTgt>
                                        </p:tgtEl>
                                        <p:attrNameLst>
                                          <p:attrName>style.visibility</p:attrName>
                                        </p:attrNameLst>
                                      </p:cBhvr>
                                      <p:to>
                                        <p:strVal val="visible"/>
                                      </p:to>
                                    </p:set>
                                    <p:anim calcmode="lin" valueType="num">
                                      <p:cBhvr>
                                        <p:cTn id="51" dur="500" fill="hold"/>
                                        <p:tgtEl>
                                          <p:spTgt spid="73">
                                            <p:txEl>
                                              <p:pRg st="10" end="10"/>
                                            </p:txEl>
                                          </p:spTgt>
                                        </p:tgtEl>
                                        <p:attrNameLst>
                                          <p:attrName>ppt_x</p:attrName>
                                        </p:attrNameLst>
                                      </p:cBhvr>
                                      <p:tavLst>
                                        <p:tav tm="0">
                                          <p:val>
                                            <p:strVal val="0-#ppt_w/2"/>
                                          </p:val>
                                        </p:tav>
                                        <p:tav tm="100000">
                                          <p:val>
                                            <p:strVal val="#ppt_x"/>
                                          </p:val>
                                        </p:tav>
                                      </p:tavLst>
                                    </p:anim>
                                    <p:anim calcmode="lin" valueType="num">
                                      <p:cBhvr>
                                        <p:cTn id="52" dur="500" fill="hold"/>
                                        <p:tgtEl>
                                          <p:spTgt spid="7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457200" y="26130"/>
            <a:ext cx="8229600" cy="1143001"/>
          </a:xfrm>
          <a:prstGeom prst="rect">
            <a:avLst/>
          </a:prstGeom>
        </p:spPr>
        <p:txBody>
          <a:bodyPr/>
          <a:lstStyle/>
          <a:p>
            <a:r>
              <a:rPr dirty="0"/>
              <a:t>Introduction</a:t>
            </a:r>
          </a:p>
        </p:txBody>
      </p:sp>
      <p:sp>
        <p:nvSpPr>
          <p:cNvPr id="77" name="Shape 77"/>
          <p:cNvSpPr>
            <a:spLocks noGrp="1"/>
          </p:cNvSpPr>
          <p:nvPr>
            <p:ph type="body" idx="1"/>
          </p:nvPr>
        </p:nvSpPr>
        <p:spPr>
          <a:xfrm>
            <a:off x="457200" y="1169131"/>
            <a:ext cx="8229600" cy="5358985"/>
          </a:xfrm>
          <a:prstGeom prst="rect">
            <a:avLst/>
          </a:prstGeom>
        </p:spPr>
        <p:txBody>
          <a:bodyPr>
            <a:noAutofit/>
          </a:bodyPr>
          <a:lstStyle/>
          <a:p>
            <a:r>
              <a:rPr dirty="0"/>
              <a:t>Decisions are often made by </a:t>
            </a:r>
            <a:r>
              <a:rPr b="1" i="1" dirty="0" smtClean="0"/>
              <a:t>consensus</a:t>
            </a:r>
            <a:r>
              <a:rPr lang="en-US" dirty="0" smtClean="0"/>
              <a:t>, which means a </a:t>
            </a:r>
            <a:r>
              <a:rPr dirty="0" smtClean="0"/>
              <a:t>general agreement</a:t>
            </a:r>
            <a:r>
              <a:rPr lang="en-US" dirty="0" smtClean="0"/>
              <a:t>,</a:t>
            </a:r>
            <a:r>
              <a:rPr dirty="0" smtClean="0"/>
              <a:t> </a:t>
            </a:r>
            <a:r>
              <a:rPr dirty="0"/>
              <a:t>or </a:t>
            </a:r>
            <a:r>
              <a:rPr dirty="0" smtClean="0"/>
              <a:t>voting</a:t>
            </a:r>
            <a:r>
              <a:rPr lang="en-US" dirty="0" smtClean="0"/>
              <a:t>.</a:t>
            </a:r>
            <a:endParaRPr dirty="0"/>
          </a:p>
          <a:p>
            <a:r>
              <a:rPr dirty="0"/>
              <a:t>The issue of fairness was important to the </a:t>
            </a:r>
            <a:r>
              <a:rPr b="1" i="1" dirty="0"/>
              <a:t>Founding </a:t>
            </a:r>
            <a:r>
              <a:rPr b="1" i="1" dirty="0" smtClean="0"/>
              <a:t>Fathers</a:t>
            </a:r>
            <a:r>
              <a:rPr lang="en-US" dirty="0" smtClean="0"/>
              <a:t>, </a:t>
            </a:r>
            <a:r>
              <a:rPr dirty="0" smtClean="0"/>
              <a:t>the</a:t>
            </a:r>
            <a:r>
              <a:rPr lang="en-US" dirty="0" smtClean="0"/>
              <a:t> original</a:t>
            </a:r>
            <a:r>
              <a:rPr dirty="0" smtClean="0"/>
              <a:t> </a:t>
            </a:r>
            <a:r>
              <a:rPr dirty="0"/>
              <a:t>leaders who planned how the government of the United States would be </a:t>
            </a:r>
            <a:r>
              <a:rPr dirty="0" smtClean="0"/>
              <a:t>organized</a:t>
            </a:r>
            <a:r>
              <a:rPr lang="en-US" dirty="0" smtClean="0"/>
              <a:t>.</a:t>
            </a:r>
            <a:endParaRPr dirty="0"/>
          </a:p>
          <a:p>
            <a:r>
              <a:rPr dirty="0"/>
              <a:t>The ways the colonies were governed seemed unfair to many people, leading to </a:t>
            </a:r>
            <a:r>
              <a:rPr dirty="0" smtClean="0"/>
              <a:t>the desire to create </a:t>
            </a:r>
            <a:r>
              <a:rPr dirty="0"/>
              <a:t>a new form of government and gain </a:t>
            </a:r>
            <a:r>
              <a:rPr dirty="0" smtClean="0"/>
              <a:t>independence</a:t>
            </a:r>
            <a:r>
              <a:rPr lang="en-US" dirty="0" smtClean="0"/>
              <a:t>.</a:t>
            </a:r>
            <a:endParaRPr dirty="0"/>
          </a:p>
        </p:txBody>
      </p:sp>
      <p:sp>
        <p:nvSpPr>
          <p:cNvPr id="78" name="Shape 78"/>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12324"/>
            <a:ext cx="8229600" cy="1143001"/>
          </a:xfrm>
          <a:prstGeom prst="rect">
            <a:avLst/>
          </a:prstGeom>
        </p:spPr>
        <p:txBody>
          <a:bodyPr/>
          <a:lstStyle/>
          <a:p>
            <a:r>
              <a:rPr dirty="0"/>
              <a:t>Democratic Ideals</a:t>
            </a:r>
          </a:p>
        </p:txBody>
      </p:sp>
      <p:sp>
        <p:nvSpPr>
          <p:cNvPr id="81" name="Shape 81"/>
          <p:cNvSpPr>
            <a:spLocks noGrp="1"/>
          </p:cNvSpPr>
          <p:nvPr>
            <p:ph type="body" idx="1"/>
          </p:nvPr>
        </p:nvSpPr>
        <p:spPr>
          <a:xfrm>
            <a:off x="457200" y="1155325"/>
            <a:ext cx="8229600" cy="5372791"/>
          </a:xfrm>
          <a:prstGeom prst="rect">
            <a:avLst/>
          </a:prstGeom>
        </p:spPr>
        <p:txBody>
          <a:bodyPr>
            <a:noAutofit/>
          </a:bodyPr>
          <a:lstStyle/>
          <a:p>
            <a:pPr marL="485729" indent="-485729" defTabSz="585215">
              <a:spcBef>
                <a:spcPts val="400"/>
              </a:spcBef>
              <a:defRPr sz="2048"/>
            </a:pPr>
            <a:r>
              <a:rPr sz="2200" dirty="0"/>
              <a:t>Ideal: a vision of what a perfect government would look like</a:t>
            </a:r>
          </a:p>
          <a:p>
            <a:pPr marL="485729" indent="-485729" defTabSz="585215">
              <a:spcBef>
                <a:spcPts val="400"/>
              </a:spcBef>
              <a:defRPr sz="2048"/>
            </a:pPr>
            <a:r>
              <a:rPr sz="2200" dirty="0"/>
              <a:t>Citizens of the United States have worked hard for many years to make these ideals of good government </a:t>
            </a:r>
            <a:r>
              <a:rPr sz="2200" dirty="0" smtClean="0"/>
              <a:t>reality</a:t>
            </a:r>
            <a:r>
              <a:rPr lang="en-US" sz="2200" dirty="0" smtClean="0"/>
              <a:t>.</a:t>
            </a:r>
            <a:endParaRPr sz="2200" dirty="0"/>
          </a:p>
          <a:p>
            <a:pPr marL="485729" indent="-485729" defTabSz="585215">
              <a:spcBef>
                <a:spcPts val="400"/>
              </a:spcBef>
              <a:defRPr sz="2048"/>
            </a:pPr>
            <a:r>
              <a:rPr sz="2200" dirty="0"/>
              <a:t>The term </a:t>
            </a:r>
            <a:r>
              <a:rPr sz="2200" b="1" i="1" dirty="0"/>
              <a:t>democracy</a:t>
            </a:r>
            <a:r>
              <a:rPr sz="2200" dirty="0"/>
              <a:t> means control of a group or country by its </a:t>
            </a:r>
            <a:r>
              <a:rPr sz="2200" dirty="0" smtClean="0"/>
              <a:t>members</a:t>
            </a:r>
            <a:r>
              <a:rPr lang="en-US" sz="2200" dirty="0" smtClean="0"/>
              <a:t>.</a:t>
            </a:r>
            <a:endParaRPr sz="2200" dirty="0"/>
          </a:p>
          <a:p>
            <a:pPr marL="485729" indent="-485729" defTabSz="585215">
              <a:spcBef>
                <a:spcPts val="400"/>
              </a:spcBef>
              <a:defRPr sz="2048"/>
            </a:pPr>
            <a:r>
              <a:rPr sz="2200" dirty="0"/>
              <a:t>The ideal of </a:t>
            </a:r>
            <a:r>
              <a:rPr sz="2200" b="1" i="1" dirty="0"/>
              <a:t>popular </a:t>
            </a:r>
            <a:r>
              <a:rPr sz="2200" b="1" i="1" dirty="0" smtClean="0"/>
              <a:t>sovereignty</a:t>
            </a:r>
            <a:r>
              <a:rPr lang="en-US" sz="2200" dirty="0" smtClean="0"/>
              <a:t>, or </a:t>
            </a:r>
            <a:r>
              <a:rPr sz="2200" dirty="0" smtClean="0"/>
              <a:t>rule </a:t>
            </a:r>
            <a:r>
              <a:rPr sz="2200" dirty="0"/>
              <a:t>by the people through their </a:t>
            </a:r>
            <a:r>
              <a:rPr sz="2200" dirty="0" smtClean="0"/>
              <a:t>votes</a:t>
            </a:r>
            <a:r>
              <a:rPr lang="en-US" sz="2200" dirty="0" smtClean="0"/>
              <a:t>,</a:t>
            </a:r>
            <a:r>
              <a:rPr sz="2200" dirty="0" smtClean="0"/>
              <a:t> </a:t>
            </a:r>
            <a:r>
              <a:rPr sz="2200" dirty="0"/>
              <a:t>is center of what makes our country </a:t>
            </a:r>
            <a:r>
              <a:rPr sz="2200" dirty="0" smtClean="0"/>
              <a:t>great</a:t>
            </a:r>
            <a:r>
              <a:rPr lang="en-US" sz="2200" dirty="0" smtClean="0"/>
              <a:t>.</a:t>
            </a:r>
            <a:endParaRPr sz="2200" dirty="0"/>
          </a:p>
          <a:p>
            <a:pPr marL="485729" indent="-485729" defTabSz="585215">
              <a:spcBef>
                <a:spcPts val="400"/>
              </a:spcBef>
              <a:defRPr sz="2048"/>
            </a:pPr>
            <a:r>
              <a:rPr sz="2200" dirty="0"/>
              <a:t>The first three democratic ideals were described by the </a:t>
            </a:r>
            <a:r>
              <a:rPr sz="2200" b="1" i="1" dirty="0"/>
              <a:t>Declaration of </a:t>
            </a:r>
            <a:r>
              <a:rPr sz="2200" b="1" i="1" dirty="0" smtClean="0"/>
              <a:t>Independence</a:t>
            </a:r>
            <a:r>
              <a:rPr lang="en-US" sz="2200" dirty="0" smtClean="0"/>
              <a:t>:</a:t>
            </a:r>
          </a:p>
          <a:p>
            <a:pPr marL="945978" lvl="2" indent="-485729" defTabSz="585215">
              <a:spcBef>
                <a:spcPts val="400"/>
              </a:spcBef>
              <a:defRPr sz="2048"/>
            </a:pPr>
            <a:r>
              <a:rPr sz="2200" dirty="0" smtClean="0"/>
              <a:t>Life</a:t>
            </a:r>
            <a:r>
              <a:rPr sz="2200" dirty="0"/>
              <a:t>: everyone has the right to live and government must protect </a:t>
            </a:r>
            <a:r>
              <a:rPr sz="2200" dirty="0" smtClean="0"/>
              <a:t>citizens</a:t>
            </a:r>
            <a:endParaRPr lang="en-US" sz="2200" dirty="0" smtClean="0"/>
          </a:p>
          <a:p>
            <a:pPr marL="945978" lvl="2" indent="-485729" defTabSz="585215">
              <a:spcBef>
                <a:spcPts val="400"/>
              </a:spcBef>
              <a:defRPr sz="2048"/>
            </a:pPr>
            <a:r>
              <a:rPr sz="2200" dirty="0" smtClean="0"/>
              <a:t>Liberty</a:t>
            </a:r>
            <a:r>
              <a:rPr sz="2200" dirty="0"/>
              <a:t>: everyone is free to act, behave, and think as they wish without government interfering </a:t>
            </a:r>
            <a:r>
              <a:rPr sz="2200" dirty="0" smtClean="0"/>
              <a:t>as </a:t>
            </a:r>
            <a:r>
              <a:rPr sz="2200" dirty="0"/>
              <a:t>long as the liberties of others are not </a:t>
            </a:r>
            <a:r>
              <a:rPr sz="2200" dirty="0" smtClean="0"/>
              <a:t>harmed</a:t>
            </a:r>
            <a:endParaRPr lang="en-US" sz="2200" dirty="0" smtClean="0"/>
          </a:p>
          <a:p>
            <a:pPr marL="945978" lvl="2" indent="-485729" defTabSz="585215">
              <a:spcBef>
                <a:spcPts val="400"/>
              </a:spcBef>
              <a:defRPr sz="2048"/>
            </a:pPr>
            <a:r>
              <a:rPr sz="2200" dirty="0" smtClean="0"/>
              <a:t>Pursuit </a:t>
            </a:r>
            <a:r>
              <a:rPr sz="2200" dirty="0"/>
              <a:t>of Happiness: everyone should be able to pursue happiness as long as it doesn’t abuse the rights of others </a:t>
            </a:r>
          </a:p>
        </p:txBody>
      </p:sp>
      <p:sp>
        <p:nvSpPr>
          <p:cNvPr id="82" name="Shape 82"/>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1">
                                            <p:bg/>
                                          </p:spTgt>
                                        </p:tgtEl>
                                        <p:attrNameLst>
                                          <p:attrName>style.visibility</p:attrName>
                                        </p:attrNameLst>
                                      </p:cBhvr>
                                      <p:to>
                                        <p:strVal val="visible"/>
                                      </p:to>
                                    </p:set>
                                    <p:anim calcmode="lin" valueType="num">
                                      <p:cBhvr>
                                        <p:cTn id="7" dur="500" fill="hold"/>
                                        <p:tgtEl>
                                          <p:spTgt spid="81">
                                            <p:bg/>
                                          </p:spTgt>
                                        </p:tgtEl>
                                        <p:attrNameLst>
                                          <p:attrName>ppt_x</p:attrName>
                                        </p:attrNameLst>
                                      </p:cBhvr>
                                      <p:tavLst>
                                        <p:tav tm="0">
                                          <p:val>
                                            <p:strVal val="0-#ppt_w/2"/>
                                          </p:val>
                                        </p:tav>
                                        <p:tav tm="100000">
                                          <p:val>
                                            <p:strVal val="#ppt_x"/>
                                          </p:val>
                                        </p:tav>
                                      </p:tavLst>
                                    </p:anim>
                                    <p:anim calcmode="lin" valueType="num">
                                      <p:cBhvr>
                                        <p:cTn id="8" dur="50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81">
                                            <p:txEl>
                                              <p:pRg st="0" end="0"/>
                                            </p:txEl>
                                          </p:spTgt>
                                        </p:tgtEl>
                                        <p:attrNameLst>
                                          <p:attrName>style.visibility</p:attrName>
                                        </p:attrNameLst>
                                      </p:cBhvr>
                                      <p:to>
                                        <p:strVal val="visible"/>
                                      </p:to>
                                    </p:set>
                                    <p:anim calcmode="lin" valueType="num">
                                      <p:cBhvr>
                                        <p:cTn id="11" dur="500" fill="hold"/>
                                        <p:tgtEl>
                                          <p:spTgt spid="8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81">
                                            <p:txEl>
                                              <p:pRg st="1" end="1"/>
                                            </p:txEl>
                                          </p:spTgt>
                                        </p:tgtEl>
                                        <p:attrNameLst>
                                          <p:attrName>style.visibility</p:attrName>
                                        </p:attrNameLst>
                                      </p:cBhvr>
                                      <p:to>
                                        <p:strVal val="visible"/>
                                      </p:to>
                                    </p:set>
                                    <p:anim calcmode="lin" valueType="num">
                                      <p:cBhvr>
                                        <p:cTn id="16" dur="500" fill="hold"/>
                                        <p:tgtEl>
                                          <p:spTgt spid="8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8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81">
                                            <p:txEl>
                                              <p:pRg st="2" end="2"/>
                                            </p:txEl>
                                          </p:spTgt>
                                        </p:tgtEl>
                                        <p:attrNameLst>
                                          <p:attrName>style.visibility</p:attrName>
                                        </p:attrNameLst>
                                      </p:cBhvr>
                                      <p:to>
                                        <p:strVal val="visible"/>
                                      </p:to>
                                    </p:set>
                                    <p:anim calcmode="lin" valueType="num">
                                      <p:cBhvr>
                                        <p:cTn id="21" dur="500" fill="hold"/>
                                        <p:tgtEl>
                                          <p:spTgt spid="8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8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81">
                                            <p:txEl>
                                              <p:pRg st="3" end="3"/>
                                            </p:txEl>
                                          </p:spTgt>
                                        </p:tgtEl>
                                        <p:attrNameLst>
                                          <p:attrName>style.visibility</p:attrName>
                                        </p:attrNameLst>
                                      </p:cBhvr>
                                      <p:to>
                                        <p:strVal val="visible"/>
                                      </p:to>
                                    </p:set>
                                    <p:anim calcmode="lin" valueType="num">
                                      <p:cBhvr>
                                        <p:cTn id="26" dur="500" fill="hold"/>
                                        <p:tgtEl>
                                          <p:spTgt spid="81">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8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81">
                                            <p:txEl>
                                              <p:pRg st="4" end="4"/>
                                            </p:txEl>
                                          </p:spTgt>
                                        </p:tgtEl>
                                        <p:attrNameLst>
                                          <p:attrName>style.visibility</p:attrName>
                                        </p:attrNameLst>
                                      </p:cBhvr>
                                      <p:to>
                                        <p:strVal val="visible"/>
                                      </p:to>
                                    </p:set>
                                    <p:anim calcmode="lin" valueType="num">
                                      <p:cBhvr>
                                        <p:cTn id="31" dur="500" fill="hold"/>
                                        <p:tgtEl>
                                          <p:spTgt spid="81">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81">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iterate>
                                    <p:tmAbs val="0"/>
                                  </p:iterate>
                                  <p:childTnLst>
                                    <p:set>
                                      <p:cBhvr>
                                        <p:cTn id="34" fill="hold"/>
                                        <p:tgtEl>
                                          <p:spTgt spid="81">
                                            <p:txEl>
                                              <p:pRg st="5" end="5"/>
                                            </p:txEl>
                                          </p:spTgt>
                                        </p:tgtEl>
                                        <p:attrNameLst>
                                          <p:attrName>style.visibility</p:attrName>
                                        </p:attrNameLst>
                                      </p:cBhvr>
                                      <p:to>
                                        <p:strVal val="visible"/>
                                      </p:to>
                                    </p:set>
                                    <p:anim calcmode="lin" valueType="num">
                                      <p:cBhvr>
                                        <p:cTn id="35" dur="500" fill="hold"/>
                                        <p:tgtEl>
                                          <p:spTgt spid="81">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81">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1" nodeType="withEffect">
                                  <p:stCondLst>
                                    <p:cond delay="0"/>
                                  </p:stCondLst>
                                  <p:iterate>
                                    <p:tmAbs val="0"/>
                                  </p:iterate>
                                  <p:childTnLst>
                                    <p:set>
                                      <p:cBhvr>
                                        <p:cTn id="38" fill="hold"/>
                                        <p:tgtEl>
                                          <p:spTgt spid="81">
                                            <p:txEl>
                                              <p:pRg st="6" end="6"/>
                                            </p:txEl>
                                          </p:spTgt>
                                        </p:tgtEl>
                                        <p:attrNameLst>
                                          <p:attrName>style.visibility</p:attrName>
                                        </p:attrNameLst>
                                      </p:cBhvr>
                                      <p:to>
                                        <p:strVal val="visible"/>
                                      </p:to>
                                    </p:set>
                                    <p:anim calcmode="lin" valueType="num">
                                      <p:cBhvr>
                                        <p:cTn id="39" dur="500" fill="hold"/>
                                        <p:tgtEl>
                                          <p:spTgt spid="81">
                                            <p:txEl>
                                              <p:pRg st="6" end="6"/>
                                            </p:txEl>
                                          </p:spTgt>
                                        </p:tgtEl>
                                        <p:attrNameLst>
                                          <p:attrName>ppt_x</p:attrName>
                                        </p:attrNameLst>
                                      </p:cBhvr>
                                      <p:tavLst>
                                        <p:tav tm="0">
                                          <p:val>
                                            <p:strVal val="0-#ppt_w/2"/>
                                          </p:val>
                                        </p:tav>
                                        <p:tav tm="100000">
                                          <p:val>
                                            <p:strVal val="#ppt_x"/>
                                          </p:val>
                                        </p:tav>
                                      </p:tavLst>
                                    </p:anim>
                                    <p:anim calcmode="lin" valueType="num">
                                      <p:cBhvr>
                                        <p:cTn id="40" dur="500" fill="hold"/>
                                        <p:tgtEl>
                                          <p:spTgt spid="81">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1" nodeType="withEffect">
                                  <p:stCondLst>
                                    <p:cond delay="0"/>
                                  </p:stCondLst>
                                  <p:iterate>
                                    <p:tmAbs val="0"/>
                                  </p:iterate>
                                  <p:childTnLst>
                                    <p:set>
                                      <p:cBhvr>
                                        <p:cTn id="42" fill="hold"/>
                                        <p:tgtEl>
                                          <p:spTgt spid="81">
                                            <p:txEl>
                                              <p:pRg st="7" end="7"/>
                                            </p:txEl>
                                          </p:spTgt>
                                        </p:tgtEl>
                                        <p:attrNameLst>
                                          <p:attrName>style.visibility</p:attrName>
                                        </p:attrNameLst>
                                      </p:cBhvr>
                                      <p:to>
                                        <p:strVal val="visible"/>
                                      </p:to>
                                    </p:set>
                                    <p:anim calcmode="lin" valueType="num">
                                      <p:cBhvr>
                                        <p:cTn id="43" dur="500" fill="hold"/>
                                        <p:tgtEl>
                                          <p:spTgt spid="81">
                                            <p:txEl>
                                              <p:pRg st="7" end="7"/>
                                            </p:txEl>
                                          </p:spTgt>
                                        </p:tgtEl>
                                        <p:attrNameLst>
                                          <p:attrName>ppt_x</p:attrName>
                                        </p:attrNameLst>
                                      </p:cBhvr>
                                      <p:tavLst>
                                        <p:tav tm="0">
                                          <p:val>
                                            <p:strVal val="0-#ppt_w/2"/>
                                          </p:val>
                                        </p:tav>
                                        <p:tav tm="100000">
                                          <p:val>
                                            <p:strVal val="#ppt_x"/>
                                          </p:val>
                                        </p:tav>
                                      </p:tavLst>
                                    </p:anim>
                                    <p:anim calcmode="lin" valueType="num">
                                      <p:cBhvr>
                                        <p:cTn id="44" dur="500" fill="hold"/>
                                        <p:tgtEl>
                                          <p:spTgt spid="8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457200" y="12324"/>
            <a:ext cx="8229600" cy="1143001"/>
          </a:xfrm>
          <a:prstGeom prst="rect">
            <a:avLst/>
          </a:prstGeom>
        </p:spPr>
        <p:txBody>
          <a:bodyPr/>
          <a:lstStyle>
            <a:lvl1pPr defTabSz="850391">
              <a:defRPr sz="4092">
                <a:effectLst>
                  <a:outerShdw blurRad="35433" dist="35433" dir="2700000" rotWithShape="0">
                    <a:srgbClr val="000000">
                      <a:alpha val="43137"/>
                    </a:srgbClr>
                  </a:outerShdw>
                </a:effectLst>
              </a:defRPr>
            </a:lvl1pPr>
          </a:lstStyle>
          <a:p>
            <a:r>
              <a:rPr dirty="0"/>
              <a:t>From Monarchy to Republicanism</a:t>
            </a:r>
          </a:p>
        </p:txBody>
      </p:sp>
      <p:sp>
        <p:nvSpPr>
          <p:cNvPr id="85" name="Shape 85"/>
          <p:cNvSpPr>
            <a:spLocks noGrp="1"/>
          </p:cNvSpPr>
          <p:nvPr>
            <p:ph type="body" idx="1"/>
          </p:nvPr>
        </p:nvSpPr>
        <p:spPr>
          <a:xfrm>
            <a:off x="457200" y="1155325"/>
            <a:ext cx="8229600" cy="5372791"/>
          </a:xfrm>
          <a:prstGeom prst="rect">
            <a:avLst/>
          </a:prstGeom>
        </p:spPr>
        <p:txBody>
          <a:bodyPr>
            <a:normAutofit/>
          </a:bodyPr>
          <a:lstStyle/>
          <a:p>
            <a:pPr marL="485729" indent="-485729" defTabSz="585215">
              <a:spcBef>
                <a:spcPts val="400"/>
              </a:spcBef>
              <a:defRPr sz="2048"/>
            </a:pPr>
            <a:r>
              <a:rPr sz="2100" dirty="0"/>
              <a:t>In Europe, where most colonists came from, countries were ruled by a </a:t>
            </a:r>
            <a:r>
              <a:rPr sz="2100" b="1" i="1" dirty="0" smtClean="0"/>
              <a:t>monarchy</a:t>
            </a:r>
            <a:r>
              <a:rPr lang="en-US" sz="2100" dirty="0" smtClean="0"/>
              <a:t>, or to be </a:t>
            </a:r>
            <a:r>
              <a:rPr sz="2100" dirty="0" smtClean="0"/>
              <a:t>rule</a:t>
            </a:r>
            <a:r>
              <a:rPr lang="en-US" sz="2100" dirty="0" smtClean="0"/>
              <a:t>d</a:t>
            </a:r>
            <a:r>
              <a:rPr sz="2100" dirty="0" smtClean="0"/>
              <a:t> </a:t>
            </a:r>
            <a:r>
              <a:rPr sz="2100" dirty="0"/>
              <a:t>by a king or </a:t>
            </a:r>
            <a:r>
              <a:rPr sz="2100" dirty="0" smtClean="0"/>
              <a:t>queen</a:t>
            </a:r>
            <a:r>
              <a:rPr lang="en-US" sz="2100" dirty="0"/>
              <a:t>.</a:t>
            </a:r>
            <a:endParaRPr lang="en-US" sz="2100" dirty="0" smtClean="0"/>
          </a:p>
          <a:p>
            <a:pPr marL="945978" lvl="2" indent="-485729" defTabSz="585215">
              <a:spcBef>
                <a:spcPts val="400"/>
              </a:spcBef>
              <a:defRPr sz="2048"/>
            </a:pPr>
            <a:r>
              <a:rPr sz="2100" dirty="0" smtClean="0"/>
              <a:t>In </a:t>
            </a:r>
            <a:r>
              <a:rPr sz="2100" dirty="0"/>
              <a:t>a monarchy, the leader is in place for life and selected based on </a:t>
            </a:r>
            <a:r>
              <a:rPr sz="2100" dirty="0" smtClean="0"/>
              <a:t>ancestry</a:t>
            </a:r>
            <a:r>
              <a:rPr lang="en-US" sz="2100" dirty="0" smtClean="0"/>
              <a:t>.</a:t>
            </a:r>
            <a:endParaRPr sz="2100" dirty="0"/>
          </a:p>
          <a:p>
            <a:pPr marL="485729" indent="-485729" defTabSz="585215">
              <a:spcBef>
                <a:spcPts val="400"/>
              </a:spcBef>
              <a:defRPr sz="2048"/>
            </a:pPr>
            <a:r>
              <a:rPr sz="2100" dirty="0"/>
              <a:t>Colonists were ruled by England’s king and Parliament, who would send new laws by ship across the Atlantic to the colonies, taking months. </a:t>
            </a:r>
            <a:endParaRPr lang="en-US" sz="2100" dirty="0" smtClean="0"/>
          </a:p>
          <a:p>
            <a:pPr marL="945978" lvl="2" indent="-485729" defTabSz="585215">
              <a:spcBef>
                <a:spcPts val="400"/>
              </a:spcBef>
              <a:defRPr sz="2048"/>
            </a:pPr>
            <a:r>
              <a:rPr sz="2100" dirty="0" smtClean="0"/>
              <a:t>Colonists </a:t>
            </a:r>
            <a:r>
              <a:rPr sz="2100" dirty="0"/>
              <a:t>felt ignored by their ruler.</a:t>
            </a:r>
          </a:p>
          <a:p>
            <a:pPr marL="485729" indent="-485729" defTabSz="585215">
              <a:spcBef>
                <a:spcPts val="400"/>
              </a:spcBef>
              <a:defRPr sz="2048"/>
            </a:pPr>
            <a:r>
              <a:rPr sz="2100" dirty="0"/>
              <a:t>In the colonies, the idea spread of an ideal </a:t>
            </a:r>
            <a:r>
              <a:rPr sz="2100" b="1" i="1" dirty="0" smtClean="0"/>
              <a:t>republic</a:t>
            </a:r>
            <a:r>
              <a:rPr lang="en-US" sz="2100" dirty="0" smtClean="0"/>
              <a:t>: </a:t>
            </a:r>
            <a:r>
              <a:rPr sz="2100" dirty="0" smtClean="0"/>
              <a:t>a </a:t>
            </a:r>
            <a:r>
              <a:rPr sz="2100" dirty="0"/>
              <a:t>country in which citizens ruled by voting for </a:t>
            </a:r>
            <a:r>
              <a:rPr sz="2100" dirty="0" smtClean="0"/>
              <a:t>leaders</a:t>
            </a:r>
            <a:r>
              <a:rPr lang="en-US" sz="2100" dirty="0"/>
              <a:t>.</a:t>
            </a:r>
          </a:p>
          <a:p>
            <a:pPr marL="945978" lvl="2" indent="-485729" defTabSz="585215">
              <a:spcBef>
                <a:spcPts val="400"/>
              </a:spcBef>
              <a:defRPr sz="2048"/>
            </a:pPr>
            <a:r>
              <a:rPr lang="en-US" sz="2100" dirty="0" smtClean="0"/>
              <a:t>A system of c</a:t>
            </a:r>
            <a:r>
              <a:rPr sz="2100" dirty="0" smtClean="0"/>
              <a:t>hecks </a:t>
            </a:r>
            <a:r>
              <a:rPr sz="2100" dirty="0"/>
              <a:t>and balances spread political power across branches of </a:t>
            </a:r>
            <a:r>
              <a:rPr sz="2100" dirty="0" smtClean="0"/>
              <a:t>government</a:t>
            </a:r>
            <a:r>
              <a:rPr lang="en-US" sz="2100" dirty="0" smtClean="0"/>
              <a:t>.</a:t>
            </a:r>
          </a:p>
          <a:p>
            <a:pPr marL="945978" lvl="2" indent="-485729" defTabSz="585215">
              <a:spcBef>
                <a:spcPts val="400"/>
              </a:spcBef>
              <a:defRPr sz="2048"/>
            </a:pPr>
            <a:r>
              <a:rPr sz="2100" dirty="0" smtClean="0"/>
              <a:t>Citizen </a:t>
            </a:r>
            <a:r>
              <a:rPr sz="2100" dirty="0"/>
              <a:t>elections allowed </a:t>
            </a:r>
            <a:r>
              <a:rPr lang="en-US" sz="2100" dirty="0" smtClean="0"/>
              <a:t>the </a:t>
            </a:r>
            <a:r>
              <a:rPr sz="2100" dirty="0" smtClean="0"/>
              <a:t>choice of</a:t>
            </a:r>
            <a:r>
              <a:rPr lang="en-US" sz="2100" dirty="0" smtClean="0"/>
              <a:t> a</a:t>
            </a:r>
            <a:r>
              <a:rPr sz="2100" dirty="0" smtClean="0"/>
              <a:t> </a:t>
            </a:r>
            <a:r>
              <a:rPr sz="2100" dirty="0"/>
              <a:t>candidate based on </a:t>
            </a:r>
            <a:r>
              <a:rPr sz="2100" dirty="0" smtClean="0"/>
              <a:t>merit</a:t>
            </a:r>
            <a:r>
              <a:rPr lang="en-US" sz="2100" dirty="0" smtClean="0"/>
              <a:t>.</a:t>
            </a:r>
          </a:p>
          <a:p>
            <a:pPr marL="945978" lvl="2" indent="-485729" defTabSz="585215">
              <a:spcBef>
                <a:spcPts val="400"/>
              </a:spcBef>
              <a:defRPr sz="2048"/>
            </a:pPr>
            <a:r>
              <a:rPr sz="2100" dirty="0" smtClean="0"/>
              <a:t>Frequent </a:t>
            </a:r>
            <a:r>
              <a:rPr sz="2100" dirty="0"/>
              <a:t>elections insured that the people had a voice and leaders were held </a:t>
            </a:r>
            <a:r>
              <a:rPr sz="2100" dirty="0" smtClean="0"/>
              <a:t>accountable</a:t>
            </a:r>
            <a:r>
              <a:rPr lang="en-US" sz="2100" dirty="0" smtClean="0"/>
              <a:t>.</a:t>
            </a:r>
          </a:p>
          <a:p>
            <a:pPr marL="945978" lvl="2" indent="-485729" defTabSz="585215">
              <a:spcBef>
                <a:spcPts val="400"/>
              </a:spcBef>
              <a:defRPr sz="2048"/>
            </a:pPr>
            <a:r>
              <a:rPr lang="en-US" sz="2100" dirty="0" smtClean="0"/>
              <a:t>A w</a:t>
            </a:r>
            <a:r>
              <a:rPr sz="2100" dirty="0" smtClean="0"/>
              <a:t>eak </a:t>
            </a:r>
            <a:r>
              <a:rPr sz="2100" dirty="0"/>
              <a:t>executive branch would keep the leader from holding absolute power and prevent </a:t>
            </a:r>
            <a:r>
              <a:rPr sz="2100" dirty="0" smtClean="0"/>
              <a:t>corruption</a:t>
            </a:r>
            <a:r>
              <a:rPr lang="en-US" sz="2100" dirty="0" smtClean="0"/>
              <a:t>.</a:t>
            </a:r>
            <a:endParaRPr sz="2100" dirty="0"/>
          </a:p>
        </p:txBody>
      </p:sp>
      <p:sp>
        <p:nvSpPr>
          <p:cNvPr id="86" name="Shape 86"/>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12324"/>
            <a:ext cx="8229600" cy="1143001"/>
          </a:xfrm>
          <a:prstGeom prst="rect">
            <a:avLst/>
          </a:prstGeom>
        </p:spPr>
        <p:txBody>
          <a:bodyPr/>
          <a:lstStyle>
            <a:lvl1pPr defTabSz="905255">
              <a:defRPr sz="4356">
                <a:effectLst>
                  <a:outerShdw blurRad="37719" dist="37719" dir="2700000" rotWithShape="0">
                    <a:srgbClr val="000000">
                      <a:alpha val="43137"/>
                    </a:srgbClr>
                  </a:outerShdw>
                </a:effectLst>
              </a:defRPr>
            </a:lvl1pPr>
          </a:lstStyle>
          <a:p>
            <a:r>
              <a:rPr dirty="0"/>
              <a:t>Basic Principles of Government</a:t>
            </a:r>
          </a:p>
        </p:txBody>
      </p:sp>
      <p:sp>
        <p:nvSpPr>
          <p:cNvPr id="89" name="Shape 89"/>
          <p:cNvSpPr>
            <a:spLocks noGrp="1"/>
          </p:cNvSpPr>
          <p:nvPr>
            <p:ph type="body" idx="1"/>
          </p:nvPr>
        </p:nvSpPr>
        <p:spPr>
          <a:xfrm>
            <a:off x="457200" y="1155325"/>
            <a:ext cx="8229600" cy="5372791"/>
          </a:xfrm>
          <a:prstGeom prst="rect">
            <a:avLst/>
          </a:prstGeom>
        </p:spPr>
        <p:txBody>
          <a:bodyPr>
            <a:normAutofit/>
          </a:bodyPr>
          <a:lstStyle/>
          <a:p>
            <a:pPr marL="485729" indent="-485729" defTabSz="585215">
              <a:spcBef>
                <a:spcPts val="400"/>
              </a:spcBef>
              <a:defRPr sz="2048"/>
            </a:pPr>
            <a:r>
              <a:rPr sz="2400" dirty="0"/>
              <a:t>American government is separated into legislative, executive, and judicial </a:t>
            </a:r>
            <a:r>
              <a:rPr sz="2400" dirty="0" smtClean="0"/>
              <a:t>branches</a:t>
            </a:r>
            <a:r>
              <a:rPr lang="en-US" sz="2400" dirty="0" smtClean="0"/>
              <a:t>,</a:t>
            </a:r>
            <a:r>
              <a:rPr sz="2400" dirty="0" smtClean="0"/>
              <a:t> </a:t>
            </a:r>
            <a:r>
              <a:rPr sz="2400" dirty="0"/>
              <a:t>and powers are divided into federal, state, and local </a:t>
            </a:r>
            <a:r>
              <a:rPr sz="2400" dirty="0" smtClean="0"/>
              <a:t>levels</a:t>
            </a:r>
            <a:r>
              <a:rPr lang="en-US" sz="2400" dirty="0" smtClean="0"/>
              <a:t>.</a:t>
            </a:r>
            <a:endParaRPr sz="2400" dirty="0"/>
          </a:p>
          <a:p>
            <a:pPr marL="485729" indent="-485729" defTabSz="585215">
              <a:spcBef>
                <a:spcPts val="400"/>
              </a:spcBef>
              <a:defRPr sz="2048"/>
            </a:pPr>
            <a:r>
              <a:rPr sz="2400" dirty="0"/>
              <a:t>The </a:t>
            </a:r>
            <a:r>
              <a:rPr sz="2400" b="1" i="1" dirty="0"/>
              <a:t>United States </a:t>
            </a:r>
            <a:r>
              <a:rPr sz="2400" b="1" i="1" dirty="0" smtClean="0"/>
              <a:t>Constitution</a:t>
            </a:r>
            <a:r>
              <a:rPr lang="en-US" sz="2400" dirty="0" smtClean="0"/>
              <a:t>, or </a:t>
            </a:r>
            <a:r>
              <a:rPr sz="2400" dirty="0" smtClean="0"/>
              <a:t>the </a:t>
            </a:r>
            <a:r>
              <a:rPr sz="2400" dirty="0"/>
              <a:t>document that set up our nation’s current framework for </a:t>
            </a:r>
            <a:r>
              <a:rPr sz="2400" dirty="0" smtClean="0"/>
              <a:t>government</a:t>
            </a:r>
            <a:r>
              <a:rPr lang="en-US" sz="2400" dirty="0" smtClean="0"/>
              <a:t>,</a:t>
            </a:r>
            <a:r>
              <a:rPr sz="2400" dirty="0" smtClean="0"/>
              <a:t> </a:t>
            </a:r>
            <a:r>
              <a:rPr sz="2400" dirty="0"/>
              <a:t>is the supreme law of the </a:t>
            </a:r>
            <a:r>
              <a:rPr sz="2400" dirty="0" smtClean="0"/>
              <a:t>land</a:t>
            </a:r>
            <a:r>
              <a:rPr lang="en-US" sz="2400" dirty="0" smtClean="0"/>
              <a:t>.</a:t>
            </a:r>
          </a:p>
          <a:p>
            <a:pPr marL="945978" lvl="2" indent="-485729" defTabSz="585215">
              <a:spcBef>
                <a:spcPts val="400"/>
              </a:spcBef>
              <a:defRPr sz="2048"/>
            </a:pPr>
            <a:r>
              <a:rPr sz="2400" dirty="0" smtClean="0"/>
              <a:t>All </a:t>
            </a:r>
            <a:r>
              <a:rPr sz="2400" dirty="0"/>
              <a:t>laws at every level must be consistent with the </a:t>
            </a:r>
            <a:r>
              <a:rPr sz="2400" dirty="0" smtClean="0"/>
              <a:t>Constitution</a:t>
            </a:r>
            <a:r>
              <a:rPr lang="en-US" sz="2400" dirty="0" smtClean="0"/>
              <a:t>.</a:t>
            </a:r>
            <a:endParaRPr sz="2400" dirty="0"/>
          </a:p>
          <a:p>
            <a:pPr marL="485729" indent="-485729" defTabSz="585215">
              <a:spcBef>
                <a:spcPts val="400"/>
              </a:spcBef>
              <a:defRPr sz="2048"/>
            </a:pPr>
            <a:r>
              <a:rPr sz="2400" dirty="0"/>
              <a:t>In the U.S. the people are sovereign and are the source of power and authority</a:t>
            </a:r>
            <a:r>
              <a:rPr sz="2400" dirty="0" smtClean="0"/>
              <a:t>,</a:t>
            </a:r>
            <a:r>
              <a:rPr lang="en-US" sz="2400" dirty="0" smtClean="0"/>
              <a:t> meaning</a:t>
            </a:r>
            <a:r>
              <a:rPr sz="2400" dirty="0" smtClean="0"/>
              <a:t> </a:t>
            </a:r>
            <a:r>
              <a:rPr sz="2400" dirty="0"/>
              <a:t>elected officials govern by the consent of the </a:t>
            </a:r>
            <a:r>
              <a:rPr sz="2400" dirty="0" smtClean="0"/>
              <a:t>governed</a:t>
            </a:r>
            <a:r>
              <a:rPr lang="en-US" sz="2400" dirty="0" smtClean="0"/>
              <a:t>.</a:t>
            </a:r>
            <a:endParaRPr sz="2400" dirty="0"/>
          </a:p>
          <a:p>
            <a:pPr marL="485729" indent="-485729" defTabSz="585215">
              <a:spcBef>
                <a:spcPts val="400"/>
              </a:spcBef>
              <a:defRPr sz="2048"/>
            </a:pPr>
            <a:r>
              <a:rPr sz="2400" dirty="0"/>
              <a:t>The Founding Fathers set up a system of checks and balances to limit power of the government through the three branches and various levels of </a:t>
            </a:r>
            <a:r>
              <a:rPr sz="2400" dirty="0" smtClean="0"/>
              <a:t>government</a:t>
            </a:r>
            <a:r>
              <a:rPr lang="en-US" sz="2400" dirty="0" smtClean="0"/>
              <a:t>.</a:t>
            </a:r>
            <a:endParaRPr sz="2400" dirty="0"/>
          </a:p>
          <a:p>
            <a:pPr marL="485729" indent="-485729" defTabSz="585215">
              <a:spcBef>
                <a:spcPts val="400"/>
              </a:spcBef>
              <a:defRPr sz="2048"/>
            </a:pPr>
            <a:r>
              <a:rPr sz="2400" dirty="0"/>
              <a:t>American people elect public officials at all levels of government for specific terms of </a:t>
            </a:r>
            <a:r>
              <a:rPr sz="2400" dirty="0" smtClean="0"/>
              <a:t>office</a:t>
            </a:r>
            <a:r>
              <a:rPr lang="en-US" sz="2400" dirty="0" smtClean="0"/>
              <a:t>.</a:t>
            </a:r>
            <a:endParaRPr sz="2400" dirty="0"/>
          </a:p>
        </p:txBody>
      </p:sp>
      <p:sp>
        <p:nvSpPr>
          <p:cNvPr id="90" name="Shape 90"/>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12324"/>
            <a:ext cx="8229600" cy="1143001"/>
          </a:xfrm>
          <a:prstGeom prst="rect">
            <a:avLst/>
          </a:prstGeom>
        </p:spPr>
        <p:txBody>
          <a:bodyPr/>
          <a:lstStyle>
            <a:lvl1pPr defTabSz="795527">
              <a:defRPr sz="3828">
                <a:effectLst>
                  <a:outerShdw blurRad="33147" dist="33147" dir="2700000" rotWithShape="0">
                    <a:srgbClr val="000000">
                      <a:alpha val="43137"/>
                    </a:srgbClr>
                  </a:outerShdw>
                </a:effectLst>
              </a:defRPr>
            </a:lvl1pPr>
          </a:lstStyle>
          <a:p>
            <a:r>
              <a:rPr dirty="0"/>
              <a:t>The Protections of the Bill of Rights</a:t>
            </a:r>
          </a:p>
        </p:txBody>
      </p:sp>
      <p:sp>
        <p:nvSpPr>
          <p:cNvPr id="93" name="Shape 93"/>
          <p:cNvSpPr>
            <a:spLocks noGrp="1"/>
          </p:cNvSpPr>
          <p:nvPr>
            <p:ph type="body" idx="1"/>
          </p:nvPr>
        </p:nvSpPr>
        <p:spPr>
          <a:xfrm>
            <a:off x="457200" y="1155325"/>
            <a:ext cx="8229600" cy="5350885"/>
          </a:xfrm>
          <a:prstGeom prst="rect">
            <a:avLst/>
          </a:prstGeom>
        </p:spPr>
        <p:txBody>
          <a:bodyPr>
            <a:normAutofit/>
          </a:bodyPr>
          <a:lstStyle/>
          <a:p>
            <a:r>
              <a:rPr sz="3600" dirty="0"/>
              <a:t>When the Constitution was completed in 1787, some delegates argued that it was not specific in the rights it granted to </a:t>
            </a:r>
            <a:r>
              <a:rPr sz="3600" dirty="0" smtClean="0"/>
              <a:t>citizens</a:t>
            </a:r>
            <a:r>
              <a:rPr lang="en-US" sz="3600" dirty="0" smtClean="0"/>
              <a:t>.</a:t>
            </a:r>
            <a:endParaRPr sz="3600" dirty="0"/>
          </a:p>
          <a:p>
            <a:r>
              <a:rPr sz="3600" dirty="0"/>
              <a:t>In 1791, the first ten </a:t>
            </a:r>
            <a:r>
              <a:rPr sz="3600" b="1" i="1" dirty="0" smtClean="0"/>
              <a:t>amendments</a:t>
            </a:r>
            <a:r>
              <a:rPr lang="en-US" sz="3600" dirty="0" smtClean="0"/>
              <a:t>, or </a:t>
            </a:r>
            <a:r>
              <a:rPr sz="3600" dirty="0" smtClean="0"/>
              <a:t>additions </a:t>
            </a:r>
            <a:r>
              <a:rPr sz="3600" dirty="0"/>
              <a:t>or changes to a </a:t>
            </a:r>
            <a:r>
              <a:rPr sz="3600" dirty="0" smtClean="0"/>
              <a:t>constitution</a:t>
            </a:r>
            <a:r>
              <a:rPr lang="en-US" sz="3600" dirty="0" smtClean="0"/>
              <a:t>,</a:t>
            </a:r>
            <a:r>
              <a:rPr sz="3600" dirty="0" smtClean="0"/>
              <a:t> </a:t>
            </a:r>
            <a:r>
              <a:rPr sz="3600" dirty="0"/>
              <a:t>were adopted and are now </a:t>
            </a:r>
            <a:r>
              <a:rPr sz="3600" dirty="0" smtClean="0"/>
              <a:t>know</a:t>
            </a:r>
            <a:r>
              <a:rPr lang="en-US" sz="3600" dirty="0" smtClean="0"/>
              <a:t>n</a:t>
            </a:r>
            <a:r>
              <a:rPr sz="3600" dirty="0" smtClean="0"/>
              <a:t> </a:t>
            </a:r>
            <a:r>
              <a:rPr sz="3600" dirty="0"/>
              <a:t>as the </a:t>
            </a:r>
            <a:r>
              <a:rPr sz="3600" b="1" i="1" dirty="0"/>
              <a:t>Bill of </a:t>
            </a:r>
            <a:r>
              <a:rPr sz="3600" b="1" i="1" dirty="0" smtClean="0"/>
              <a:t>Rights</a:t>
            </a:r>
            <a:r>
              <a:rPr lang="en-US" sz="3600" dirty="0" smtClean="0"/>
              <a:t>.</a:t>
            </a:r>
            <a:endParaRPr sz="3600" b="1" i="1" dirty="0"/>
          </a:p>
        </p:txBody>
      </p:sp>
      <p:sp>
        <p:nvSpPr>
          <p:cNvPr id="94" name="Shape 94"/>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95" name="Shape 95"/>
          <p:cNvSpPr/>
          <p:nvPr/>
        </p:nvSpPr>
        <p:spPr>
          <a:xfrm>
            <a:off x="6588883" y="6148070"/>
            <a:ext cx="251368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190</TotalTime>
  <Words>2462</Words>
  <Application>Microsoft Macintosh PowerPoint</Application>
  <PresentationFormat>On-screen Show (4:3)</PresentationFormat>
  <Paragraphs>221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Section 1: Achieving Democratic Ideals</vt:lpstr>
      <vt:lpstr>Section 1: Achieving Democratic Ideals</vt:lpstr>
      <vt:lpstr>Introduction</vt:lpstr>
      <vt:lpstr>Democratic Ideals</vt:lpstr>
      <vt:lpstr>From Monarchy to Republicanism</vt:lpstr>
      <vt:lpstr>Basic Principles of Government</vt:lpstr>
      <vt:lpstr>The Protections of the Bill of Rights</vt:lpstr>
      <vt:lpstr>Section 2: Federal Government</vt:lpstr>
      <vt:lpstr>Section 2: Federal Government</vt:lpstr>
      <vt:lpstr>Introduction</vt:lpstr>
      <vt:lpstr>Legislative Branch</vt:lpstr>
      <vt:lpstr>Executive Branch</vt:lpstr>
      <vt:lpstr>Judicial Branch</vt:lpstr>
      <vt:lpstr>Section 3: North Carolina Government</vt:lpstr>
      <vt:lpstr>Section 3: North Carolina Government</vt:lpstr>
      <vt:lpstr>Introduction</vt:lpstr>
      <vt:lpstr>The Structure of State Government</vt:lpstr>
      <vt:lpstr>Funding State Government </vt:lpstr>
      <vt:lpstr>County Government</vt:lpstr>
      <vt:lpstr>Municipal Government</vt:lpstr>
      <vt:lpstr>Section 4: The Responsibilities of Citizenship</vt:lpstr>
      <vt:lpstr>Section 4: The Responsibilities of Citizenship</vt:lpstr>
      <vt:lpstr>Introduction</vt:lpstr>
      <vt:lpstr>Voting</vt:lpstr>
      <vt:lpstr>Obeying Laws</vt:lpstr>
      <vt:lpstr>Serving on Juries</vt:lpstr>
      <vt:lpstr>Staying Informed</vt:lpstr>
      <vt:lpstr>Citizen Volunteers</vt:lpstr>
      <vt:lpstr>Getting Involved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Mullins</cp:lastModifiedBy>
  <cp:revision>17</cp:revision>
  <dcterms:modified xsi:type="dcterms:W3CDTF">2017-03-19T19:01:03Z</dcterms:modified>
</cp:coreProperties>
</file>