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55162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23.xml"/><Relationship Id="rId6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2: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North Carolina’s Economy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Supply and Demand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b="1" i="1" dirty="0"/>
              <a:t>Supply</a:t>
            </a:r>
            <a:r>
              <a:rPr sz="2500" dirty="0"/>
              <a:t> is the quantity of a good or service available for </a:t>
            </a:r>
            <a:r>
              <a:rPr sz="2500" dirty="0" smtClean="0"/>
              <a:t>sale</a:t>
            </a:r>
            <a:r>
              <a:rPr lang="en-US" sz="25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500" dirty="0" smtClean="0"/>
              <a:t>If </a:t>
            </a:r>
            <a:r>
              <a:rPr sz="2500" dirty="0"/>
              <a:t>the supply of something is high, the price is usually </a:t>
            </a:r>
            <a:r>
              <a:rPr sz="2500" dirty="0" smtClean="0"/>
              <a:t>low</a:t>
            </a:r>
            <a:r>
              <a:rPr lang="en-US" sz="2500" dirty="0" smtClean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b="1" i="1" dirty="0"/>
              <a:t>Demand</a:t>
            </a:r>
            <a:r>
              <a:rPr sz="2500" dirty="0"/>
              <a:t> is the quantity of a good or service consumers are willing to </a:t>
            </a:r>
            <a:r>
              <a:rPr sz="2500" dirty="0" smtClean="0"/>
              <a:t>buy</a:t>
            </a:r>
            <a:r>
              <a:rPr lang="en-US" sz="25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lang="en-US" sz="2500" dirty="0" smtClean="0"/>
              <a:t>The b</a:t>
            </a:r>
            <a:r>
              <a:rPr sz="2500" dirty="0" smtClean="0"/>
              <a:t>uyer </a:t>
            </a:r>
            <a:r>
              <a:rPr sz="2500" dirty="0"/>
              <a:t>must want something, have the ability to pay for it, and be willing to pay for </a:t>
            </a:r>
            <a:r>
              <a:rPr sz="2500" dirty="0" smtClean="0"/>
              <a:t>it</a:t>
            </a:r>
            <a:r>
              <a:rPr lang="en-US" sz="2500" dirty="0" smtClean="0"/>
              <a:t>.</a:t>
            </a:r>
          </a:p>
          <a:p>
            <a:pPr marL="1021873" lvl="2" indent="-561624" defTabSz="676655">
              <a:spcBef>
                <a:spcPts val="500"/>
              </a:spcBef>
              <a:defRPr sz="2368"/>
            </a:pPr>
            <a:r>
              <a:rPr sz="2500" dirty="0" smtClean="0"/>
              <a:t>Demand </a:t>
            </a:r>
            <a:r>
              <a:rPr sz="2500" dirty="0"/>
              <a:t>is lower when the price of an item is </a:t>
            </a:r>
            <a:r>
              <a:rPr sz="2500" dirty="0" smtClean="0"/>
              <a:t>higher</a:t>
            </a:r>
            <a:r>
              <a:rPr lang="en-US" sz="2500" dirty="0" smtClean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dirty="0"/>
              <a:t>Prices of goods and services shape economic </a:t>
            </a:r>
            <a:r>
              <a:rPr sz="2500" dirty="0" smtClean="0"/>
              <a:t>decisions</a:t>
            </a:r>
            <a:r>
              <a:rPr lang="en-US" sz="2500" dirty="0" smtClean="0"/>
              <a:t>.</a:t>
            </a:r>
            <a:endParaRPr sz="25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500" dirty="0"/>
              <a:t>Producers try to maximize their </a:t>
            </a:r>
            <a:r>
              <a:rPr sz="2500" b="1" i="1" dirty="0" smtClean="0"/>
              <a:t>profit</a:t>
            </a:r>
            <a:r>
              <a:rPr lang="en-US" sz="2500" dirty="0" smtClean="0"/>
              <a:t>, the </a:t>
            </a:r>
            <a:r>
              <a:rPr sz="2500" dirty="0" smtClean="0"/>
              <a:t>money </a:t>
            </a:r>
            <a:r>
              <a:rPr sz="2500" dirty="0"/>
              <a:t>left after </a:t>
            </a:r>
            <a:r>
              <a:rPr sz="2500" dirty="0" smtClean="0"/>
              <a:t>cost</a:t>
            </a:r>
            <a:r>
              <a:rPr lang="en-US" sz="2500" dirty="0" smtClean="0"/>
              <a:t>s</a:t>
            </a:r>
            <a:r>
              <a:rPr sz="2500" dirty="0" smtClean="0"/>
              <a:t> </a:t>
            </a:r>
            <a:r>
              <a:rPr sz="2500" dirty="0"/>
              <a:t>are subtracted from the </a:t>
            </a:r>
            <a:r>
              <a:rPr sz="2500" dirty="0" smtClean="0"/>
              <a:t>price</a:t>
            </a:r>
            <a:r>
              <a:rPr lang="en-US" sz="2500" dirty="0" smtClean="0"/>
              <a:t>,</a:t>
            </a:r>
            <a:r>
              <a:rPr sz="2500" dirty="0" smtClean="0"/>
              <a:t> </a:t>
            </a:r>
            <a:r>
              <a:rPr sz="2500" dirty="0"/>
              <a:t>without making the price so high consumers won’t buy </a:t>
            </a:r>
            <a:r>
              <a:rPr sz="2500" dirty="0" smtClean="0"/>
              <a:t>it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Basic Economic Questions and Economic Systems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345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b="1" i="1" dirty="0"/>
              <a:t>Economists</a:t>
            </a:r>
            <a:r>
              <a:rPr sz="2100" dirty="0"/>
              <a:t> are people who study the economy, they use four basic questions in studying </a:t>
            </a:r>
            <a:r>
              <a:rPr sz="2100" dirty="0" smtClean="0"/>
              <a:t>economies</a:t>
            </a:r>
            <a:r>
              <a:rPr lang="en-US" sz="2100" dirty="0"/>
              <a:t>:</a:t>
            </a:r>
            <a:endParaRPr lang="en-US" sz="2100" dirty="0" smtClean="0"/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dirty="0" smtClean="0"/>
              <a:t>1</a:t>
            </a:r>
            <a:r>
              <a:rPr sz="2100" dirty="0"/>
              <a:t>. What will be produced? </a:t>
            </a:r>
            <a:endParaRPr lang="en-US" sz="2100" dirty="0" smtClean="0"/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dirty="0" smtClean="0"/>
              <a:t>2</a:t>
            </a:r>
            <a:r>
              <a:rPr sz="2100" dirty="0"/>
              <a:t>. How will it be produced? </a:t>
            </a:r>
            <a:endParaRPr lang="en-US" sz="2100" dirty="0" smtClean="0"/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dirty="0" smtClean="0"/>
              <a:t>3</a:t>
            </a:r>
            <a:r>
              <a:rPr sz="2100" dirty="0"/>
              <a:t>. For whom will it be produced? </a:t>
            </a:r>
            <a:endParaRPr lang="en-US" sz="2100" dirty="0" smtClean="0"/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dirty="0" smtClean="0"/>
              <a:t>4</a:t>
            </a:r>
            <a:r>
              <a:rPr sz="2100" dirty="0"/>
              <a:t>. How much will be produced?</a:t>
            </a:r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dirty="0"/>
              <a:t>All societies have an economic system that blends more than one model </a:t>
            </a:r>
            <a:r>
              <a:rPr sz="2100" dirty="0" smtClean="0"/>
              <a:t>together</a:t>
            </a:r>
            <a:r>
              <a:rPr lang="en-US" sz="2100" dirty="0" smtClean="0"/>
              <a:t>.</a:t>
            </a:r>
            <a:endParaRPr sz="210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b="1" i="1" dirty="0"/>
              <a:t>Traditional Economy:</a:t>
            </a:r>
            <a:r>
              <a:rPr sz="2100" dirty="0"/>
              <a:t> </a:t>
            </a:r>
            <a:r>
              <a:rPr lang="en-US" sz="2100" dirty="0" smtClean="0"/>
              <a:t>this </a:t>
            </a:r>
            <a:r>
              <a:rPr sz="2100" dirty="0" smtClean="0"/>
              <a:t>tends </a:t>
            </a:r>
            <a:r>
              <a:rPr sz="2100" dirty="0"/>
              <a:t>to be heavily dependent on </a:t>
            </a:r>
            <a:r>
              <a:rPr sz="2100" dirty="0" smtClean="0"/>
              <a:t>agriculture</a:t>
            </a:r>
            <a:r>
              <a:rPr lang="en-US" sz="2100" dirty="0" smtClean="0"/>
              <a:t>.</a:t>
            </a:r>
            <a:r>
              <a:rPr sz="2100" dirty="0" smtClean="0"/>
              <a:t> </a:t>
            </a:r>
            <a:r>
              <a:rPr lang="en-US" sz="2100" dirty="0" smtClean="0"/>
              <a:t>Pe</a:t>
            </a:r>
            <a:r>
              <a:rPr sz="2100" dirty="0" smtClean="0"/>
              <a:t>ople </a:t>
            </a:r>
            <a:r>
              <a:rPr sz="2100" dirty="0"/>
              <a:t>often </a:t>
            </a:r>
            <a:r>
              <a:rPr sz="2100" dirty="0" smtClean="0"/>
              <a:t>barter</a:t>
            </a:r>
            <a:r>
              <a:rPr lang="en-US" sz="2100" dirty="0" smtClean="0"/>
              <a:t>, </a:t>
            </a:r>
            <a:r>
              <a:rPr sz="2100" dirty="0" smtClean="0"/>
              <a:t>us</a:t>
            </a:r>
            <a:r>
              <a:rPr lang="en-US" sz="2100" dirty="0" smtClean="0"/>
              <a:t>ing</a:t>
            </a:r>
            <a:r>
              <a:rPr sz="2100" dirty="0" smtClean="0"/>
              <a:t> </a:t>
            </a:r>
            <a:r>
              <a:rPr sz="2100" dirty="0"/>
              <a:t>items of value rather than </a:t>
            </a:r>
            <a:r>
              <a:rPr sz="2100" dirty="0" smtClean="0"/>
              <a:t>money, </a:t>
            </a:r>
            <a:r>
              <a:rPr sz="2100" dirty="0"/>
              <a:t>and economic decisions are made using long-held customs or </a:t>
            </a:r>
            <a:r>
              <a:rPr sz="2100" dirty="0" smtClean="0"/>
              <a:t>beliefs</a:t>
            </a:r>
            <a:r>
              <a:rPr lang="en-US" sz="2100" dirty="0" smtClean="0"/>
              <a:t>.</a:t>
            </a:r>
            <a:endParaRPr sz="210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b="1" i="1" dirty="0"/>
              <a:t>Command Economy: </a:t>
            </a:r>
            <a:r>
              <a:rPr sz="2100" dirty="0"/>
              <a:t>the government directs the economic system and controls how producers answer the four basic questions and control people’s access to </a:t>
            </a:r>
            <a:r>
              <a:rPr sz="2100" dirty="0" smtClean="0"/>
              <a:t>goods</a:t>
            </a:r>
            <a:r>
              <a:rPr lang="en-US" sz="2100" dirty="0" smtClean="0"/>
              <a:t>.</a:t>
            </a:r>
            <a:endParaRPr sz="210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b="1" i="1" dirty="0"/>
              <a:t>Market Economy: </a:t>
            </a:r>
            <a:r>
              <a:rPr sz="2100" dirty="0"/>
              <a:t>decisions are made at an individual level, rather than by the government and the four basic questions are answered by the producers. Supply and demand influence what is produced.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850391">
              <a:defRPr sz="3627">
                <a:effectLst>
                  <a:outerShdw blurRad="35433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North Carolina’s Resources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lvl2pPr>
          </a:lstStyle>
          <a:p>
            <a:r>
              <a:t>Essential Question:</a:t>
            </a:r>
          </a:p>
          <a:p>
            <a:pPr lvl="1"/>
            <a:r>
              <a:t>What types of biological resources are found in North Carolina, and how are they turned into products?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defTabSz="850391">
              <a:defRPr sz="3627">
                <a:effectLst>
                  <a:outerShdw blurRad="35433" dist="3543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North Carolina’s Resources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biological resource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mineral resources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49570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An economic system uses </a:t>
            </a:r>
            <a:r>
              <a:rPr sz="3600" dirty="0" smtClean="0"/>
              <a:t>natural</a:t>
            </a:r>
            <a:r>
              <a:rPr lang="en-US" sz="3600" dirty="0"/>
              <a:t> </a:t>
            </a:r>
            <a:r>
              <a:rPr lang="en-US" sz="3600" dirty="0" smtClean="0"/>
              <a:t>resources,</a:t>
            </a:r>
            <a:r>
              <a:rPr sz="3600" dirty="0" smtClean="0"/>
              <a:t> capital</a:t>
            </a:r>
            <a:r>
              <a:rPr lang="en-US" sz="3600" dirty="0" smtClean="0"/>
              <a:t> resources</a:t>
            </a:r>
            <a:r>
              <a:rPr sz="3600" dirty="0" smtClean="0"/>
              <a:t>, </a:t>
            </a:r>
            <a:r>
              <a:rPr sz="3600" dirty="0"/>
              <a:t>and human resources to produce goods and </a:t>
            </a:r>
            <a:r>
              <a:rPr sz="3600" dirty="0" smtClean="0"/>
              <a:t>services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North Carolina’s natural resources are important, but businesses need </a:t>
            </a:r>
            <a:r>
              <a:rPr sz="3600" dirty="0" smtClean="0"/>
              <a:t>capital</a:t>
            </a:r>
            <a:r>
              <a:rPr lang="en-US" sz="3600" dirty="0" smtClean="0"/>
              <a:t> resources</a:t>
            </a:r>
            <a:r>
              <a:rPr sz="3600" dirty="0" smtClean="0"/>
              <a:t> </a:t>
            </a:r>
            <a:r>
              <a:rPr sz="3600" dirty="0"/>
              <a:t>and human resources to </a:t>
            </a:r>
            <a:r>
              <a:rPr sz="3600" dirty="0" smtClean="0"/>
              <a:t>grow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build="p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Natural Resources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762000" indent="-762000">
              <a:lnSpc>
                <a:spcPct val="90000"/>
              </a:lnSpc>
              <a:defRPr>
                <a:solidFill>
                  <a:srgbClr val="080808"/>
                </a:solidFill>
              </a:defRPr>
            </a:pPr>
            <a:r>
              <a:rPr lang="en-US" sz="3600" dirty="0" smtClean="0"/>
              <a:t>These are </a:t>
            </a:r>
            <a:r>
              <a:rPr lang="en-US" sz="3600" dirty="0"/>
              <a:t>r</a:t>
            </a:r>
            <a:r>
              <a:rPr sz="3600" dirty="0" smtClean="0"/>
              <a:t>esource</a:t>
            </a:r>
            <a:r>
              <a:rPr lang="en-US" sz="3600" dirty="0" smtClean="0"/>
              <a:t>s</a:t>
            </a:r>
            <a:r>
              <a:rPr sz="3600" dirty="0" smtClean="0"/>
              <a:t> </a:t>
            </a:r>
            <a:r>
              <a:rPr sz="3600" dirty="0"/>
              <a:t>produced by the Earth that are useful to </a:t>
            </a:r>
            <a:r>
              <a:rPr sz="3600" dirty="0" smtClean="0"/>
              <a:t>humans</a:t>
            </a:r>
            <a:r>
              <a:rPr lang="en-US" sz="3600" dirty="0" smtClean="0"/>
              <a:t>.</a:t>
            </a:r>
            <a:endParaRPr sz="3600" dirty="0"/>
          </a:p>
          <a:p>
            <a:pPr marL="762000" indent="-762000">
              <a:lnSpc>
                <a:spcPct val="90000"/>
              </a:lnSpc>
              <a:defRPr>
                <a:solidFill>
                  <a:srgbClr val="080808"/>
                </a:solidFill>
              </a:defRPr>
            </a:pPr>
            <a:r>
              <a:rPr sz="3600" b="1" i="1" dirty="0"/>
              <a:t>Biological resources</a:t>
            </a:r>
            <a:r>
              <a:rPr sz="3600" dirty="0"/>
              <a:t>: plants and </a:t>
            </a:r>
            <a:r>
              <a:rPr sz="3600" dirty="0" smtClean="0"/>
              <a:t>animals</a:t>
            </a:r>
            <a:endParaRPr lang="en-US" sz="3600" dirty="0" smtClean="0"/>
          </a:p>
          <a:p>
            <a:pPr marL="1222249" lvl="2" indent="-762000">
              <a:lnSpc>
                <a:spcPct val="90000"/>
              </a:lnSpc>
              <a:defRPr>
                <a:solidFill>
                  <a:srgbClr val="080808"/>
                </a:solidFill>
              </a:defRPr>
            </a:pPr>
            <a:r>
              <a:rPr lang="en-US" sz="3600" dirty="0" smtClean="0"/>
              <a:t>They are </a:t>
            </a:r>
            <a:r>
              <a:rPr lang="en-US" sz="3600" dirty="0" smtClean="0"/>
              <a:t>r</a:t>
            </a:r>
            <a:r>
              <a:rPr sz="3600" dirty="0" smtClean="0"/>
              <a:t>enewable</a:t>
            </a:r>
            <a:r>
              <a:rPr lang="en-US" sz="3600" dirty="0" smtClean="0"/>
              <a:t>, meaning</a:t>
            </a:r>
            <a:r>
              <a:rPr sz="3600" dirty="0" smtClean="0"/>
              <a:t> </a:t>
            </a:r>
            <a:r>
              <a:rPr sz="3600" dirty="0"/>
              <a:t>they can replenish themselves over time, sometimes with human </a:t>
            </a:r>
            <a:r>
              <a:rPr sz="3600" dirty="0" smtClean="0"/>
              <a:t>help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Agriculture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Carolina’s rich soil has always supported agriculture, with small family farms being the norm for </a:t>
            </a:r>
            <a:r>
              <a:rPr sz="3600" dirty="0" smtClean="0"/>
              <a:t>centuries</a:t>
            </a:r>
            <a:r>
              <a:rPr lang="en-US" sz="3600" dirty="0"/>
              <a:t>.</a:t>
            </a:r>
            <a:endParaRPr sz="3600" dirty="0"/>
          </a:p>
          <a:p>
            <a:r>
              <a:rPr sz="3600" dirty="0"/>
              <a:t>Over the last few decades, small farms </a:t>
            </a:r>
            <a:r>
              <a:rPr lang="en-US" sz="3600" dirty="0" smtClean="0"/>
              <a:t>fell</a:t>
            </a:r>
            <a:r>
              <a:rPr sz="3600" dirty="0" smtClean="0"/>
              <a:t> </a:t>
            </a:r>
            <a:r>
              <a:rPr sz="3600" dirty="0"/>
              <a:t>to </a:t>
            </a:r>
            <a:r>
              <a:rPr sz="3600" dirty="0" smtClean="0"/>
              <a:t>agribusiness</a:t>
            </a:r>
            <a:r>
              <a:rPr lang="en-US" sz="3600" dirty="0" smtClean="0"/>
              <a:t>, which is </a:t>
            </a:r>
            <a:r>
              <a:rPr sz="3600" dirty="0" smtClean="0"/>
              <a:t>farming </a:t>
            </a:r>
            <a:r>
              <a:rPr sz="3600" dirty="0"/>
              <a:t>thought of as a large </a:t>
            </a:r>
            <a:r>
              <a:rPr sz="3600" dirty="0" smtClean="0"/>
              <a:t>business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Together, the small and large farms of the state are the largest contributors to the state </a:t>
            </a:r>
            <a:r>
              <a:rPr sz="3600" dirty="0" smtClean="0"/>
              <a:t>economy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Forests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7161" indent="-607161" defTabSz="731520">
              <a:spcBef>
                <a:spcPts val="600"/>
              </a:spcBef>
              <a:defRPr sz="2560"/>
            </a:pPr>
            <a:r>
              <a:rPr sz="2600" dirty="0" smtClean="0"/>
              <a:t>Forest</a:t>
            </a:r>
            <a:r>
              <a:rPr lang="en-US" sz="2600" dirty="0" smtClean="0"/>
              <a:t>s</a:t>
            </a:r>
            <a:r>
              <a:rPr sz="2600" dirty="0" smtClean="0"/>
              <a:t> </a:t>
            </a:r>
            <a:r>
              <a:rPr lang="en-US" sz="2600" dirty="0" smtClean="0"/>
              <a:t>are</a:t>
            </a:r>
            <a:r>
              <a:rPr sz="2600" dirty="0" smtClean="0"/>
              <a:t> area</a:t>
            </a:r>
            <a:r>
              <a:rPr lang="en-US" sz="2600" dirty="0" smtClean="0"/>
              <a:t>s</a:t>
            </a:r>
            <a:r>
              <a:rPr sz="2600" dirty="0" smtClean="0"/>
              <a:t> </a:t>
            </a:r>
            <a:r>
              <a:rPr sz="2600" dirty="0"/>
              <a:t>rich in plants and animals where trees are </a:t>
            </a:r>
            <a:r>
              <a:rPr lang="en-US" sz="2600" dirty="0" smtClean="0"/>
              <a:t>the </a:t>
            </a:r>
            <a:r>
              <a:rPr sz="2600" dirty="0" smtClean="0"/>
              <a:t>predominant </a:t>
            </a:r>
            <a:r>
              <a:rPr sz="2600" dirty="0" smtClean="0"/>
              <a:t>plant</a:t>
            </a:r>
            <a:r>
              <a:rPr lang="en-US" sz="2600" dirty="0" smtClean="0"/>
              <a:t>.</a:t>
            </a:r>
            <a:endParaRPr sz="26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600" dirty="0"/>
              <a:t>60% of all land in North Carolina is </a:t>
            </a:r>
            <a:r>
              <a:rPr sz="2600" dirty="0" smtClean="0"/>
              <a:t>timberland</a:t>
            </a:r>
            <a:r>
              <a:rPr lang="en-US" sz="2600" dirty="0" smtClean="0"/>
              <a:t>,</a:t>
            </a:r>
            <a:r>
              <a:rPr sz="2600" dirty="0" smtClean="0"/>
              <a:t> </a:t>
            </a:r>
            <a:r>
              <a:rPr sz="2600" dirty="0"/>
              <a:t>with more than 60 different types of commercial </a:t>
            </a:r>
            <a:r>
              <a:rPr sz="2600" dirty="0" smtClean="0"/>
              <a:t>trees</a:t>
            </a:r>
            <a:r>
              <a:rPr lang="en-US" sz="2600" dirty="0" smtClean="0"/>
              <a:t>.</a:t>
            </a:r>
            <a:r>
              <a:rPr sz="2600" dirty="0" smtClean="0"/>
              <a:t> </a:t>
            </a:r>
            <a:endParaRPr sz="26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600" dirty="0"/>
              <a:t>The forest industry employs many residents of the state, and North Carolina leads the nation in production of household </a:t>
            </a:r>
            <a:r>
              <a:rPr sz="2600" dirty="0" smtClean="0"/>
              <a:t>furniture</a:t>
            </a:r>
            <a:r>
              <a:rPr lang="en-US" sz="2600" dirty="0"/>
              <a:t>.</a:t>
            </a:r>
            <a:endParaRPr sz="26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600" dirty="0"/>
              <a:t>North Carolina is also a major producer of Christmas </a:t>
            </a:r>
            <a:r>
              <a:rPr lang="en-US" sz="2600" dirty="0" smtClean="0"/>
              <a:t>t</a:t>
            </a:r>
            <a:r>
              <a:rPr sz="2600" dirty="0" smtClean="0"/>
              <a:t>rees</a:t>
            </a:r>
            <a:r>
              <a:rPr lang="en-US" sz="2600" dirty="0" smtClean="0"/>
              <a:t>.</a:t>
            </a:r>
            <a:endParaRPr sz="2600" dirty="0"/>
          </a:p>
          <a:p>
            <a:pPr marL="607161" indent="-607161" defTabSz="731520">
              <a:spcBef>
                <a:spcPts val="600"/>
              </a:spcBef>
              <a:defRPr sz="2560"/>
            </a:pPr>
            <a:r>
              <a:rPr sz="2600" dirty="0"/>
              <a:t>Forests also provide opportunities for recreation, reduce flooding, improve water quality in streams, and provide opportunities for education and </a:t>
            </a:r>
            <a:r>
              <a:rPr sz="2600" dirty="0" smtClean="0"/>
              <a:t>training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Wildlife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sz="3600" dirty="0" smtClean="0"/>
              <a:t>Wildlife</a:t>
            </a:r>
            <a:r>
              <a:rPr lang="en-US" sz="3600" dirty="0" smtClean="0"/>
              <a:t>"</a:t>
            </a:r>
            <a:r>
              <a:rPr sz="3600" dirty="0" smtClean="0"/>
              <a:t> </a:t>
            </a:r>
            <a:r>
              <a:rPr sz="3600" dirty="0"/>
              <a:t>describes animals that live in the state’s natural </a:t>
            </a:r>
            <a:r>
              <a:rPr sz="3600" dirty="0" smtClean="0"/>
              <a:t>environment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One of the most common animals in North Carolina is the white-tailed </a:t>
            </a:r>
            <a:r>
              <a:rPr sz="3600" dirty="0" smtClean="0"/>
              <a:t>deer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Hunters and trappers also hunt black bear, wild turkey, fox, and smaller animals like squirrel, raccoon, and </a:t>
            </a:r>
            <a:r>
              <a:rPr sz="3600" dirty="0" smtClean="0"/>
              <a:t>opossum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Fish and Fisheries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3451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North Carolina supports a diverse population of fish in the streams, rivers, and lakes in the state and in the Atlantic Ocean </a:t>
            </a:r>
            <a:r>
              <a:rPr sz="3600" dirty="0" smtClean="0"/>
              <a:t>offshore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Commercial fishing is important to the state’s </a:t>
            </a:r>
            <a:r>
              <a:rPr sz="3600" dirty="0" smtClean="0"/>
              <a:t>economy</a:t>
            </a:r>
            <a:r>
              <a:rPr lang="en-US" sz="3600" dirty="0" smtClean="0"/>
              <a:t>.</a:t>
            </a:r>
          </a:p>
          <a:p>
            <a:pPr lvl="2"/>
            <a:r>
              <a:rPr lang="en-US" sz="3600" dirty="0"/>
              <a:t>B</a:t>
            </a:r>
            <a:r>
              <a:rPr sz="3600" dirty="0" smtClean="0"/>
              <a:t>lue </a:t>
            </a:r>
            <a:r>
              <a:rPr sz="3600" dirty="0"/>
              <a:t>crab and shrimp are the most valuable in terms of </a:t>
            </a:r>
            <a:r>
              <a:rPr sz="3600" dirty="0" smtClean="0"/>
              <a:t>money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6934200" cy="1362114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685800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Economic Concepts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North Carolina's Resources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Recent Trends in the North Carolina Economy</a:t>
            </a: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4: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 action="ppaction://hlinksldjump"/>
              </a:rPr>
              <a:t>Personal Finance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Mineral Resources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7519" indent="-637519" defTabSz="768095">
              <a:spcBef>
                <a:spcPts val="600"/>
              </a:spcBef>
              <a:defRPr sz="2688"/>
            </a:pPr>
            <a:r>
              <a:rPr sz="2700" b="1" i="1" dirty="0"/>
              <a:t>Mineral resources </a:t>
            </a:r>
            <a:r>
              <a:rPr sz="2700" dirty="0"/>
              <a:t>are natural substances found inside the earth, formed by slow geological </a:t>
            </a:r>
            <a:r>
              <a:rPr sz="2700" dirty="0" smtClean="0"/>
              <a:t>processes</a:t>
            </a:r>
            <a:r>
              <a:rPr lang="en-US" sz="2700" dirty="0" smtClean="0"/>
              <a:t>.</a:t>
            </a:r>
            <a:endParaRPr sz="27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700" dirty="0"/>
              <a:t>Unlike biological resources, mineral resources are non-</a:t>
            </a:r>
            <a:r>
              <a:rPr sz="2700" dirty="0" smtClean="0"/>
              <a:t>renewable</a:t>
            </a:r>
            <a:r>
              <a:rPr lang="en-US" sz="2700" dirty="0" smtClean="0"/>
              <a:t>.</a:t>
            </a:r>
            <a:endParaRPr sz="27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700" dirty="0"/>
              <a:t>In the 1800s, North Carolina was an important gold producing state, with smaller amounts of iron ore and coal. </a:t>
            </a:r>
            <a:endParaRPr lang="en-US" sz="2700" dirty="0"/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sz="2700" dirty="0" smtClean="0"/>
              <a:t>None </a:t>
            </a:r>
            <a:r>
              <a:rPr sz="2700" dirty="0"/>
              <a:t>are found in large enough amounts today to </a:t>
            </a:r>
            <a:r>
              <a:rPr sz="2700" dirty="0" smtClean="0"/>
              <a:t>mine</a:t>
            </a:r>
            <a:r>
              <a:rPr lang="en-US" sz="2700" dirty="0" smtClean="0"/>
              <a:t>.</a:t>
            </a:r>
            <a:endParaRPr sz="27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700" dirty="0"/>
              <a:t>Today North Carolina produces many lesser-known but important minerals, such as feldspar, lithium minerals, scrap mica, olivine, and </a:t>
            </a:r>
            <a:r>
              <a:rPr sz="2700" dirty="0" smtClean="0"/>
              <a:t>pyrophyllite</a:t>
            </a:r>
            <a:r>
              <a:rPr lang="en-US" sz="2700" dirty="0" smtClean="0"/>
              <a:t>.</a:t>
            </a:r>
            <a:endParaRPr sz="2700" dirty="0"/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Capital Resources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57200" y="1182937"/>
            <a:ext cx="8229600" cy="53451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In general, it takes some kind of capital resource to transform a natural </a:t>
            </a:r>
            <a:r>
              <a:rPr sz="3600" dirty="0" smtClean="0"/>
              <a:t>resource </a:t>
            </a:r>
            <a:r>
              <a:rPr sz="3600" dirty="0"/>
              <a:t>into a </a:t>
            </a:r>
            <a:r>
              <a:rPr sz="3600" dirty="0" smtClean="0"/>
              <a:t>product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In North Carolina, some common capital resources are textile mills, furniture factories, printing shops, and chemical </a:t>
            </a:r>
            <a:r>
              <a:rPr sz="3600" dirty="0" smtClean="0"/>
              <a:t>plants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Human Resources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Human beings are an economic resource when they supply the </a:t>
            </a:r>
            <a:r>
              <a:rPr sz="3600" dirty="0" smtClean="0"/>
              <a:t>labor (physical </a:t>
            </a:r>
            <a:r>
              <a:rPr sz="3600" dirty="0"/>
              <a:t>or </a:t>
            </a:r>
            <a:r>
              <a:rPr sz="3600" dirty="0" smtClean="0"/>
              <a:t>mental) </a:t>
            </a:r>
            <a:r>
              <a:rPr sz="3600" dirty="0"/>
              <a:t>that transforms a resource into a good or </a:t>
            </a:r>
            <a:r>
              <a:rPr sz="3600" dirty="0" smtClean="0"/>
              <a:t>service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Today, new skills and specialization are required in the global </a:t>
            </a:r>
            <a:r>
              <a:rPr sz="3600" dirty="0" smtClean="0"/>
              <a:t>economy</a:t>
            </a:r>
            <a:r>
              <a:rPr lang="en-US" sz="3600" dirty="0" smtClean="0"/>
              <a:t>.</a:t>
            </a:r>
          </a:p>
          <a:p>
            <a:pPr lvl="2"/>
            <a:r>
              <a:rPr sz="3600" dirty="0" smtClean="0"/>
              <a:t>Education </a:t>
            </a:r>
            <a:r>
              <a:rPr sz="3600" dirty="0"/>
              <a:t>and specialized training make people attractive to </a:t>
            </a:r>
            <a:r>
              <a:rPr sz="3600" dirty="0" smtClean="0"/>
              <a:t>employers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Recent Trends in the North Carolina Economy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Why have textiles, furniture, and tobacco production declined, and how have North Carolinians adapted to the global economy?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Recent Trends in the North Carolina Economy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globalization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no-till farming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Great Recession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Gross Domestic Product (GDP)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Consumer Price Index (CPI)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inflation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unemployment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For decades, most citizens of North Carolina had depended on certain jobs being </a:t>
            </a:r>
            <a:r>
              <a:rPr sz="2800" dirty="0" smtClean="0"/>
              <a:t>available</a:t>
            </a:r>
            <a:r>
              <a:rPr lang="en-US" sz="28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800" dirty="0" smtClean="0"/>
              <a:t>That </a:t>
            </a:r>
            <a:r>
              <a:rPr sz="2800" dirty="0"/>
              <a:t>began to change in the 1990s and more so in the </a:t>
            </a:r>
            <a:r>
              <a:rPr sz="2800" dirty="0" smtClean="0"/>
              <a:t>2010s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The state’s manufacturing base nearly disappeared, caused by competition with foreign markets making goods more </a:t>
            </a:r>
            <a:r>
              <a:rPr sz="2800" dirty="0" smtClean="0"/>
              <a:t>cheaply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b="1" i="1" dirty="0"/>
              <a:t>Globalization</a:t>
            </a:r>
            <a:r>
              <a:rPr sz="2800" dirty="0"/>
              <a:t>: the development of an increasingly worldwide economy marked by free trade and reliance on cheaper foreign labor</a:t>
            </a:r>
          </a:p>
          <a:p>
            <a:pPr marL="985083" lvl="1" indent="-614751" defTabSz="740663">
              <a:spcBef>
                <a:spcPts val="600"/>
              </a:spcBef>
              <a:buChar char="➢"/>
              <a:defRPr sz="2592"/>
            </a:pPr>
            <a:r>
              <a:rPr sz="2800" dirty="0"/>
              <a:t>“The Big Three” (textiles, furniture, and tobacco) were the most impacted in North </a:t>
            </a:r>
            <a:r>
              <a:rPr sz="2800" dirty="0" smtClean="0"/>
              <a:t>Carolina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457200" y="-19404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4312">
                <a:effectLst>
                  <a:outerShdw blurRad="37338" dist="3733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Decline of “The Big Three”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304800" y="1123598"/>
            <a:ext cx="8763000" cy="535340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762000" indent="-762000">
              <a:lnSpc>
                <a:spcPct val="100000"/>
              </a:lnSpc>
              <a:spcBef>
                <a:spcPts val="0"/>
              </a:spcBef>
              <a:defRPr sz="3900"/>
            </a:pPr>
            <a:r>
              <a:rPr dirty="0"/>
              <a:t>Places where textiles had been the chief </a:t>
            </a:r>
            <a:r>
              <a:rPr dirty="0" smtClean="0"/>
              <a:t>means</a:t>
            </a:r>
            <a:r>
              <a:rPr lang="en-US" dirty="0" smtClean="0"/>
              <a:t>-</a:t>
            </a:r>
            <a:r>
              <a:rPr dirty="0" smtClean="0"/>
              <a:t>of</a:t>
            </a:r>
            <a:r>
              <a:rPr lang="en-US" dirty="0" smtClean="0"/>
              <a:t>-</a:t>
            </a:r>
            <a:r>
              <a:rPr dirty="0" smtClean="0"/>
              <a:t>employment </a:t>
            </a:r>
            <a:r>
              <a:rPr dirty="0"/>
              <a:t>experienced many </a:t>
            </a:r>
            <a:r>
              <a:rPr dirty="0" smtClean="0"/>
              <a:t>facto</a:t>
            </a:r>
            <a:r>
              <a:rPr lang="en-US" dirty="0" smtClean="0"/>
              <a:t>ry</a:t>
            </a:r>
            <a:r>
              <a:rPr lang="en-US" dirty="0"/>
              <a:t>-</a:t>
            </a:r>
            <a:r>
              <a:rPr dirty="0" smtClean="0"/>
              <a:t>closing</a:t>
            </a:r>
            <a:r>
              <a:rPr lang="en-US" dirty="0" smtClean="0"/>
              <a:t>s.</a:t>
            </a:r>
            <a:r>
              <a:rPr dirty="0" smtClean="0"/>
              <a:t> </a:t>
            </a:r>
            <a:endParaRPr dirty="0"/>
          </a:p>
          <a:p>
            <a:pPr marL="762000" indent="-762000">
              <a:lnSpc>
                <a:spcPct val="100000"/>
              </a:lnSpc>
              <a:spcBef>
                <a:spcPts val="0"/>
              </a:spcBef>
              <a:defRPr sz="3900"/>
            </a:pPr>
            <a:r>
              <a:rPr dirty="0"/>
              <a:t>Furniture making lost half its market share </a:t>
            </a:r>
            <a:r>
              <a:rPr lang="en-US" dirty="0" smtClean="0"/>
              <a:t>due </a:t>
            </a:r>
            <a:r>
              <a:rPr dirty="0" smtClean="0"/>
              <a:t>to </a:t>
            </a:r>
            <a:r>
              <a:rPr dirty="0"/>
              <a:t>Asian </a:t>
            </a:r>
            <a:r>
              <a:rPr dirty="0" smtClean="0"/>
              <a:t>competitors</a:t>
            </a:r>
            <a:r>
              <a:rPr lang="en-US" dirty="0" smtClean="0"/>
              <a:t>.</a:t>
            </a:r>
            <a:endParaRPr dirty="0"/>
          </a:p>
          <a:p>
            <a:pPr marL="762000" indent="-762000">
              <a:lnSpc>
                <a:spcPct val="100000"/>
              </a:lnSpc>
              <a:spcBef>
                <a:spcPts val="0"/>
              </a:spcBef>
              <a:defRPr sz="3900"/>
            </a:pPr>
            <a:r>
              <a:rPr dirty="0"/>
              <a:t>While smoking rates have declined across the United States, North Carolina remained a world leader in tobacco </a:t>
            </a:r>
            <a:r>
              <a:rPr dirty="0" smtClean="0"/>
              <a:t>products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build="p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Rise of Innovative Businesses and Technology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49570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600" dirty="0"/>
              <a:t>During this period of decline, many new innovative businesses moved to North Carolina, providing jobs for hundreds of workers across the </a:t>
            </a:r>
            <a:r>
              <a:rPr sz="3600" dirty="0" smtClean="0"/>
              <a:t>state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 most visible new jobs are those with famous technology companies like Google, which has a server in Caldwell County, and Facebook, which stores information </a:t>
            </a:r>
            <a:r>
              <a:rPr sz="3600" dirty="0" smtClean="0"/>
              <a:t>a</a:t>
            </a:r>
            <a:r>
              <a:rPr lang="en-US" sz="3600" dirty="0" smtClean="0"/>
              <a:t>t</a:t>
            </a:r>
            <a:r>
              <a:rPr sz="3600" dirty="0" smtClean="0"/>
              <a:t> </a:t>
            </a:r>
            <a:r>
              <a:rPr sz="3600" dirty="0"/>
              <a:t>their Forest City </a:t>
            </a:r>
            <a:r>
              <a:rPr sz="3600" dirty="0" smtClean="0"/>
              <a:t>facility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New Trends in Farming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98235" indent="-698235" defTabSz="841247">
              <a:defRPr sz="2944"/>
            </a:pPr>
            <a:r>
              <a:rPr sz="3000" dirty="0"/>
              <a:t>The number of farmers in the state decreased, but those who remained survived by changing their </a:t>
            </a:r>
            <a:r>
              <a:rPr sz="3000" dirty="0" smtClean="0"/>
              <a:t>crops</a:t>
            </a:r>
            <a:r>
              <a:rPr lang="en-US" sz="3000" dirty="0" smtClean="0"/>
              <a:t>.</a:t>
            </a:r>
          </a:p>
          <a:p>
            <a:pPr marL="1158484" lvl="2" indent="-698235" defTabSz="841247">
              <a:defRPr sz="2944"/>
            </a:pPr>
            <a:r>
              <a:rPr sz="3000" dirty="0" smtClean="0"/>
              <a:t>Many </a:t>
            </a:r>
            <a:r>
              <a:rPr sz="3000" dirty="0"/>
              <a:t>began to rotate soybeans, corn, and cotton with their tobacco </a:t>
            </a:r>
            <a:r>
              <a:rPr sz="3000" dirty="0" smtClean="0"/>
              <a:t>production</a:t>
            </a:r>
            <a:r>
              <a:rPr lang="en-US" sz="3000" dirty="0" smtClean="0"/>
              <a:t>.</a:t>
            </a:r>
            <a:endParaRPr sz="3000" dirty="0"/>
          </a:p>
          <a:p>
            <a:pPr marL="698235" indent="-698235" defTabSz="841247">
              <a:defRPr sz="2944"/>
            </a:pPr>
            <a:r>
              <a:rPr sz="3000" b="1" i="1" dirty="0"/>
              <a:t>No-till farming </a:t>
            </a:r>
            <a:r>
              <a:rPr lang="en-US" sz="3000" dirty="0" smtClean="0"/>
              <a:t>is the process of </a:t>
            </a:r>
            <a:r>
              <a:rPr sz="3000" dirty="0" smtClean="0"/>
              <a:t>planting </a:t>
            </a:r>
            <a:r>
              <a:rPr sz="3000" dirty="0"/>
              <a:t>right through the residue of previous plantings and weeds with a device that cuts a slot, places seeds, and covers the </a:t>
            </a:r>
            <a:r>
              <a:rPr sz="3000" dirty="0" smtClean="0"/>
              <a:t>seeds</a:t>
            </a:r>
            <a:r>
              <a:rPr lang="en-US" sz="3000" dirty="0" smtClean="0"/>
              <a:t>.</a:t>
            </a:r>
          </a:p>
          <a:p>
            <a:pPr marL="1158484" lvl="2" indent="-698235" defTabSz="841247">
              <a:defRPr sz="2944"/>
            </a:pPr>
            <a:r>
              <a:rPr lang="en-US" sz="3000" dirty="0" smtClean="0"/>
              <a:t>This</a:t>
            </a:r>
            <a:r>
              <a:rPr sz="3000" dirty="0" smtClean="0"/>
              <a:t> cut</a:t>
            </a:r>
            <a:r>
              <a:rPr lang="en-US" sz="3000" dirty="0" smtClean="0"/>
              <a:t>s</a:t>
            </a:r>
            <a:r>
              <a:rPr sz="3000" dirty="0" smtClean="0"/>
              <a:t> </a:t>
            </a:r>
            <a:r>
              <a:rPr sz="3000" dirty="0"/>
              <a:t>down on costs, increases yield, and decreases </a:t>
            </a:r>
            <a:r>
              <a:rPr sz="3000" dirty="0" smtClean="0"/>
              <a:t>erosion</a:t>
            </a:r>
            <a:r>
              <a:rPr lang="en-US" sz="3000" dirty="0" smtClean="0"/>
              <a:t> for farms.</a:t>
            </a:r>
            <a:endParaRPr sz="3000" dirty="0"/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>
                <a:effectLst>
                  <a:outerShdw blurRad="36195" dist="36195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Adapting to a Changing Economy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7519" indent="-637519" defTabSz="768095">
              <a:spcBef>
                <a:spcPts val="600"/>
              </a:spcBef>
              <a:defRPr sz="2688"/>
            </a:pPr>
            <a:r>
              <a:rPr sz="2800" dirty="0"/>
              <a:t>When new kinds of economic habits appear in our state</a:t>
            </a:r>
            <a:r>
              <a:rPr sz="2800" dirty="0" smtClean="0"/>
              <a:t>,</a:t>
            </a:r>
            <a:r>
              <a:rPr lang="en-US" sz="2800" dirty="0" smtClean="0"/>
              <a:t> the</a:t>
            </a:r>
            <a:r>
              <a:rPr sz="2800" dirty="0" smtClean="0"/>
              <a:t> </a:t>
            </a:r>
            <a:r>
              <a:rPr sz="2800" dirty="0"/>
              <a:t>needs and wants of many people are often </a:t>
            </a:r>
            <a:r>
              <a:rPr sz="2800" dirty="0" smtClean="0"/>
              <a:t>damaged</a:t>
            </a:r>
            <a:r>
              <a:rPr lang="en-US" sz="2800" dirty="0" smtClean="0"/>
              <a:t>.</a:t>
            </a:r>
            <a:endParaRPr lang="en-US" sz="2800" dirty="0"/>
          </a:p>
          <a:p>
            <a:pPr marL="1097768" lvl="2" indent="-637519" defTabSz="768095">
              <a:spcBef>
                <a:spcPts val="600"/>
              </a:spcBef>
              <a:defRPr sz="2688"/>
            </a:pPr>
            <a:r>
              <a:rPr sz="2800" dirty="0" smtClean="0"/>
              <a:t>More </a:t>
            </a:r>
            <a:r>
              <a:rPr sz="2800" dirty="0"/>
              <a:t>than a quarter </a:t>
            </a:r>
            <a:r>
              <a:rPr lang="en-US" sz="2800" dirty="0" smtClean="0"/>
              <a:t>of a </a:t>
            </a:r>
            <a:r>
              <a:rPr sz="2800" dirty="0" smtClean="0"/>
              <a:t>million </a:t>
            </a:r>
            <a:r>
              <a:rPr sz="2800" dirty="0"/>
              <a:t>people lost </a:t>
            </a:r>
            <a:r>
              <a:rPr lang="en-US" sz="2800" dirty="0" smtClean="0"/>
              <a:t>their </a:t>
            </a:r>
            <a:r>
              <a:rPr sz="2800" dirty="0" smtClean="0"/>
              <a:t>factory </a:t>
            </a:r>
            <a:r>
              <a:rPr sz="2800" dirty="0"/>
              <a:t>jobs in the early 2000s and were unable to find similar jobs </a:t>
            </a:r>
            <a:r>
              <a:rPr sz="2800" dirty="0" smtClean="0"/>
              <a:t>elsewhere</a:t>
            </a:r>
            <a:r>
              <a:rPr lang="en-US" sz="2800" dirty="0" smtClean="0"/>
              <a:t>.</a:t>
            </a:r>
            <a:endParaRPr sz="28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800" dirty="0"/>
              <a:t>The </a:t>
            </a:r>
            <a:r>
              <a:rPr sz="2800" b="1" i="1" dirty="0"/>
              <a:t>Great </a:t>
            </a:r>
            <a:r>
              <a:rPr sz="2800" b="1" i="1" dirty="0" smtClean="0"/>
              <a:t>Recession</a:t>
            </a:r>
            <a:r>
              <a:rPr lang="en-US" sz="2800" dirty="0" smtClean="0"/>
              <a:t>, </a:t>
            </a:r>
            <a:r>
              <a:rPr sz="2800" dirty="0" smtClean="0"/>
              <a:t>the </a:t>
            </a:r>
            <a:r>
              <a:rPr sz="2800" dirty="0"/>
              <a:t>sharp decline in economic activity between 2008 and </a:t>
            </a:r>
            <a:r>
              <a:rPr sz="2800" dirty="0" smtClean="0"/>
              <a:t>2013</a:t>
            </a:r>
            <a:r>
              <a:rPr lang="en-US" sz="2800" dirty="0" smtClean="0"/>
              <a:t>,</a:t>
            </a:r>
            <a:r>
              <a:rPr sz="2800" dirty="0" smtClean="0"/>
              <a:t> </a:t>
            </a:r>
            <a:r>
              <a:rPr sz="2800" dirty="0"/>
              <a:t>made it harder for workers to find new </a:t>
            </a:r>
            <a:r>
              <a:rPr sz="2800" dirty="0" smtClean="0"/>
              <a:t>jobs</a:t>
            </a:r>
            <a:r>
              <a:rPr lang="en-US" sz="2800" dirty="0" smtClean="0"/>
              <a:t>.</a:t>
            </a:r>
            <a:endParaRPr sz="2800" dirty="0"/>
          </a:p>
          <a:p>
            <a:pPr marL="637519" indent="-637519" defTabSz="768095">
              <a:spcBef>
                <a:spcPts val="600"/>
              </a:spcBef>
              <a:defRPr sz="2688"/>
            </a:pPr>
            <a:r>
              <a:rPr sz="2800" dirty="0"/>
              <a:t>Immigration has also impacted employment in the state in both good and bad ways, but areas with highest numbers of immigrants had better economies than areas with smaller </a:t>
            </a:r>
            <a:r>
              <a:rPr sz="2800" dirty="0" smtClean="0"/>
              <a:t>numbers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Section 1: Economic Concepts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t>Essential Question:</a:t>
            </a:r>
            <a:endParaRPr sz="2800"/>
          </a:p>
          <a:p>
            <a:pPr marL="74295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800"/>
            </a:pPr>
            <a:r>
              <a:t>What kinds of resources help people satisfy their needs and wants and how are economic choices made?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Measuring the Economy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78139" indent="-478139" defTabSz="576072">
              <a:spcBef>
                <a:spcPts val="400"/>
              </a:spcBef>
              <a:defRPr sz="2016"/>
            </a:pPr>
            <a:r>
              <a:rPr sz="2200" dirty="0"/>
              <a:t>Economists gather information to measure an economy’s strength from several </a:t>
            </a:r>
            <a:r>
              <a:rPr sz="2200" dirty="0" smtClean="0"/>
              <a:t>indicators</a:t>
            </a:r>
            <a:r>
              <a:rPr lang="en-US" sz="2200" dirty="0"/>
              <a:t>:</a:t>
            </a:r>
            <a:endParaRPr lang="en-US" sz="2200" dirty="0" smtClean="0"/>
          </a:p>
          <a:p>
            <a:pPr marL="938388" lvl="2" indent="-478139" defTabSz="576072">
              <a:spcBef>
                <a:spcPts val="400"/>
              </a:spcBef>
              <a:defRPr sz="2016"/>
            </a:pPr>
            <a:r>
              <a:rPr sz="2200" b="1" i="1" dirty="0" smtClean="0"/>
              <a:t>Gross </a:t>
            </a:r>
            <a:r>
              <a:rPr sz="2200" b="1" i="1" dirty="0"/>
              <a:t>Domestic Product (GDP) </a:t>
            </a:r>
            <a:r>
              <a:rPr sz="2200" dirty="0"/>
              <a:t>is </a:t>
            </a:r>
            <a:r>
              <a:rPr lang="en-US" sz="2200" dirty="0" smtClean="0"/>
              <a:t>a </a:t>
            </a:r>
            <a:r>
              <a:rPr sz="2200" dirty="0" smtClean="0"/>
              <a:t>measure </a:t>
            </a:r>
            <a:r>
              <a:rPr sz="2200" dirty="0"/>
              <a:t>of total value of the final goods and services produced in the U.S. in certain </a:t>
            </a:r>
            <a:r>
              <a:rPr sz="2200" dirty="0" smtClean="0"/>
              <a:t>time</a:t>
            </a:r>
            <a:endParaRPr lang="en-US" sz="2200" dirty="0" smtClean="0"/>
          </a:p>
          <a:p>
            <a:pPr marL="938388" lvl="2" indent="-478139" defTabSz="576072">
              <a:spcBef>
                <a:spcPts val="400"/>
              </a:spcBef>
              <a:defRPr sz="2016"/>
            </a:pPr>
            <a:r>
              <a:rPr sz="2200" b="1" i="1" dirty="0" smtClean="0"/>
              <a:t>Consumer </a:t>
            </a:r>
            <a:r>
              <a:rPr sz="2200" b="1" i="1" dirty="0"/>
              <a:t>Price Index (CPI) </a:t>
            </a:r>
            <a:r>
              <a:rPr sz="2200" dirty="0"/>
              <a:t>is an indicator that measures prices of goods and services and compares them to the previous month’s prices</a:t>
            </a:r>
          </a:p>
          <a:p>
            <a:pPr marL="478139" indent="-478139" defTabSz="576072">
              <a:spcBef>
                <a:spcPts val="400"/>
              </a:spcBef>
              <a:defRPr sz="2016"/>
            </a:pPr>
            <a:r>
              <a:rPr sz="2200" dirty="0"/>
              <a:t>If the CPI shows steadily rising prices, it indicates </a:t>
            </a:r>
            <a:r>
              <a:rPr sz="2200" b="1" i="1" dirty="0" smtClean="0"/>
              <a:t>inflation</a:t>
            </a:r>
            <a:r>
              <a:rPr lang="en-US" sz="2200" dirty="0" smtClean="0"/>
              <a:t>, or</a:t>
            </a:r>
            <a:r>
              <a:rPr sz="2200" dirty="0" smtClean="0"/>
              <a:t> a </a:t>
            </a:r>
            <a:r>
              <a:rPr sz="2200" dirty="0"/>
              <a:t>continual increase in the price of goods and </a:t>
            </a:r>
            <a:r>
              <a:rPr sz="2200" dirty="0" smtClean="0"/>
              <a:t>services</a:t>
            </a:r>
            <a:r>
              <a:rPr lang="en-US" sz="2200" dirty="0"/>
              <a:t>.</a:t>
            </a:r>
            <a:endParaRPr lang="en-US" sz="2200" dirty="0" smtClean="0"/>
          </a:p>
          <a:p>
            <a:pPr marL="938388" lvl="2" indent="-478139" defTabSz="576072">
              <a:spcBef>
                <a:spcPts val="400"/>
              </a:spcBef>
              <a:defRPr sz="2016"/>
            </a:pPr>
            <a:r>
              <a:rPr lang="en-US" sz="2200" dirty="0" smtClean="0"/>
              <a:t>This m</a:t>
            </a:r>
            <a:r>
              <a:rPr sz="2200" dirty="0" smtClean="0"/>
              <a:t>eans </a:t>
            </a:r>
            <a:r>
              <a:rPr sz="2200" dirty="0"/>
              <a:t>that buyers can afford less with the same amount of </a:t>
            </a:r>
            <a:r>
              <a:rPr sz="2200" dirty="0" smtClean="0"/>
              <a:t>money</a:t>
            </a:r>
            <a:r>
              <a:rPr lang="en-US" sz="2200" dirty="0" smtClean="0"/>
              <a:t>.</a:t>
            </a:r>
            <a:endParaRPr sz="2200" dirty="0"/>
          </a:p>
          <a:p>
            <a:pPr marL="478139" indent="-478139" defTabSz="576072">
              <a:spcBef>
                <a:spcPts val="400"/>
              </a:spcBef>
              <a:defRPr sz="2016"/>
            </a:pPr>
            <a:r>
              <a:rPr sz="2200" dirty="0"/>
              <a:t>The </a:t>
            </a:r>
            <a:r>
              <a:rPr sz="2200" b="1" i="1" dirty="0"/>
              <a:t>unemployment rate </a:t>
            </a:r>
            <a:r>
              <a:rPr sz="2200" dirty="0"/>
              <a:t>describes the number of people in a state who are unemployed each </a:t>
            </a:r>
            <a:r>
              <a:rPr sz="2200" dirty="0" smtClean="0"/>
              <a:t>month</a:t>
            </a:r>
            <a:r>
              <a:rPr lang="en-US" sz="2200" dirty="0" smtClean="0"/>
              <a:t>.</a:t>
            </a:r>
            <a:endParaRPr lang="en-US" sz="2200" dirty="0"/>
          </a:p>
          <a:p>
            <a:pPr marL="938388" lvl="2" indent="-478139" defTabSz="576072">
              <a:spcBef>
                <a:spcPts val="400"/>
              </a:spcBef>
              <a:defRPr sz="2016"/>
            </a:pPr>
            <a:r>
              <a:rPr sz="2200" dirty="0" smtClean="0"/>
              <a:t>A </a:t>
            </a:r>
            <a:r>
              <a:rPr sz="2200" dirty="0"/>
              <a:t>person is unemployed if he/she does not have a job but has been actively looking for work in the previous four weeks and is currently available for </a:t>
            </a:r>
            <a:r>
              <a:rPr sz="2200" dirty="0" smtClean="0"/>
              <a:t>work</a:t>
            </a:r>
            <a:r>
              <a:rPr lang="en-US" sz="2200" dirty="0" smtClean="0"/>
              <a:t>.</a:t>
            </a:r>
            <a:endParaRPr sz="2200" dirty="0"/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4: Personal Finance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16151" indent="-758951">
              <a:buChar char="➢"/>
            </a:lvl2pPr>
          </a:lstStyle>
          <a:p>
            <a:r>
              <a:t>Essential Question:</a:t>
            </a:r>
          </a:p>
          <a:p>
            <a:pPr lvl="1"/>
            <a:r>
              <a:t>How do personal financial decisions affect the economy?</a:t>
            </a:r>
          </a:p>
        </p:txBody>
      </p:sp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4: Personal Finance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dirty="0"/>
              <a:t>What terms do I need to know</a:t>
            </a:r>
            <a:r>
              <a:rPr dirty="0" smtClean="0"/>
              <a:t>?</a:t>
            </a:r>
            <a:endParaRPr lang="en-US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income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expenses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overdraft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interest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investment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dirty="0" smtClean="0"/>
              <a:t>certificate </a:t>
            </a:r>
            <a:r>
              <a:rPr dirty="0"/>
              <a:t>of deposit (CD</a:t>
            </a:r>
            <a:r>
              <a:rPr dirty="0" smtClean="0"/>
              <a:t>)</a:t>
            </a:r>
            <a:endParaRPr lang="en-US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bond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 smtClean="0"/>
              <a:t>stock</a:t>
            </a:r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dirty="0" smtClean="0"/>
              <a:t>mutual fund</a:t>
            </a:r>
            <a:endParaRPr lang="en-US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lang="en-US" dirty="0"/>
              <a:t>c</a:t>
            </a:r>
            <a:r>
              <a:rPr dirty="0" smtClean="0"/>
              <a:t>redit</a:t>
            </a:r>
            <a:endParaRPr lang="en-US" dirty="0" smtClean="0"/>
          </a:p>
          <a:p>
            <a:pPr marL="1044642" lvl="2" indent="-584393" defTabSz="704087">
              <a:spcBef>
                <a:spcPts val="500"/>
              </a:spcBef>
              <a:defRPr sz="2464"/>
            </a:pPr>
            <a:r>
              <a:rPr dirty="0" smtClean="0"/>
              <a:t>repossess </a:t>
            </a:r>
            <a:endParaRPr dirty="0"/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The economy is affected by national and global markets as well as the actions and decisions of </a:t>
            </a:r>
            <a:r>
              <a:rPr sz="3600" dirty="0" smtClean="0"/>
              <a:t>individuals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Personal finance </a:t>
            </a:r>
            <a:r>
              <a:rPr lang="en-US" sz="3600" dirty="0" smtClean="0"/>
              <a:t>consists of</a:t>
            </a:r>
            <a:r>
              <a:rPr sz="3600" dirty="0" smtClean="0"/>
              <a:t> </a:t>
            </a:r>
            <a:r>
              <a:rPr sz="3600" dirty="0"/>
              <a:t>the decisions that individuals make to manage their </a:t>
            </a:r>
            <a:r>
              <a:rPr sz="3600" dirty="0" smtClean="0"/>
              <a:t>money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Good or bad financial decisions can impact the economy of entire </a:t>
            </a:r>
            <a:r>
              <a:rPr sz="3600" dirty="0" smtClean="0"/>
              <a:t>communities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Income and Expenses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9213" indent="-569213" defTabSz="685800">
              <a:spcBef>
                <a:spcPts val="500"/>
              </a:spcBef>
              <a:defRPr sz="2400"/>
            </a:pPr>
            <a:r>
              <a:rPr sz="2500" b="1" i="1" dirty="0"/>
              <a:t>Income</a:t>
            </a:r>
            <a:r>
              <a:rPr sz="2500" dirty="0"/>
              <a:t> is the money that </a:t>
            </a:r>
            <a:r>
              <a:rPr sz="2500" dirty="0" smtClean="0"/>
              <a:t>a </a:t>
            </a:r>
            <a:r>
              <a:rPr sz="2500" dirty="0"/>
              <a:t>person </a:t>
            </a:r>
            <a:r>
              <a:rPr sz="2500" dirty="0" smtClean="0"/>
              <a:t>acquires</a:t>
            </a:r>
            <a:r>
              <a:rPr lang="en-US" sz="2500" dirty="0" smtClean="0"/>
              <a:t>.</a:t>
            </a:r>
            <a:endParaRPr sz="2500" dirty="0"/>
          </a:p>
          <a:p>
            <a:pPr marL="569213" indent="-569213" defTabSz="685800">
              <a:spcBef>
                <a:spcPts val="500"/>
              </a:spcBef>
              <a:defRPr sz="2400"/>
            </a:pPr>
            <a:r>
              <a:rPr sz="2500" b="1" i="1" dirty="0"/>
              <a:t>Expenses</a:t>
            </a:r>
            <a:r>
              <a:rPr sz="2500" dirty="0"/>
              <a:t> are using some or all of your income for various </a:t>
            </a:r>
            <a:r>
              <a:rPr sz="2500" dirty="0" smtClean="0"/>
              <a:t>reasons</a:t>
            </a:r>
            <a:r>
              <a:rPr lang="en-US" sz="2500" dirty="0" smtClean="0"/>
              <a:t>:</a:t>
            </a:r>
            <a:endParaRPr lang="en-US" sz="2500" dirty="0"/>
          </a:p>
          <a:p>
            <a:pPr marL="1029462" lvl="2" indent="-569213" defTabSz="685800">
              <a:spcBef>
                <a:spcPts val="500"/>
              </a:spcBef>
              <a:defRPr sz="2400"/>
            </a:pPr>
            <a:r>
              <a:rPr sz="2500" dirty="0" smtClean="0"/>
              <a:t>Some </a:t>
            </a:r>
            <a:r>
              <a:rPr sz="2500" dirty="0"/>
              <a:t>spent for basic needs (food, clothing, shelter) as well as wants (phones, games, hobbies, etc.)</a:t>
            </a:r>
          </a:p>
          <a:p>
            <a:pPr marL="569213" indent="-569213" defTabSz="685800">
              <a:spcBef>
                <a:spcPts val="500"/>
              </a:spcBef>
              <a:defRPr sz="2400"/>
            </a:pPr>
            <a:r>
              <a:rPr sz="2500" dirty="0"/>
              <a:t>Steady income is often deposited in checking </a:t>
            </a:r>
            <a:r>
              <a:rPr sz="2500" dirty="0" smtClean="0"/>
              <a:t>accounts</a:t>
            </a:r>
            <a:r>
              <a:rPr lang="en-US" sz="2500" dirty="0" smtClean="0"/>
              <a:t>:</a:t>
            </a:r>
            <a:endParaRPr lang="en-US" sz="2500" dirty="0"/>
          </a:p>
          <a:p>
            <a:pPr marL="1029462" lvl="2" indent="-569213" defTabSz="685800">
              <a:spcBef>
                <a:spcPts val="500"/>
              </a:spcBef>
              <a:defRPr sz="2400"/>
            </a:pPr>
            <a:r>
              <a:rPr sz="2500" dirty="0" smtClean="0"/>
              <a:t>Record </a:t>
            </a:r>
            <a:r>
              <a:rPr sz="2500" dirty="0"/>
              <a:t>every check written to avoid an </a:t>
            </a:r>
            <a:r>
              <a:rPr sz="2500" b="1" i="1" dirty="0" smtClean="0"/>
              <a:t>overdraft</a:t>
            </a:r>
            <a:r>
              <a:rPr lang="en-US" sz="2500" dirty="0" smtClean="0"/>
              <a:t>, or </a:t>
            </a:r>
            <a:r>
              <a:rPr sz="2500" dirty="0" smtClean="0"/>
              <a:t>writing </a:t>
            </a:r>
            <a:r>
              <a:rPr sz="2500" dirty="0"/>
              <a:t>a check that exceeds the funds in an </a:t>
            </a:r>
            <a:r>
              <a:rPr sz="2500" dirty="0" smtClean="0"/>
              <a:t>account</a:t>
            </a:r>
            <a:r>
              <a:rPr lang="en-US" sz="2500" dirty="0" smtClean="0"/>
              <a:t>.</a:t>
            </a:r>
            <a:endParaRPr sz="2500" dirty="0"/>
          </a:p>
          <a:p>
            <a:pPr marL="569213" indent="-569213" defTabSz="685800">
              <a:spcBef>
                <a:spcPts val="500"/>
              </a:spcBef>
              <a:defRPr sz="2400"/>
            </a:pPr>
            <a:r>
              <a:rPr sz="2500" dirty="0"/>
              <a:t>Manage your money by budgeting (planning) your </a:t>
            </a:r>
            <a:r>
              <a:rPr sz="2500" dirty="0" smtClean="0"/>
              <a:t>spending</a:t>
            </a:r>
            <a:r>
              <a:rPr lang="en-US" sz="2500" dirty="0" smtClean="0"/>
              <a:t>:</a:t>
            </a:r>
            <a:endParaRPr lang="en-US" sz="2500" dirty="0"/>
          </a:p>
          <a:p>
            <a:pPr marL="1029462" lvl="2" indent="-569213" defTabSz="685800">
              <a:spcBef>
                <a:spcPts val="500"/>
              </a:spcBef>
              <a:defRPr sz="2400"/>
            </a:pPr>
            <a:r>
              <a:rPr sz="2500" dirty="0" smtClean="0"/>
              <a:t>Expenses </a:t>
            </a:r>
            <a:r>
              <a:rPr sz="2500" dirty="0"/>
              <a:t>should never be more than the amount of your </a:t>
            </a:r>
            <a:r>
              <a:rPr sz="2500" dirty="0" smtClean="0"/>
              <a:t>income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Charitable Giving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This is when money is used</a:t>
            </a:r>
            <a:r>
              <a:rPr sz="3600" dirty="0" smtClean="0"/>
              <a:t> </a:t>
            </a:r>
            <a:r>
              <a:rPr sz="3600" dirty="0"/>
              <a:t>to help </a:t>
            </a:r>
            <a:r>
              <a:rPr sz="3600" dirty="0" smtClean="0"/>
              <a:t>others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Charitable giving helps lower taxes, makes people feel happier about themselves, </a:t>
            </a:r>
            <a:r>
              <a:rPr sz="3600" dirty="0" smtClean="0"/>
              <a:t>and </a:t>
            </a:r>
            <a:r>
              <a:rPr sz="3600" dirty="0"/>
              <a:t>helps people and causes that are meaningful and </a:t>
            </a:r>
            <a:r>
              <a:rPr sz="3600" dirty="0" smtClean="0"/>
              <a:t>important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People give money to charities, religious institutions, universities, and other nonprofit </a:t>
            </a:r>
            <a:r>
              <a:rPr sz="3600" dirty="0" smtClean="0"/>
              <a:t>organizations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Saving and Investing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dirty="0"/>
              <a:t>Saving means that some money is not spent now but kept for future benefits or to earn more </a:t>
            </a:r>
            <a:r>
              <a:rPr sz="2100" dirty="0" smtClean="0"/>
              <a:t>money</a:t>
            </a:r>
            <a:r>
              <a:rPr lang="en-US" sz="2100" dirty="0" smtClean="0"/>
              <a:t>.</a:t>
            </a:r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lang="en-US" sz="2100" dirty="0" smtClean="0"/>
              <a:t>The s</a:t>
            </a:r>
            <a:r>
              <a:rPr sz="2100" dirty="0" smtClean="0"/>
              <a:t>implest </a:t>
            </a:r>
            <a:r>
              <a:rPr sz="2100" dirty="0"/>
              <a:t>method is through a savings account, which earns a small amount of </a:t>
            </a:r>
            <a:r>
              <a:rPr sz="2100" b="1" i="1" dirty="0"/>
              <a:t>interest</a:t>
            </a:r>
            <a:r>
              <a:rPr sz="2100" dirty="0"/>
              <a:t> </a:t>
            </a:r>
            <a:r>
              <a:rPr sz="2100" dirty="0" smtClean="0"/>
              <a:t>periodically</a:t>
            </a:r>
            <a:r>
              <a:rPr lang="en-US" sz="2100" dirty="0" smtClean="0"/>
              <a:t>.</a:t>
            </a:r>
            <a:endParaRPr sz="210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dirty="0"/>
              <a:t>Savings can provide emergency funds for a job loss, car repairs, or medical </a:t>
            </a:r>
            <a:r>
              <a:rPr sz="2100" dirty="0" smtClean="0"/>
              <a:t>expenses</a:t>
            </a:r>
            <a:r>
              <a:rPr lang="en-US" sz="2100" dirty="0" smtClean="0"/>
              <a:t>.</a:t>
            </a:r>
            <a:endParaRPr sz="210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dirty="0"/>
              <a:t>Saving is also a way to reach a future goal, like buying a car or going to </a:t>
            </a:r>
            <a:r>
              <a:rPr sz="2100" dirty="0" smtClean="0"/>
              <a:t>college</a:t>
            </a:r>
            <a:r>
              <a:rPr lang="en-US" sz="2100" dirty="0" smtClean="0"/>
              <a:t>.</a:t>
            </a:r>
            <a:endParaRPr sz="210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100" b="1" i="1" dirty="0"/>
              <a:t>Investments</a:t>
            </a:r>
            <a:r>
              <a:rPr sz="2100" dirty="0"/>
              <a:t> are money spent on something with the goal of making a profit in the future, like putting money into stocks and </a:t>
            </a:r>
            <a:r>
              <a:rPr sz="2100" dirty="0" smtClean="0"/>
              <a:t>bonds</a:t>
            </a:r>
            <a:r>
              <a:rPr lang="en-US" sz="2100" dirty="0" smtClean="0"/>
              <a:t>.</a:t>
            </a:r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dirty="0" smtClean="0"/>
              <a:t>A </a:t>
            </a:r>
            <a:r>
              <a:rPr sz="2100" dirty="0"/>
              <a:t>safe investment is a </a:t>
            </a:r>
            <a:r>
              <a:rPr sz="2100" b="1" i="1" dirty="0"/>
              <a:t>Certificate of Deposit (CD) </a:t>
            </a:r>
            <a:r>
              <a:rPr sz="2100" dirty="0"/>
              <a:t>at a </a:t>
            </a:r>
            <a:r>
              <a:rPr sz="2100" dirty="0" smtClean="0"/>
              <a:t>bank</a:t>
            </a:r>
            <a:r>
              <a:rPr lang="en-US" sz="2100" dirty="0" smtClean="0"/>
              <a:t>.</a:t>
            </a:r>
            <a:endParaRPr lang="en-US" sz="2100" dirty="0"/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b="1" i="1" dirty="0" smtClean="0"/>
              <a:t>Bonds</a:t>
            </a:r>
            <a:r>
              <a:rPr sz="2100" dirty="0" smtClean="0"/>
              <a:t> </a:t>
            </a:r>
            <a:r>
              <a:rPr sz="2100" dirty="0"/>
              <a:t>are investments in which the investor lends money to the government or a </a:t>
            </a:r>
            <a:r>
              <a:rPr sz="2100" dirty="0" smtClean="0"/>
              <a:t>company</a:t>
            </a:r>
            <a:r>
              <a:rPr lang="en-US" sz="2100" dirty="0" smtClean="0"/>
              <a:t>.</a:t>
            </a:r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b="1" i="1" dirty="0" smtClean="0"/>
              <a:t>Stocks</a:t>
            </a:r>
            <a:r>
              <a:rPr sz="2100" dirty="0" smtClean="0"/>
              <a:t> </a:t>
            </a:r>
            <a:r>
              <a:rPr sz="2100" dirty="0"/>
              <a:t>are investments that raise money for corporations by selling ownership shares in the </a:t>
            </a:r>
            <a:r>
              <a:rPr sz="2100" dirty="0" smtClean="0"/>
              <a:t>company</a:t>
            </a:r>
            <a:r>
              <a:rPr lang="en-US" sz="2100" dirty="0" smtClean="0"/>
              <a:t>.</a:t>
            </a:r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100" b="1" i="1" dirty="0" smtClean="0"/>
              <a:t>Mutual </a:t>
            </a:r>
            <a:r>
              <a:rPr sz="2100" b="1" i="1" dirty="0"/>
              <a:t>funds </a:t>
            </a:r>
            <a:r>
              <a:rPr sz="2100" dirty="0"/>
              <a:t>pool the money from many investors and buy many stocks and </a:t>
            </a:r>
            <a:r>
              <a:rPr sz="2100" dirty="0" smtClean="0"/>
              <a:t>bonds</a:t>
            </a:r>
            <a:r>
              <a:rPr lang="en-US" sz="2100" dirty="0" smtClean="0"/>
              <a:t>.</a:t>
            </a:r>
            <a:endParaRPr sz="2100" dirty="0"/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Credit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5729" indent="-485729" defTabSz="585215">
              <a:spcBef>
                <a:spcPts val="400"/>
              </a:spcBef>
              <a:defRPr sz="2048"/>
            </a:pPr>
            <a:r>
              <a:rPr sz="2200" b="1" i="1" dirty="0"/>
              <a:t>Credit</a:t>
            </a:r>
            <a:r>
              <a:rPr sz="2200" dirty="0"/>
              <a:t> is an arrangement that allows a buyer to take possession of something now and pay for it in the future with </a:t>
            </a:r>
            <a:r>
              <a:rPr sz="2200" dirty="0" smtClean="0"/>
              <a:t>interest</a:t>
            </a:r>
            <a:r>
              <a:rPr lang="en-US" sz="2200" dirty="0" smtClean="0"/>
              <a:t>.</a:t>
            </a:r>
            <a:endParaRPr lang="en-US" sz="2200" dirty="0"/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200" dirty="0" smtClean="0"/>
              <a:t>Credit </a:t>
            </a:r>
            <a:r>
              <a:rPr sz="2200" dirty="0"/>
              <a:t>allows new businesses to start and allows families to buy homes, </a:t>
            </a:r>
            <a:r>
              <a:rPr sz="2200" dirty="0" smtClean="0"/>
              <a:t>cars</a:t>
            </a:r>
            <a:r>
              <a:rPr sz="2200" dirty="0"/>
              <a:t>, and </a:t>
            </a:r>
            <a:r>
              <a:rPr sz="2200" dirty="0" smtClean="0"/>
              <a:t>furniture</a:t>
            </a:r>
            <a:r>
              <a:rPr lang="en-US" sz="2200" dirty="0" smtClean="0"/>
              <a:t>.</a:t>
            </a:r>
            <a:endParaRPr sz="220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00" dirty="0"/>
              <a:t>Taking a loan or buying on credit can cause financial hardship if a person borrows or spends too </a:t>
            </a:r>
            <a:r>
              <a:rPr sz="2200" dirty="0" smtClean="0"/>
              <a:t>much</a:t>
            </a:r>
            <a:r>
              <a:rPr lang="en-US" sz="2200" dirty="0" smtClean="0"/>
              <a:t>.</a:t>
            </a:r>
            <a:endParaRPr lang="en-US" sz="2200" dirty="0"/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200" dirty="0" smtClean="0"/>
              <a:t>If </a:t>
            </a:r>
            <a:r>
              <a:rPr sz="2200" dirty="0"/>
              <a:t>a buyer misses payments, the lender can </a:t>
            </a:r>
            <a:r>
              <a:rPr sz="2200" b="1" i="1" dirty="0" smtClean="0"/>
              <a:t>repossess</a:t>
            </a:r>
            <a:r>
              <a:rPr lang="en-US" sz="2200" dirty="0" smtClean="0"/>
              <a:t>, or </a:t>
            </a:r>
            <a:r>
              <a:rPr sz="2200" dirty="0" smtClean="0"/>
              <a:t>take </a:t>
            </a:r>
            <a:r>
              <a:rPr sz="2200" dirty="0"/>
              <a:t>back </a:t>
            </a:r>
            <a:r>
              <a:rPr sz="2200" dirty="0" smtClean="0"/>
              <a:t>ownership</a:t>
            </a:r>
            <a:r>
              <a:rPr lang="en-US" sz="2200" dirty="0" smtClean="0"/>
              <a:t>,</a:t>
            </a:r>
            <a:r>
              <a:rPr sz="2200" dirty="0" smtClean="0"/>
              <a:t> </a:t>
            </a:r>
            <a:r>
              <a:rPr sz="2200" dirty="0"/>
              <a:t>of the </a:t>
            </a:r>
            <a:r>
              <a:rPr sz="2200" dirty="0" smtClean="0"/>
              <a:t>item</a:t>
            </a:r>
            <a:r>
              <a:rPr lang="en-US" sz="2200" dirty="0" smtClean="0"/>
              <a:t>.</a:t>
            </a:r>
            <a:endParaRPr sz="220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00" dirty="0"/>
              <a:t>Credit cards can make buying </a:t>
            </a:r>
            <a:r>
              <a:rPr lang="en-US" sz="2200" dirty="0" smtClean="0"/>
              <a:t>things on credit too easy.</a:t>
            </a:r>
            <a:endParaRPr lang="en-US" sz="2200" dirty="0"/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200" dirty="0" smtClean="0"/>
              <a:t>It </a:t>
            </a:r>
            <a:r>
              <a:rPr sz="2200" dirty="0"/>
              <a:t>is best to pay the entire amount owed when the credit card bill arrives each month to avoid interest and late </a:t>
            </a:r>
            <a:r>
              <a:rPr sz="2200" dirty="0" smtClean="0"/>
              <a:t>fees</a:t>
            </a:r>
            <a:r>
              <a:rPr lang="en-US" sz="2200" dirty="0" smtClean="0"/>
              <a:t>.</a:t>
            </a:r>
            <a:endParaRPr sz="2200" dirty="0"/>
          </a:p>
          <a:p>
            <a:pPr marL="485729" indent="-485729" defTabSz="585215">
              <a:spcBef>
                <a:spcPts val="400"/>
              </a:spcBef>
              <a:defRPr sz="2048"/>
            </a:pPr>
            <a:r>
              <a:rPr sz="2200" dirty="0"/>
              <a:t>A credit score shows a person’s financial </a:t>
            </a:r>
            <a:r>
              <a:rPr sz="2200" dirty="0" smtClean="0"/>
              <a:t>history</a:t>
            </a:r>
            <a:r>
              <a:rPr lang="en-US" sz="2200" dirty="0" smtClean="0"/>
              <a:t>.</a:t>
            </a:r>
            <a:endParaRPr lang="en-US" sz="2200" dirty="0"/>
          </a:p>
          <a:p>
            <a:pPr marL="945978" lvl="2" indent="-485729" defTabSz="585215">
              <a:spcBef>
                <a:spcPts val="400"/>
              </a:spcBef>
              <a:defRPr sz="2048"/>
            </a:pPr>
            <a:r>
              <a:rPr sz="2200" dirty="0" smtClean="0"/>
              <a:t>Banks </a:t>
            </a:r>
            <a:r>
              <a:rPr sz="2200" dirty="0"/>
              <a:t>and </a:t>
            </a:r>
            <a:r>
              <a:rPr sz="2200" dirty="0" smtClean="0"/>
              <a:t>business</a:t>
            </a:r>
            <a:r>
              <a:rPr lang="en-US" sz="2200" dirty="0" smtClean="0"/>
              <a:t>es</a:t>
            </a:r>
            <a:r>
              <a:rPr sz="2200" dirty="0" smtClean="0"/>
              <a:t> </a:t>
            </a:r>
            <a:r>
              <a:rPr sz="2200" dirty="0"/>
              <a:t>check credit scores to see if someone qualifies for a loan or credit card, and insurance companies and employers check credit history to see if a person is </a:t>
            </a:r>
            <a:r>
              <a:rPr sz="2200" dirty="0" smtClean="0"/>
              <a:t>responsible</a:t>
            </a:r>
            <a:r>
              <a:rPr lang="en-US" sz="2200" dirty="0" smtClean="0"/>
              <a:t>.</a:t>
            </a:r>
            <a:endParaRPr sz="2200" dirty="0"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212" name="Shape 212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  <p:bldP spid="21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Section 1: Economic Concepts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520357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05825" indent="-705825" defTabSz="850391">
              <a:defRPr sz="2976"/>
            </a:pPr>
            <a:r>
              <a:rPr dirty="0"/>
              <a:t>What terms do I need to know? </a:t>
            </a:r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 smtClean="0"/>
              <a:t>economy</a:t>
            </a:r>
            <a:endParaRPr dirty="0"/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/>
              <a:t>goods</a:t>
            </a:r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/>
              <a:t>services</a:t>
            </a:r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/>
              <a:t>consumer</a:t>
            </a:r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/>
              <a:t>producer</a:t>
            </a:r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/>
              <a:t>natural resource</a:t>
            </a:r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/>
              <a:t>capital resource</a:t>
            </a:r>
          </a:p>
          <a:p>
            <a:pPr marL="690943" lvl="1" indent="-265747" defTabSz="850391">
              <a:lnSpc>
                <a:spcPct val="100000"/>
              </a:lnSpc>
              <a:spcBef>
                <a:spcPts val="600"/>
              </a:spcBef>
              <a:buFont typeface="Arial"/>
              <a:defRPr sz="2604"/>
            </a:pPr>
            <a:r>
              <a:rPr dirty="0"/>
              <a:t>human resource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83100" y="1600200"/>
            <a:ext cx="4520357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defRPr sz="3200"/>
            </a:pPr>
            <a:endParaRPr/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scarcity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supply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demand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profit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economist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traditional economy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command economy</a:t>
            </a:r>
          </a:p>
          <a:p>
            <a:pPr marL="742950" lvl="1" indent="-28575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market economy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  <p:bldP spid="75" grpId="2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457200" y="1182938"/>
            <a:ext cx="8229600" cy="52367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800" b="1" i="1" dirty="0"/>
              <a:t>Economy</a:t>
            </a:r>
            <a:r>
              <a:rPr sz="3800" dirty="0"/>
              <a:t> refers to how people manage material resources in a </a:t>
            </a:r>
            <a:r>
              <a:rPr sz="3800" dirty="0" smtClean="0"/>
              <a:t>community</a:t>
            </a:r>
            <a:r>
              <a:rPr lang="en-US" sz="3800" dirty="0" smtClean="0"/>
              <a:t>.</a:t>
            </a:r>
          </a:p>
          <a:p>
            <a:pPr lvl="2"/>
            <a:r>
              <a:rPr sz="3800" dirty="0" smtClean="0"/>
              <a:t>A </a:t>
            </a:r>
            <a:r>
              <a:rPr sz="3800" dirty="0"/>
              <a:t>single household has an economy, as well as cities, states, and </a:t>
            </a:r>
            <a:r>
              <a:rPr sz="3800" dirty="0" smtClean="0"/>
              <a:t>nations</a:t>
            </a:r>
            <a:r>
              <a:rPr lang="en-US" sz="3800" dirty="0" smtClean="0"/>
              <a:t>.</a:t>
            </a:r>
            <a:endParaRPr sz="3800" dirty="0"/>
          </a:p>
          <a:p>
            <a:r>
              <a:rPr sz="3800" dirty="0"/>
              <a:t>Economies of modern nations interact with those of other nations, creating a global </a:t>
            </a:r>
            <a:r>
              <a:rPr sz="3800" dirty="0" smtClean="0"/>
              <a:t>economy</a:t>
            </a:r>
            <a:r>
              <a:rPr lang="en-US" sz="3800" dirty="0" smtClean="0"/>
              <a:t>.</a:t>
            </a:r>
            <a:endParaRPr sz="3800" dirty="0"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Needs and Wants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All humans have basic needs: air, food, water, clothing, and </a:t>
            </a:r>
            <a:r>
              <a:rPr sz="2600" dirty="0" smtClean="0"/>
              <a:t>shelter</a:t>
            </a:r>
            <a:r>
              <a:rPr lang="en-US" sz="2600" dirty="0" smtClean="0"/>
              <a:t>.</a:t>
            </a:r>
            <a:endParaRPr sz="2600" dirty="0"/>
          </a:p>
          <a:p>
            <a:pPr marL="699516" lvl="1" indent="-342900" defTabSz="713231">
              <a:spcBef>
                <a:spcPts val="500"/>
              </a:spcBef>
              <a:defRPr sz="2496"/>
            </a:pPr>
            <a:r>
              <a:rPr sz="2600" dirty="0"/>
              <a:t>Beyond those basic </a:t>
            </a:r>
            <a:r>
              <a:rPr sz="2600" dirty="0" smtClean="0"/>
              <a:t>needs</a:t>
            </a:r>
            <a:r>
              <a:rPr lang="en-US" sz="2600" dirty="0" smtClean="0"/>
              <a:t> are</a:t>
            </a:r>
            <a:r>
              <a:rPr sz="2600" dirty="0" smtClean="0"/>
              <a:t> </a:t>
            </a:r>
            <a:r>
              <a:rPr sz="2600" dirty="0"/>
              <a:t>other things we desire are called </a:t>
            </a:r>
            <a:r>
              <a:rPr lang="en-US" sz="2600" dirty="0" smtClean="0"/>
              <a:t>"</a:t>
            </a:r>
            <a:r>
              <a:rPr sz="2600" dirty="0" smtClean="0"/>
              <a:t>wants</a:t>
            </a:r>
            <a:r>
              <a:rPr lang="en-US" sz="2600" dirty="0" smtClean="0"/>
              <a:t>".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Needs and wants are satisfied through goods and </a:t>
            </a:r>
            <a:r>
              <a:rPr sz="2600" dirty="0" smtClean="0"/>
              <a:t>services</a:t>
            </a:r>
            <a:r>
              <a:rPr lang="en-US" sz="2600" dirty="0" smtClean="0"/>
              <a:t>.</a:t>
            </a:r>
            <a:endParaRPr sz="2600" dirty="0"/>
          </a:p>
          <a:p>
            <a:pPr marL="699516" lvl="1" indent="-342900" defTabSz="713231">
              <a:spcBef>
                <a:spcPts val="500"/>
              </a:spcBef>
              <a:defRPr sz="2496"/>
            </a:pPr>
            <a:r>
              <a:rPr sz="2600" b="1" i="1" dirty="0"/>
              <a:t>Goods</a:t>
            </a:r>
            <a:r>
              <a:rPr sz="2600" dirty="0"/>
              <a:t> are tangible </a:t>
            </a:r>
            <a:r>
              <a:rPr sz="2600" dirty="0" smtClean="0"/>
              <a:t>items</a:t>
            </a:r>
            <a:r>
              <a:rPr lang="en-US" sz="2600" dirty="0" smtClean="0"/>
              <a:t>, or </a:t>
            </a:r>
            <a:r>
              <a:rPr sz="2600" dirty="0" smtClean="0"/>
              <a:t>things </a:t>
            </a:r>
            <a:r>
              <a:rPr sz="2600" dirty="0"/>
              <a:t>you can </a:t>
            </a:r>
            <a:r>
              <a:rPr sz="2600" dirty="0" smtClean="0"/>
              <a:t>touch</a:t>
            </a:r>
            <a:r>
              <a:rPr lang="en-US" sz="2600" dirty="0" smtClean="0"/>
              <a:t>.</a:t>
            </a:r>
            <a:endParaRPr sz="2600" dirty="0"/>
          </a:p>
          <a:p>
            <a:pPr marL="699516" lvl="1" indent="-342900" defTabSz="713231">
              <a:spcBef>
                <a:spcPts val="500"/>
              </a:spcBef>
              <a:defRPr sz="2496"/>
            </a:pPr>
            <a:r>
              <a:rPr sz="2600" b="1" i="1" dirty="0"/>
              <a:t>Services</a:t>
            </a:r>
            <a:r>
              <a:rPr sz="2600" dirty="0"/>
              <a:t> are the work or activities people perform, usually for a </a:t>
            </a:r>
            <a:r>
              <a:rPr sz="2600" dirty="0" smtClean="0"/>
              <a:t>fee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A </a:t>
            </a:r>
            <a:r>
              <a:rPr sz="2600" b="1" i="1" dirty="0"/>
              <a:t>consumer</a:t>
            </a:r>
            <a:r>
              <a:rPr sz="2600" dirty="0"/>
              <a:t> satisfies needs and wants by buying goods or </a:t>
            </a:r>
            <a:r>
              <a:rPr sz="2600" dirty="0" smtClean="0"/>
              <a:t>services</a:t>
            </a:r>
            <a:r>
              <a:rPr lang="en-US" sz="2600" dirty="0" smtClean="0"/>
              <a:t>.</a:t>
            </a:r>
            <a:endParaRPr sz="2600" dirty="0"/>
          </a:p>
          <a:p>
            <a:pPr marL="591982" indent="-591982" defTabSz="713231">
              <a:spcBef>
                <a:spcPts val="500"/>
              </a:spcBef>
              <a:defRPr sz="2496"/>
            </a:pPr>
            <a:r>
              <a:rPr sz="2600" dirty="0"/>
              <a:t>A </a:t>
            </a:r>
            <a:r>
              <a:rPr sz="2600" b="1" i="1" dirty="0"/>
              <a:t>producer</a:t>
            </a:r>
            <a:r>
              <a:rPr sz="2600" dirty="0"/>
              <a:t> is the person or group who </a:t>
            </a:r>
            <a:r>
              <a:rPr sz="2600" dirty="0" smtClean="0"/>
              <a:t>use</a:t>
            </a:r>
            <a:r>
              <a:rPr lang="en-US" sz="2600" dirty="0" smtClean="0"/>
              <a:t>s</a:t>
            </a:r>
            <a:r>
              <a:rPr sz="2600" dirty="0" smtClean="0"/>
              <a:t> </a:t>
            </a:r>
            <a:r>
              <a:rPr sz="2600" dirty="0"/>
              <a:t>resources to make goods or provide </a:t>
            </a:r>
            <a:r>
              <a:rPr sz="2600" dirty="0" smtClean="0"/>
              <a:t>services</a:t>
            </a:r>
            <a:r>
              <a:rPr lang="en-US" sz="2600" dirty="0" smtClean="0"/>
              <a:t>.</a:t>
            </a:r>
            <a:endParaRPr sz="2600" dirty="0"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Resources and Scarcity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4957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dirty="0"/>
              <a:t>Resources are the building blocks of an </a:t>
            </a:r>
            <a:r>
              <a:rPr sz="2400" dirty="0" smtClean="0"/>
              <a:t>economy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b="1" i="1" dirty="0"/>
              <a:t>Natural resources </a:t>
            </a:r>
            <a:r>
              <a:rPr sz="2400" dirty="0"/>
              <a:t>come from Earth or </a:t>
            </a:r>
            <a:r>
              <a:rPr sz="2400" dirty="0" smtClean="0"/>
              <a:t>nature</a:t>
            </a:r>
            <a:r>
              <a:rPr lang="en-US" sz="2400" dirty="0" smtClean="0"/>
              <a:t>, like </a:t>
            </a:r>
            <a:r>
              <a:rPr sz="2400" dirty="0" smtClean="0"/>
              <a:t>water</a:t>
            </a:r>
            <a:r>
              <a:rPr sz="2400" dirty="0"/>
              <a:t>, trees, precious </a:t>
            </a:r>
            <a:r>
              <a:rPr sz="2400" dirty="0" smtClean="0"/>
              <a:t>metals</a:t>
            </a:r>
            <a:r>
              <a:rPr lang="en-US" sz="2400" dirty="0" smtClean="0"/>
              <a:t>, and so on.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b="1" i="1" dirty="0"/>
              <a:t>Capital resources </a:t>
            </a:r>
            <a:r>
              <a:rPr sz="2400" dirty="0"/>
              <a:t>are tools used in the production of goods and </a:t>
            </a:r>
            <a:r>
              <a:rPr sz="2400" dirty="0" smtClean="0"/>
              <a:t>services</a:t>
            </a:r>
            <a:r>
              <a:rPr lang="en-US" sz="2400" dirty="0" smtClean="0"/>
              <a:t>.</a:t>
            </a:r>
            <a:endParaRPr sz="2400" dirty="0"/>
          </a:p>
          <a:p>
            <a:pPr marL="681228" lvl="1" indent="-342900" defTabSz="676655">
              <a:spcBef>
                <a:spcPts val="500"/>
              </a:spcBef>
              <a:defRPr sz="2368"/>
            </a:pPr>
            <a:r>
              <a:rPr sz="2400" dirty="0"/>
              <a:t>Examples are machinery or </a:t>
            </a:r>
            <a:r>
              <a:rPr sz="2400" dirty="0" smtClean="0"/>
              <a:t>factories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b="1" i="1" dirty="0"/>
              <a:t>Human resources</a:t>
            </a:r>
            <a:r>
              <a:rPr sz="2400" dirty="0"/>
              <a:t> are the people who produce goods or </a:t>
            </a:r>
            <a:r>
              <a:rPr sz="2400" dirty="0" smtClean="0"/>
              <a:t>services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dirty="0"/>
              <a:t>All resources are </a:t>
            </a:r>
            <a:r>
              <a:rPr sz="2400" dirty="0" smtClean="0"/>
              <a:t>limited</a:t>
            </a:r>
            <a:r>
              <a:rPr lang="en-US" sz="2400" dirty="0" smtClean="0"/>
              <a:t>, however.</a:t>
            </a:r>
            <a:endParaRPr sz="2400" dirty="0"/>
          </a:p>
          <a:p>
            <a:pPr marL="681228" lvl="1" indent="-342900" defTabSz="676655">
              <a:spcBef>
                <a:spcPts val="500"/>
              </a:spcBef>
              <a:defRPr sz="2368"/>
            </a:pPr>
            <a:r>
              <a:rPr sz="2400" b="1" i="1" dirty="0"/>
              <a:t>Scarcity</a:t>
            </a:r>
            <a:r>
              <a:rPr sz="2400" dirty="0"/>
              <a:t> exists when people try to satisfy unlimited wants with limited </a:t>
            </a:r>
            <a:r>
              <a:rPr sz="2400" dirty="0" smtClean="0"/>
              <a:t>resources</a:t>
            </a:r>
            <a:r>
              <a:rPr lang="en-US" sz="2400" dirty="0" smtClean="0"/>
              <a:t>.</a:t>
            </a:r>
            <a:endParaRPr sz="2400" dirty="0"/>
          </a:p>
          <a:p>
            <a:pPr marL="561624" indent="-561624" defTabSz="676655">
              <a:spcBef>
                <a:spcPts val="500"/>
              </a:spcBef>
              <a:defRPr sz="2368"/>
            </a:pPr>
            <a:r>
              <a:rPr sz="2400" dirty="0"/>
              <a:t>An economic system is created by the choices producers and consumers make based on their limited </a:t>
            </a:r>
            <a:r>
              <a:rPr sz="2400" dirty="0" smtClean="0"/>
              <a:t>resources</a:t>
            </a:r>
            <a:r>
              <a:rPr lang="en-US" sz="2400" dirty="0" smtClean="0"/>
              <a:t>.</a:t>
            </a:r>
            <a:endParaRPr sz="2400" dirty="0"/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Costs and Benefits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49570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600" dirty="0"/>
              <a:t>Each opportunity offers a benefit and a </a:t>
            </a:r>
            <a:r>
              <a:rPr sz="3600" dirty="0" smtClean="0"/>
              <a:t>cost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 opportunity benefit is the value of what the person gains by their </a:t>
            </a:r>
            <a:r>
              <a:rPr sz="3600" dirty="0" smtClean="0"/>
              <a:t>choice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The opportunity cost is the value of the alternative the person does not </a:t>
            </a:r>
            <a:r>
              <a:rPr sz="3600" dirty="0" smtClean="0"/>
              <a:t>choose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Opportunity costs and benefits influence decisions about the use of many kinds of </a:t>
            </a:r>
            <a:r>
              <a:rPr sz="3600" dirty="0" smtClean="0"/>
              <a:t>resources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Trade-Offs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Whenever a person or group makes a choice to have less of one thing to get more of something else, the result is a trade-</a:t>
            </a:r>
            <a:r>
              <a:rPr sz="3600" dirty="0" smtClean="0"/>
              <a:t>off</a:t>
            </a:r>
            <a:r>
              <a:rPr lang="en-US" sz="3600" dirty="0" smtClean="0"/>
              <a:t>.</a:t>
            </a:r>
            <a:endParaRPr sz="3600" dirty="0"/>
          </a:p>
          <a:p>
            <a:r>
              <a:rPr sz="3600" dirty="0"/>
              <a:t>Not all decisions are </a:t>
            </a:r>
            <a:r>
              <a:rPr lang="en-US" sz="3600" dirty="0" smtClean="0"/>
              <a:t>one or the other.</a:t>
            </a:r>
          </a:p>
          <a:p>
            <a:pPr lvl="2"/>
            <a:r>
              <a:rPr lang="en-US" sz="3600" dirty="0" smtClean="0"/>
              <a:t>Making </a:t>
            </a:r>
            <a:r>
              <a:rPr sz="3600" dirty="0" smtClean="0"/>
              <a:t>small </a:t>
            </a:r>
            <a:r>
              <a:rPr sz="3600" dirty="0"/>
              <a:t>changes can allow a person to trade off a little more of one thing for a little less of the </a:t>
            </a:r>
            <a:r>
              <a:rPr sz="3600" dirty="0" smtClean="0"/>
              <a:t>other</a:t>
            </a:r>
            <a:r>
              <a:rPr lang="en-US" sz="3600" dirty="0" smtClean="0"/>
              <a:t>.</a:t>
            </a:r>
            <a:endParaRPr sz="3600" dirty="0"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2602</Words>
  <Application>Microsoft Macintosh PowerPoint</Application>
  <PresentationFormat>On-screen Show (4:3)</PresentationFormat>
  <Paragraphs>259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Section 1: Economic Concepts</vt:lpstr>
      <vt:lpstr>Section 1: Economic Concepts</vt:lpstr>
      <vt:lpstr>Introduction</vt:lpstr>
      <vt:lpstr>Needs and Wants</vt:lpstr>
      <vt:lpstr>Resources and Scarcity</vt:lpstr>
      <vt:lpstr>Costs and Benefits</vt:lpstr>
      <vt:lpstr>Trade-Offs</vt:lpstr>
      <vt:lpstr>Supply and Demand</vt:lpstr>
      <vt:lpstr>Basic Economic Questions and Economic Systems</vt:lpstr>
      <vt:lpstr>Section 2: North Carolina’s Resources</vt:lpstr>
      <vt:lpstr>Section 2: North Carolina’s Resources</vt:lpstr>
      <vt:lpstr>Introduction</vt:lpstr>
      <vt:lpstr>Natural Resources</vt:lpstr>
      <vt:lpstr>Agriculture</vt:lpstr>
      <vt:lpstr>Forests</vt:lpstr>
      <vt:lpstr>Wildlife</vt:lpstr>
      <vt:lpstr>Fish and Fisheries</vt:lpstr>
      <vt:lpstr>Mineral Resources</vt:lpstr>
      <vt:lpstr>Capital Resources</vt:lpstr>
      <vt:lpstr>Human Resources</vt:lpstr>
      <vt:lpstr>Section 3: Recent Trends in the North Carolina Economy</vt:lpstr>
      <vt:lpstr>Section 3: Recent Trends in the North Carolina Economy</vt:lpstr>
      <vt:lpstr>Introduction</vt:lpstr>
      <vt:lpstr>The Decline of “The Big Three”</vt:lpstr>
      <vt:lpstr>The Rise of Innovative Businesses and Technology</vt:lpstr>
      <vt:lpstr>New Trends in Farming</vt:lpstr>
      <vt:lpstr>Adapting to a Changing Economy</vt:lpstr>
      <vt:lpstr>Measuring the Economy</vt:lpstr>
      <vt:lpstr>Section 4: Personal Finance</vt:lpstr>
      <vt:lpstr>Section 4: Personal Finance</vt:lpstr>
      <vt:lpstr>Introduction</vt:lpstr>
      <vt:lpstr>Income and Expenses</vt:lpstr>
      <vt:lpstr>Charitable Giving</vt:lpstr>
      <vt:lpstr>Saving and Investing</vt:lpstr>
      <vt:lpstr>Credit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22</cp:revision>
  <dcterms:modified xsi:type="dcterms:W3CDTF">2017-03-18T21:41:21Z</dcterms:modified>
</cp:coreProperties>
</file>