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358" r:id="rId6"/>
    <p:sldId id="322" r:id="rId7"/>
    <p:sldId id="374" r:id="rId8"/>
    <p:sldId id="348" r:id="rId9"/>
    <p:sldId id="349" r:id="rId10"/>
    <p:sldId id="350" r:id="rId11"/>
    <p:sldId id="351" r:id="rId12"/>
    <p:sldId id="352" r:id="rId13"/>
    <p:sldId id="368" r:id="rId14"/>
    <p:sldId id="353" r:id="rId15"/>
    <p:sldId id="354" r:id="rId16"/>
    <p:sldId id="270" r:id="rId17"/>
    <p:sldId id="276" r:id="rId18"/>
    <p:sldId id="359" r:id="rId19"/>
    <p:sldId id="323" r:id="rId20"/>
    <p:sldId id="357" r:id="rId21"/>
    <p:sldId id="306" r:id="rId22"/>
    <p:sldId id="307" r:id="rId23"/>
    <p:sldId id="326" r:id="rId24"/>
    <p:sldId id="375" r:id="rId25"/>
    <p:sldId id="327" r:id="rId26"/>
    <p:sldId id="360" r:id="rId27"/>
    <p:sldId id="362" r:id="rId28"/>
    <p:sldId id="363" r:id="rId29"/>
    <p:sldId id="364" r:id="rId30"/>
    <p:sldId id="369" r:id="rId31"/>
    <p:sldId id="370" r:id="rId32"/>
    <p:sldId id="371" r:id="rId33"/>
    <p:sldId id="366" r:id="rId34"/>
    <p:sldId id="367" r:id="rId35"/>
    <p:sldId id="372" r:id="rId36"/>
    <p:sldId id="373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 autoAdjust="0"/>
    <p:restoredTop sz="89085" autoAdjust="0"/>
  </p:normalViewPr>
  <p:slideViewPr>
    <p:cSldViewPr>
      <p:cViewPr varScale="1">
        <p:scale>
          <a:sx n="109" d="100"/>
          <a:sy n="109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Gender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8-834E-A97E-7386D2810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59.1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A-0041-96AD-D9612768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Ages of Mississippi’s Residents</a:t>
            </a:r>
          </a:p>
        </c:rich>
      </c:tx>
      <c:layout>
        <c:manualLayout>
          <c:xMode val="edge"/>
          <c:yMode val="edge"/>
          <c:x val="0.14256699017273999"/>
          <c:y val="8.269995669517479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Under 5 years old</c:v>
                </c:pt>
                <c:pt idx="1">
                  <c:v>Under 18</c:v>
                </c:pt>
                <c:pt idx="2">
                  <c:v>Over 65</c:v>
                </c:pt>
                <c:pt idx="3">
                  <c:v>Between 18 and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26</c:v>
                </c:pt>
                <c:pt idx="2">
                  <c:v>12.8</c:v>
                </c:pt>
                <c:pt idx="3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9-3549-A77A-5A8CA012D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41054751876904"/>
          <c:y val="0.265773719487857"/>
          <c:w val="0.33658945248123101"/>
          <c:h val="0.65268989310090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88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2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9E34866-6E16-B5E4-F28A-A4483A758D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42" y="6506845"/>
            <a:ext cx="458258" cy="27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587EEFB-E893-D8EF-E383-13D6B48DC1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42" y="6506845"/>
            <a:ext cx="458258" cy="27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AB3E7E4-F5AA-B8DE-07EF-27CC164EFE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42" y="6506845"/>
            <a:ext cx="458258" cy="27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Deepwater_Horizon_oil_spil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ctaw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12: Mississippi in the Global Village</a:t>
            </a:r>
          </a:p>
          <a:p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267200" cy="5029200"/>
          </a:xfrm>
        </p:spPr>
        <p:txBody>
          <a:bodyPr>
            <a:noAutofit/>
          </a:bodyPr>
          <a:lstStyle/>
          <a:p>
            <a:r>
              <a:rPr lang="en-US" sz="2600" dirty="0"/>
              <a:t>Immigrants have come to America for generations.  </a:t>
            </a:r>
          </a:p>
          <a:p>
            <a:r>
              <a:rPr lang="en-US" sz="2600" dirty="0"/>
              <a:t>The United States Citizenship and Immigration Services helps immigrants who want to be American citizens. </a:t>
            </a:r>
          </a:p>
          <a:p>
            <a:r>
              <a:rPr lang="en-US" sz="2600" dirty="0"/>
              <a:t>In the past 10 years, over 7 million people have become citizens of the United States.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Ethnic Diversity: A Nation of Immigrants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768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3843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Ethnic Diversity: European Americans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most European Americans don’t celebrate their cultural heritage, there are still a few small festivals that do, such as Oktoberfest (Germans) and the Scottish Highland Festival. </a:t>
            </a:r>
          </a:p>
          <a:p>
            <a:r>
              <a:rPr lang="en-US" dirty="0"/>
              <a:t>There are small groups that have retained their cultural identity, however, such as the Slovenians on the Gulf Coast and the Lebanese in Vicksburg.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558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Ethnic Diversity: African Americans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/>
              <a:t>After Mississippi became a state, African Americans accounted for 43.4% of the population. </a:t>
            </a:r>
          </a:p>
          <a:p>
            <a:r>
              <a:rPr lang="en-US" sz="3600" dirty="0"/>
              <a:t>By 1840, the African American population was at 51.9%, making it the majority. </a:t>
            </a:r>
          </a:p>
          <a:p>
            <a:r>
              <a:rPr lang="en-US" sz="3600" dirty="0"/>
              <a:t>By 1860, the African American population was 55.2%.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897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Ethnic Diversity: Asian Americans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>
            <a:noAutofit/>
          </a:bodyPr>
          <a:lstStyle/>
          <a:p>
            <a:r>
              <a:rPr lang="en-US" sz="3000" dirty="0"/>
              <a:t>Mississippi’s Chinese population immigrated here in the 1870s. </a:t>
            </a:r>
          </a:p>
          <a:p>
            <a:r>
              <a:rPr lang="en-US" sz="3000" dirty="0"/>
              <a:t>Many of them opened grocery stores.</a:t>
            </a:r>
          </a:p>
          <a:p>
            <a:r>
              <a:rPr lang="en-US" sz="3000" dirty="0"/>
              <a:t>The Chinese have retained their traditions. </a:t>
            </a:r>
          </a:p>
          <a:p>
            <a:r>
              <a:rPr lang="en-US" sz="3000" dirty="0"/>
              <a:t>Many still live in the Delta. </a:t>
            </a:r>
          </a:p>
          <a:p>
            <a:r>
              <a:rPr lang="en-US" sz="3000" dirty="0"/>
              <a:t>The first Vietnamese came to the Gulf in the 1980s. </a:t>
            </a:r>
          </a:p>
          <a:p>
            <a:r>
              <a:rPr lang="en-US" sz="3000" dirty="0"/>
              <a:t>Many of them worked in the seafood industry. </a:t>
            </a:r>
          </a:p>
          <a:p>
            <a:r>
              <a:rPr lang="en-US" sz="3000" dirty="0"/>
              <a:t>There are several other smaller populations also, such as the Indians, Filipinos, Japanese, and Koreans.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Ethnic Diversity: Hispanic or Latino Americans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Hispanic and Latino people has increased drastically. </a:t>
            </a:r>
          </a:p>
          <a:p>
            <a:r>
              <a:rPr lang="en-US" dirty="0"/>
              <a:t>The state’s Latino population could number as high as 100,000.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5487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Languages and Religions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Autofit/>
          </a:bodyPr>
          <a:lstStyle/>
          <a:p>
            <a:r>
              <a:rPr lang="en-US" dirty="0"/>
              <a:t>Most citizens of Mississippi speak English. </a:t>
            </a:r>
          </a:p>
          <a:p>
            <a:r>
              <a:rPr lang="en-US" dirty="0"/>
              <a:t>Only 6% of families speak only another language.</a:t>
            </a:r>
          </a:p>
          <a:p>
            <a:r>
              <a:rPr lang="en-US" dirty="0"/>
              <a:t>Religion is important to 85% of the people living in Mississippi- that’s the highest percentage in the nation.</a:t>
            </a:r>
          </a:p>
          <a:p>
            <a:r>
              <a:rPr lang="en-US" dirty="0"/>
              <a:t>Baptists, Methodists, Catholics, and Presbyterians  account for 90% of the religious population. </a:t>
            </a:r>
          </a:p>
          <a:p>
            <a:r>
              <a:rPr lang="en-US" dirty="0"/>
              <a:t> There is a growing number of mosques and Hindu temples.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22070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2: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has urbanization changed the lives of Mississippians?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2: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terms do I need to know?</a:t>
            </a:r>
          </a:p>
          <a:p>
            <a:pPr lvl="1"/>
            <a:r>
              <a:rPr lang="en-US" dirty="0"/>
              <a:t>municipality</a:t>
            </a:r>
          </a:p>
          <a:p>
            <a:pPr lvl="1"/>
            <a:r>
              <a:rPr lang="en-US" dirty="0"/>
              <a:t>city</a:t>
            </a:r>
          </a:p>
          <a:p>
            <a:pPr lvl="1"/>
            <a:r>
              <a:rPr lang="en-US" dirty="0"/>
              <a:t>town</a:t>
            </a:r>
          </a:p>
          <a:p>
            <a:pPr lvl="1"/>
            <a:r>
              <a:rPr lang="en-US" dirty="0"/>
              <a:t>village</a:t>
            </a:r>
          </a:p>
          <a:p>
            <a:pPr lvl="1"/>
            <a:r>
              <a:rPr lang="en-US" dirty="0"/>
              <a:t>census designated place</a:t>
            </a:r>
          </a:p>
          <a:p>
            <a:pPr lvl="1"/>
            <a:r>
              <a:rPr lang="en-US" dirty="0"/>
              <a:t>suburbs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World War II ended the Great Depression and caused an economic boom for the state and the nation.</a:t>
            </a:r>
          </a:p>
          <a:p>
            <a:r>
              <a:rPr lang="en-US" dirty="0"/>
              <a:t>The large number of newly available jobs in industry attracted thousands to the cities and towns. </a:t>
            </a:r>
          </a:p>
          <a:p>
            <a:r>
              <a:rPr lang="en-US" dirty="0"/>
              <a:t>Urbanization altered the state’s social customs.</a:t>
            </a:r>
          </a:p>
          <a:p>
            <a:r>
              <a:rPr lang="en-US" dirty="0"/>
              <a:t>Black servicemen who returned from war were not willing to accept life as second-class citizens.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9263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Municipalities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 municipality is a political subdivision within the state. </a:t>
            </a:r>
          </a:p>
          <a:p>
            <a:r>
              <a:rPr lang="en-US" dirty="0"/>
              <a:t>Municipalities are called cities if they have more than 2,000 residents. </a:t>
            </a:r>
          </a:p>
          <a:p>
            <a:r>
              <a:rPr lang="en-US" dirty="0"/>
              <a:t>Those with between 300 and 2,000 citizens are called towns.</a:t>
            </a:r>
          </a:p>
          <a:p>
            <a:r>
              <a:rPr lang="en-US" dirty="0"/>
              <a:t>A village is a municipality with 100-300 inhabitants.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4114800"/>
            <a:ext cx="6477000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The People of Mississippi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Urbanization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Mississippi’s Changing Economy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Growth of Towns and Cities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1698, the first capital of Mississippi, Natchez, began with only 1,511 residents. </a:t>
            </a:r>
          </a:p>
          <a:p>
            <a:r>
              <a:rPr lang="en-US" dirty="0"/>
              <a:t>By 1870, the state’s population had increased to 872,922 people. </a:t>
            </a:r>
          </a:p>
          <a:p>
            <a:r>
              <a:rPr lang="en-US" dirty="0"/>
              <a:t>Vicksburg was the most populated city from 1870 to 1910. </a:t>
            </a:r>
          </a:p>
          <a:p>
            <a:r>
              <a:rPr lang="en-US" dirty="0"/>
              <a:t>In 1910, Meridian became the most heavily populated. </a:t>
            </a:r>
          </a:p>
          <a:p>
            <a:r>
              <a:rPr lang="en-US" dirty="0"/>
              <a:t>Since 1930, Jackson has been the largest city.</a:t>
            </a:r>
          </a:p>
          <a:p>
            <a:r>
              <a:rPr lang="en-US" dirty="0"/>
              <a:t>In 1970, many people began moving to the suburbs.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4961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Mississippi’s Changing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Essential Question: How have changes in the economy affected the lives of Mississippians?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terms do I need to know? </a:t>
            </a:r>
          </a:p>
          <a:p>
            <a:pPr lvl="1"/>
            <a:r>
              <a:rPr lang="en-US" dirty="0"/>
              <a:t>poverty level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primary sector</a:t>
            </a:r>
          </a:p>
          <a:p>
            <a:pPr lvl="1"/>
            <a:r>
              <a:rPr lang="en-US" dirty="0"/>
              <a:t>biofuels</a:t>
            </a:r>
          </a:p>
          <a:p>
            <a:pPr lvl="1"/>
            <a:r>
              <a:rPr lang="en-US" dirty="0"/>
              <a:t>secondary sector</a:t>
            </a:r>
          </a:p>
          <a:p>
            <a:pPr lvl="1"/>
            <a:r>
              <a:rPr lang="en-US" dirty="0"/>
              <a:t>export</a:t>
            </a:r>
          </a:p>
          <a:p>
            <a:pPr lvl="1"/>
            <a:r>
              <a:rPr lang="en-US" dirty="0"/>
              <a:t>durable goods</a:t>
            </a:r>
          </a:p>
          <a:p>
            <a:pPr lvl="1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1"/>
            <a:r>
              <a:rPr lang="en-US" dirty="0"/>
              <a:t>nondurable goods</a:t>
            </a:r>
          </a:p>
          <a:p>
            <a:pPr lvl="1"/>
            <a:r>
              <a:rPr lang="en-US" dirty="0"/>
              <a:t>tertiary sector</a:t>
            </a:r>
          </a:p>
          <a:p>
            <a:pPr lvl="1"/>
            <a:r>
              <a:rPr lang="en-US" dirty="0"/>
              <a:t>quaternary sector</a:t>
            </a:r>
          </a:p>
          <a:p>
            <a:pPr lvl="1"/>
            <a:r>
              <a:rPr lang="en-US" dirty="0" err="1"/>
              <a:t>quinary</a:t>
            </a:r>
            <a:r>
              <a:rPr lang="en-US" dirty="0"/>
              <a:t> sector</a:t>
            </a:r>
          </a:p>
          <a:p>
            <a:pPr lvl="1"/>
            <a:r>
              <a:rPr lang="en-US" dirty="0"/>
              <a:t>renewable resources</a:t>
            </a:r>
          </a:p>
          <a:p>
            <a:pPr lvl="1"/>
            <a:r>
              <a:rPr lang="en-US" dirty="0"/>
              <a:t>nonrenewable resources</a:t>
            </a:r>
          </a:p>
          <a:p>
            <a:pPr lvl="1"/>
            <a:r>
              <a:rPr lang="en-US" dirty="0"/>
              <a:t>recyclable resources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Mississippi’s Changing Economy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Mississippi’s Changing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Mississippi’s economy is one of the poorest in the nation.</a:t>
            </a:r>
          </a:p>
          <a:p>
            <a:r>
              <a:rPr lang="en-US" dirty="0"/>
              <a:t>In 2009, the state had a poverty rate of 21.9%, the highest in the country.</a:t>
            </a:r>
          </a:p>
          <a:p>
            <a:r>
              <a:rPr lang="en-US" dirty="0"/>
              <a:t>The Delta and the area along the Mississippi River are the most highly concentrated areas of people living below the poverty level. </a:t>
            </a:r>
          </a:p>
          <a:p>
            <a:r>
              <a:rPr lang="en-US" dirty="0"/>
              <a:t>Since Hurricane Katrina and the BP oil spill, the number of people below the poverty level has increased significantly.</a:t>
            </a:r>
          </a:p>
          <a:p>
            <a:r>
              <a:rPr lang="en-US" dirty="0"/>
              <a:t>Economic activities are divided into three sectors: the primary, secondary, and tertiary.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Mississippi Commodities </a:t>
            </a:r>
          </a:p>
        </p:txBody>
      </p:sp>
      <p:pic>
        <p:nvPicPr>
          <p:cNvPr id="5" name="Content Placeholder 4" descr="mississippi commod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229600" cy="43609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Primary Sector: Agriculture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29% of Mississippi’s workforce is in some way involved with agriculture, making it the dominant industry in the state.</a:t>
            </a:r>
          </a:p>
          <a:p>
            <a:r>
              <a:rPr lang="en-US" dirty="0"/>
              <a:t>Even with $6.3 million in agriculture business, the number of farms has decreased since World War II. </a:t>
            </a:r>
          </a:p>
          <a:p>
            <a:r>
              <a:rPr lang="en-US" dirty="0"/>
              <a:t>The highest concentration of farms is in the Delta.</a:t>
            </a:r>
          </a:p>
          <a:p>
            <a:r>
              <a:rPr lang="en-US" dirty="0"/>
              <a:t>Soybeans are the most valuable crop that comes from Mississippi. They are followed by corn, rice, and cotton.</a:t>
            </a:r>
          </a:p>
          <a:p>
            <a:r>
              <a:rPr lang="en-US" dirty="0"/>
              <a:t>Poultry and eggs make the most income for farmers. </a:t>
            </a:r>
          </a:p>
          <a:p>
            <a:r>
              <a:rPr lang="en-US" dirty="0"/>
              <a:t>Cal-Maine Foods, Inc., located in Jackson produces the most shell eggs in the United States. </a:t>
            </a:r>
          </a:p>
          <a:p>
            <a:r>
              <a:rPr lang="en-US" dirty="0"/>
              <a:t>Catfish farming is also a popular new business. Mississippi is first in the nation for catfish production.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Primary Sector: Forestry and </a:t>
            </a:r>
            <a:r>
              <a:rPr lang="en-US" dirty="0" err="1"/>
              <a:t>Biofuels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Timber is one of the state’s most important resources. In 2009, the estimated value of forest products was $817 million. </a:t>
            </a:r>
          </a:p>
          <a:p>
            <a:r>
              <a:rPr lang="en-US" dirty="0" err="1"/>
              <a:t>Biofuels</a:t>
            </a:r>
            <a:r>
              <a:rPr lang="en-US" dirty="0"/>
              <a:t> (fuels from plants) are the up-and-coming energy source.</a:t>
            </a:r>
          </a:p>
          <a:p>
            <a:r>
              <a:rPr lang="en-US" dirty="0"/>
              <a:t>There is a possibility that Mississippi could become the first place where woodchips are converted into a crude oil substitute.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4465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Sector: Mining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1939, oil was discovered in Mississippi and the state has been an important producer of oil ever since. </a:t>
            </a:r>
          </a:p>
          <a:p>
            <a:r>
              <a:rPr lang="en-US" dirty="0"/>
              <a:t>The state also has good supplies of gravel, clay and lignite.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7287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Manufacturing and Construction: </a:t>
            </a:r>
            <a:br>
              <a:rPr lang="en-US" dirty="0"/>
            </a:br>
            <a:r>
              <a:rPr lang="en-US" dirty="0"/>
              <a:t>The Secondary Sector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secondary sector includes manufactured goods and construction.</a:t>
            </a:r>
          </a:p>
          <a:p>
            <a:r>
              <a:rPr lang="en-US" dirty="0"/>
              <a:t>Most factories in Mississippi produce goods that can be used longer than three years.</a:t>
            </a:r>
          </a:p>
          <a:p>
            <a:r>
              <a:rPr lang="en-US" dirty="0"/>
              <a:t>Mississippi also has several high-tech companies such as the </a:t>
            </a:r>
            <a:r>
              <a:rPr lang="en-US" dirty="0" err="1"/>
              <a:t>Stennis</a:t>
            </a:r>
            <a:r>
              <a:rPr lang="en-US" dirty="0"/>
              <a:t> Space Center and Howard Industries. </a:t>
            </a:r>
          </a:p>
          <a:p>
            <a:r>
              <a:rPr lang="en-US" dirty="0"/>
              <a:t>The most famous manufacturing plant in Mississippi is the Viking Range Company.</a:t>
            </a:r>
          </a:p>
          <a:p>
            <a:r>
              <a:rPr lang="en-US" dirty="0"/>
              <a:t>Many other big companies such as Nissan have plants in Mississippi.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0351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Service Industry: The Tertiary through </a:t>
            </a:r>
            <a:r>
              <a:rPr lang="en-US" dirty="0" err="1"/>
              <a:t>Quinary</a:t>
            </a:r>
            <a:r>
              <a:rPr lang="en-US" dirty="0"/>
              <a:t> Sectors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The third sector provides services to the other sectors.</a:t>
            </a:r>
          </a:p>
          <a:p>
            <a:r>
              <a:rPr lang="en-US" dirty="0"/>
              <a:t>This sector includes the third, fourth, and fifth industries.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3014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People of Mississippi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What types of people live in Mississippi?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Service Industry: Tertiary Sector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sector involves transportation, communication and utility services. </a:t>
            </a:r>
          </a:p>
          <a:p>
            <a:r>
              <a:rPr lang="en-US" dirty="0"/>
              <a:t>There are only a few airports in Mississippi that offer commercial airline services. </a:t>
            </a:r>
          </a:p>
          <a:p>
            <a:r>
              <a:rPr lang="en-US" dirty="0"/>
              <a:t>19 different railroad companies </a:t>
            </a:r>
            <a:r>
              <a:rPr lang="en-US" dirty="0" err="1"/>
              <a:t>criss-cross</a:t>
            </a:r>
            <a:r>
              <a:rPr lang="en-US" dirty="0"/>
              <a:t> the state.</a:t>
            </a:r>
          </a:p>
          <a:p>
            <a:r>
              <a:rPr lang="en-US" dirty="0"/>
              <a:t>22 cities publish daily newspapers.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Service Industry: Quaternary Sector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sector includes insurance, trade, legal services, retailing, and many other services.</a:t>
            </a:r>
          </a:p>
          <a:p>
            <a:r>
              <a:rPr lang="en-US" dirty="0"/>
              <a:t>There is also an important service that involves computerized information.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Service Industry: </a:t>
            </a:r>
            <a:r>
              <a:rPr lang="en-US" dirty="0" err="1"/>
              <a:t>Quinary</a:t>
            </a:r>
            <a:r>
              <a:rPr lang="en-US" dirty="0"/>
              <a:t> Sector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fifth sector includes education, government and healthcare services. </a:t>
            </a:r>
          </a:p>
          <a:p>
            <a:r>
              <a:rPr lang="en-US" dirty="0"/>
              <a:t>Gaming and tourism are also included in this sector.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Governor Bill Waller introduced foreign trade missions in the 1970s. After he left office, his mission continued. </a:t>
            </a:r>
          </a:p>
          <a:p>
            <a:r>
              <a:rPr lang="en-US" dirty="0"/>
              <a:t>19 countries own 112 manufacturing plants in Mississippi.</a:t>
            </a:r>
          </a:p>
          <a:p>
            <a:endParaRPr lang="en-US" dirty="0"/>
          </a:p>
        </p:txBody>
      </p:sp>
      <p:pic>
        <p:nvPicPr>
          <p:cNvPr id="6" name="Content Placeholder 5" descr="Exports 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93382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Mississippi in the Global Economy</a:t>
            </a:r>
          </a:p>
        </p:txBody>
      </p:sp>
    </p:spTree>
    <p:extLst>
      <p:ext uri="{BB962C8B-B14F-4D97-AF65-F5344CB8AC3E}">
        <p14:creationId xmlns:p14="http://schemas.microsoft.com/office/powerpoint/2010/main" val="4052433115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Environmental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resource is anything that can be consumed or used by people. </a:t>
            </a:r>
          </a:p>
          <a:p>
            <a:r>
              <a:rPr lang="en-US" dirty="0"/>
              <a:t>Renewable resources are resources that can naturally renew themselves like plants and animals. </a:t>
            </a:r>
          </a:p>
          <a:p>
            <a:r>
              <a:rPr lang="en-US" dirty="0"/>
              <a:t>Coal, oil, and gas are non-renewable resources that cannot be replaced once they are used. </a:t>
            </a:r>
          </a:p>
          <a:p>
            <a:r>
              <a:rPr lang="en-US" dirty="0"/>
              <a:t>Plastic, aluminum, and paper products are recyclable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48415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Resources: Protecting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Consumers must be aware of the effect they have on the environment. </a:t>
            </a:r>
          </a:p>
          <a:p>
            <a:r>
              <a:rPr lang="en-US" dirty="0"/>
              <a:t>We must remember to manage our resources carefully because pollution and waste management is a concern for everyone on Earth. </a:t>
            </a:r>
          </a:p>
          <a:p>
            <a:r>
              <a:rPr lang="en-US" dirty="0"/>
              <a:t>Fortunately, things are becoming more environmentally friendly, but more can still be done to preserve our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410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 April 20, 2010, BP experienced an explosion on one of its </a:t>
            </a:r>
            <a:r>
              <a:rPr lang="en-US" dirty="0">
                <a:hlinkClick r:id="rId2"/>
              </a:rPr>
              <a:t>oil rigs</a:t>
            </a:r>
            <a:r>
              <a:rPr lang="en-US" dirty="0"/>
              <a:t> in the Gulf of Mexico. </a:t>
            </a:r>
          </a:p>
          <a:p>
            <a:r>
              <a:rPr lang="en-US" dirty="0"/>
              <a:t>For five months, oil leaked out, killing wildlife and the tourism and fishing industries. </a:t>
            </a:r>
          </a:p>
          <a:p>
            <a:r>
              <a:rPr lang="en-US" dirty="0"/>
              <a:t>The damage went from Florida to Texas and is probably the most expensive environmental disaster in history. </a:t>
            </a:r>
          </a:p>
          <a:p>
            <a:r>
              <a:rPr lang="en-US" dirty="0"/>
              <a:t>BP spent $20 billion to help the reconstruction of the Gulf Coast. </a:t>
            </a:r>
          </a:p>
          <a:p>
            <a:r>
              <a:rPr lang="en-US" dirty="0"/>
              <a:t>In September 2012, the Department of the Interior released new regulations that would reduce the likelihood of another oil spill.</a:t>
            </a:r>
          </a:p>
          <a:p>
            <a:endParaRPr lang="en-US" dirty="0"/>
          </a:p>
        </p:txBody>
      </p:sp>
      <p:pic>
        <p:nvPicPr>
          <p:cNvPr id="6" name="Content Placeholder 5" descr="Deepwater_Horizon_offshore_drilling_unit_on_fire_2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133600"/>
            <a:ext cx="3485762" cy="26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Resources: </a:t>
            </a:r>
            <a:br>
              <a:rPr lang="en-US" dirty="0"/>
            </a:br>
            <a:r>
              <a:rPr lang="en-US" dirty="0"/>
              <a:t>The BP Oil Spill</a:t>
            </a: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609600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allstarecho on Wikimedia Commons; Slide 2: Public Domain Wikimedia Commons; Image Credits slide: Thomas R. Machnitzki on Wikimedia Commons; all others Clairmont Press or public domain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1: The People of Mississippi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ethnic</a:t>
            </a:r>
          </a:p>
          <a:p>
            <a:pPr lvl="1"/>
            <a:r>
              <a:rPr lang="en-US" dirty="0"/>
              <a:t>Latino</a:t>
            </a:r>
          </a:p>
          <a:p>
            <a:pPr lvl="1"/>
            <a:r>
              <a:rPr lang="en-US" dirty="0"/>
              <a:t>gaming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Mississippi is ranked 31</a:t>
            </a:r>
            <a:r>
              <a:rPr lang="en-US" baseline="30000" dirty="0"/>
              <a:t>st</a:t>
            </a:r>
            <a:r>
              <a:rPr lang="en-US" dirty="0"/>
              <a:t> out of the 50 states for population with almost 3 million residents.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1: The People of Mississippi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41435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Population Distribution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Mississippi’s population is not evenly distributed.</a:t>
            </a:r>
          </a:p>
          <a:p>
            <a:r>
              <a:rPr lang="en-US" dirty="0"/>
              <a:t>Hinds County has the largest population.</a:t>
            </a:r>
          </a:p>
          <a:p>
            <a:r>
              <a:rPr lang="en-US" dirty="0"/>
              <a:t>The least populated county is Issaquena with 1,406 people. </a:t>
            </a:r>
          </a:p>
          <a:p>
            <a:r>
              <a:rPr lang="en-US" dirty="0"/>
              <a:t>The two most populated areas are Jackson and the Gulf Coast. </a:t>
            </a:r>
          </a:p>
          <a:p>
            <a:r>
              <a:rPr lang="en-US" dirty="0"/>
              <a:t>Mississippi’s population increased greatly after it became a state.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3733800" cy="36115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Mississippi Population</a:t>
            </a:r>
          </a:p>
        </p:txBody>
      </p:sp>
      <p:pic>
        <p:nvPicPr>
          <p:cNvPr id="5" name="Content Placeholder 4" descr="Mississippi populat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3534630" cy="561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029200" cy="6248400"/>
          </a:xfrm>
        </p:spPr>
        <p:txBody>
          <a:bodyPr>
            <a:noAutofit/>
          </a:bodyPr>
          <a:lstStyle/>
          <a:p>
            <a:r>
              <a:rPr lang="en-US" sz="3000" dirty="0"/>
              <a:t>Mississippi has diversified greatly since World War II.</a:t>
            </a:r>
          </a:p>
          <a:p>
            <a:r>
              <a:rPr lang="en-US" sz="3000" dirty="0"/>
              <a:t>Many ethnic groups (people with a common racial, national, linguistic or cultural heritage) are a part of the state. </a:t>
            </a:r>
          </a:p>
          <a:p>
            <a:r>
              <a:rPr lang="en-US" sz="3000" dirty="0"/>
              <a:t>Mississippi now has Hispanics, Latinos, blacks, whites, Native Americans, and Asian Americans.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Ethnic Diversity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105400" y="1295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82977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Ethnic Diversity: Native Americans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During the 1830s, almost 13,000 Choctaw Indians migrated to Oklahoma. </a:t>
            </a:r>
          </a:p>
          <a:p>
            <a:r>
              <a:rPr lang="en-US" dirty="0"/>
              <a:t>A Choctaw Reservation was established in 1944. </a:t>
            </a:r>
          </a:p>
          <a:p>
            <a:r>
              <a:rPr lang="en-US" dirty="0">
                <a:hlinkClick r:id="rId2"/>
              </a:rPr>
              <a:t>The Mississippi Band of Choctaw Indians</a:t>
            </a:r>
            <a:r>
              <a:rPr lang="en-US" dirty="0"/>
              <a:t> have successfully blended the new with the old. </a:t>
            </a:r>
          </a:p>
          <a:p>
            <a:r>
              <a:rPr lang="en-US" dirty="0"/>
              <a:t>95% can speak their native language, while 90% can also speak, read, and write in English. </a:t>
            </a:r>
          </a:p>
          <a:p>
            <a:r>
              <a:rPr lang="en-US" dirty="0"/>
              <a:t>Choctaw children attend public and tribal schools to learn about their history and culture. </a:t>
            </a:r>
          </a:p>
          <a:p>
            <a:r>
              <a:rPr lang="en-US" dirty="0"/>
              <a:t>The gaming (gambling, games of chance) industry has brought in a lot of wealth for the Choctaw. </a:t>
            </a:r>
          </a:p>
          <a:p>
            <a:r>
              <a:rPr lang="en-US" dirty="0"/>
              <a:t>Recently, the tribe made history by electing the first woman chief (or </a:t>
            </a:r>
            <a:r>
              <a:rPr lang="en-US" dirty="0" err="1"/>
              <a:t>miko</a:t>
            </a:r>
            <a:r>
              <a:rPr lang="en-US" dirty="0"/>
              <a:t>) of their tribe.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4791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4965</TotalTime>
  <Words>1790</Words>
  <Application>Microsoft Macintosh PowerPoint</Application>
  <PresentationFormat>On-screen Show (4:3)</PresentationFormat>
  <Paragraphs>206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Section 1: The People of Mississippi</vt:lpstr>
      <vt:lpstr>Section 1: The People of Mississippi</vt:lpstr>
      <vt:lpstr>Section 1: The People of Mississippi</vt:lpstr>
      <vt:lpstr>Population Distribution</vt:lpstr>
      <vt:lpstr>Mississippi Population</vt:lpstr>
      <vt:lpstr>Ethnic Diversity</vt:lpstr>
      <vt:lpstr>Ethnic Diversity: Native Americans</vt:lpstr>
      <vt:lpstr>Ethnic Diversity: A Nation of Immigrants</vt:lpstr>
      <vt:lpstr>Ethnic Diversity: European Americans</vt:lpstr>
      <vt:lpstr>Ethnic Diversity: African Americans</vt:lpstr>
      <vt:lpstr>Ethnic Diversity: Asian Americans</vt:lpstr>
      <vt:lpstr>Ethnic Diversity: Hispanic or Latino Americans</vt:lpstr>
      <vt:lpstr>Languages and Religions</vt:lpstr>
      <vt:lpstr>Section 2: Urbanization</vt:lpstr>
      <vt:lpstr>Section 2: Urbanization</vt:lpstr>
      <vt:lpstr>Section 2: Urbanization</vt:lpstr>
      <vt:lpstr>Municipalities</vt:lpstr>
      <vt:lpstr>Growth of Towns and Cities</vt:lpstr>
      <vt:lpstr>Section 3: Mississippi’s Changing Economy</vt:lpstr>
      <vt:lpstr>Section 3: Mississippi’s Changing Economy</vt:lpstr>
      <vt:lpstr>Section 3: Mississippi’s Changing Economy</vt:lpstr>
      <vt:lpstr>Mississippi Commodities </vt:lpstr>
      <vt:lpstr>The Primary Sector: Agriculture</vt:lpstr>
      <vt:lpstr>The Primary Sector: Forestry and Biofuels</vt:lpstr>
      <vt:lpstr>The Primary Sector: Mining</vt:lpstr>
      <vt:lpstr>Manufacturing and Construction:  The Secondary Sector</vt:lpstr>
      <vt:lpstr>The Service Industry: The Tertiary through Quinary Sectors</vt:lpstr>
      <vt:lpstr>The Service Industry: Tertiary Sector</vt:lpstr>
      <vt:lpstr>The Service Industry: Quaternary Sector</vt:lpstr>
      <vt:lpstr>The Service Industry: Quinary Sector</vt:lpstr>
      <vt:lpstr>Mississippi in the Global Economy</vt:lpstr>
      <vt:lpstr>Environmental Resources</vt:lpstr>
      <vt:lpstr>Environmental Resources: Protecting the Environment</vt:lpstr>
      <vt:lpstr>Environmental Resources:  The BP Oil Spill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Place Called Mississippi</dc:title>
  <dc:subject>©2013 Clairmont Press</dc:subject>
  <dc:creator>Emmett R. Mullins, Ed.D.</dc:creator>
  <dc:description>Study presentation to accompany student textbook.</dc:description>
  <cp:lastModifiedBy>Emmett Mullins</cp:lastModifiedBy>
  <cp:revision>582</cp:revision>
  <dcterms:created xsi:type="dcterms:W3CDTF">2010-06-02T19:20:05Z</dcterms:created>
  <dcterms:modified xsi:type="dcterms:W3CDTF">2022-08-19T00:06:24Z</dcterms:modified>
</cp:coreProperties>
</file>