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60" r:id="rId3"/>
    <p:sldId id="258" r:id="rId4"/>
    <p:sldId id="268" r:id="rId5"/>
    <p:sldId id="265" r:id="rId6"/>
    <p:sldId id="362" r:id="rId7"/>
    <p:sldId id="356" r:id="rId8"/>
    <p:sldId id="361" r:id="rId9"/>
    <p:sldId id="360" r:id="rId10"/>
    <p:sldId id="359" r:id="rId11"/>
    <p:sldId id="358" r:id="rId12"/>
    <p:sldId id="357" r:id="rId13"/>
    <p:sldId id="270" r:id="rId14"/>
    <p:sldId id="276" r:id="rId15"/>
    <p:sldId id="376" r:id="rId16"/>
    <p:sldId id="334" r:id="rId17"/>
    <p:sldId id="370" r:id="rId18"/>
    <p:sldId id="369" r:id="rId19"/>
    <p:sldId id="378" r:id="rId20"/>
    <p:sldId id="368" r:id="rId21"/>
    <p:sldId id="367" r:id="rId22"/>
    <p:sldId id="366" r:id="rId23"/>
    <p:sldId id="365" r:id="rId24"/>
    <p:sldId id="364" r:id="rId25"/>
    <p:sldId id="363" r:id="rId26"/>
    <p:sldId id="306" r:id="rId27"/>
    <p:sldId id="307" r:id="rId28"/>
    <p:sldId id="377" r:id="rId29"/>
    <p:sldId id="340" r:id="rId30"/>
    <p:sldId id="371" r:id="rId31"/>
    <p:sldId id="352" r:id="rId32"/>
    <p:sldId id="372" r:id="rId33"/>
    <p:sldId id="375" r:id="rId34"/>
    <p:sldId id="374" r:id="rId35"/>
    <p:sldId id="373" r:id="rId36"/>
    <p:sldId id="31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29" d="100"/>
          <a:sy n="12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6/14/14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6/14/14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3.xml"/><Relationship Id="rId5" Type="http://schemas.openxmlformats.org/officeDocument/2006/relationships/slide" Target="slide13.xml"/><Relationship Id="rId6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knowla.org/entry/75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nationalww2museum.org/visit/exhibits/louisiana-memorial-pavilion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14: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Louisiana from 1940 to 1972: Politics, War, and Civil Rights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1143000"/>
            <a:ext cx="7315200" cy="2209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LOUISIANA: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History,</a:t>
            </a:r>
          </a:p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 Long’s Chaotic Second Term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600" dirty="0" smtClean="0">
                <a:cs typeface="Arial" charset="0"/>
              </a:rPr>
              <a:t>Earl Long sought another term and became governor again in 1956.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He put African Americans back on the voting rolls, and this angered many who encouraged segregation.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In 1959, Earl went on a rambling tirade defending voting rights, and he was committed to a state mental hospital in Mandeville.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Despite all the chaos, Earl tried to find a way to have a </a:t>
            </a:r>
            <a:r>
              <a:rPr lang="en-US" sz="2600" b="1" dirty="0" smtClean="0">
                <a:cs typeface="Arial" charset="0"/>
              </a:rPr>
              <a:t>consecutive</a:t>
            </a:r>
            <a:r>
              <a:rPr lang="en-US" sz="2600" dirty="0" smtClean="0">
                <a:cs typeface="Arial" charset="0"/>
              </a:rPr>
              <a:t> (following without interruption) term but failed.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Earl did win the Democratic primary for a U.S. Congress seat, but died not long after, on September 5, 1960.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15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Politics after the Long 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By the time Earl died, racial equality and civil rights issues dominated politics.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Jimmie Davis won his second term as governor in 1960, pledging to protect the “southern way of life.”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By the end of his second term in 1964, the issue of integration of schools and public places were matters of federal, not state, law.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364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J. </a:t>
            </a:r>
            <a:r>
              <a:rPr lang="en-US" dirty="0" err="1" smtClean="0"/>
              <a:t>McKeithen’s</a:t>
            </a:r>
            <a:r>
              <a:rPr lang="en-US" dirty="0" smtClean="0"/>
              <a:t> Two Terms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600" dirty="0" smtClean="0">
                <a:cs typeface="Arial" charset="0"/>
              </a:rPr>
              <a:t>John J. </a:t>
            </a:r>
            <a:r>
              <a:rPr lang="en-US" sz="2600" dirty="0" err="1" smtClean="0">
                <a:cs typeface="Arial" charset="0"/>
              </a:rPr>
              <a:t>McKeithen</a:t>
            </a:r>
            <a:r>
              <a:rPr lang="en-US" sz="2600" dirty="0" smtClean="0">
                <a:cs typeface="Arial" charset="0"/>
              </a:rPr>
              <a:t> was elected governor in 1964.</a:t>
            </a:r>
          </a:p>
          <a:p>
            <a:pPr marL="762000" indent="-762000"/>
            <a:r>
              <a:rPr lang="en-US" sz="2600" dirty="0" err="1" smtClean="0">
                <a:cs typeface="Arial" charset="0"/>
              </a:rPr>
              <a:t>McKeithen</a:t>
            </a:r>
            <a:r>
              <a:rPr lang="en-US" sz="2600" dirty="0" smtClean="0">
                <a:cs typeface="Arial" charset="0"/>
              </a:rPr>
              <a:t> defended segregation in the state.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In the same year, President Johnson signed important civil rights and voting rights acts.</a:t>
            </a:r>
          </a:p>
          <a:p>
            <a:pPr marL="762000" indent="-762000"/>
            <a:r>
              <a:rPr lang="en-US" sz="2600" dirty="0">
                <a:cs typeface="Arial" charset="0"/>
              </a:rPr>
              <a:t>Though he came into office </a:t>
            </a:r>
            <a:r>
              <a:rPr lang="en-US" sz="2600" dirty="0" smtClean="0">
                <a:cs typeface="Arial" charset="0"/>
              </a:rPr>
              <a:t>as a segregationist, Governor </a:t>
            </a:r>
            <a:r>
              <a:rPr lang="en-US" sz="2600" dirty="0" err="1" smtClean="0">
                <a:cs typeface="Arial" charset="0"/>
              </a:rPr>
              <a:t>McKeithen</a:t>
            </a:r>
            <a:r>
              <a:rPr lang="en-US" sz="2600" dirty="0" smtClean="0">
                <a:cs typeface="Arial" charset="0"/>
              </a:rPr>
              <a:t> worked hard to bring the racial tensions to an end.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His popularity led him to become the first governor in the 20</a:t>
            </a:r>
            <a:r>
              <a:rPr lang="en-US" sz="2600" baseline="30000" dirty="0" smtClean="0">
                <a:cs typeface="Arial" charset="0"/>
              </a:rPr>
              <a:t>th</a:t>
            </a:r>
            <a:r>
              <a:rPr lang="en-US" sz="2600" dirty="0" smtClean="0">
                <a:cs typeface="Arial" charset="0"/>
              </a:rPr>
              <a:t> century to serve two consecutive terms.</a:t>
            </a:r>
          </a:p>
          <a:p>
            <a:pPr marL="762000" indent="-762000"/>
            <a:r>
              <a:rPr lang="en-US" sz="2600" dirty="0" err="1" smtClean="0">
                <a:cs typeface="Arial" charset="0"/>
              </a:rPr>
              <a:t>McKeithen’s</a:t>
            </a:r>
            <a:r>
              <a:rPr lang="en-US" sz="2600" dirty="0" smtClean="0">
                <a:cs typeface="Arial" charset="0"/>
              </a:rPr>
              <a:t> leadership spared the people of Louisiana some of the violence that accompanied those same changes in Mississippi and Alabama.</a:t>
            </a:r>
          </a:p>
          <a:p>
            <a:pPr marL="762000" indent="-762000"/>
            <a:endParaRPr lang="en-US" sz="26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054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World War 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/>
              <a:t> How did World War II affect Louisiana?</a:t>
            </a:r>
            <a:endParaRPr lang="en-US" dirty="0" smtClean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2: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reparations</a:t>
            </a:r>
          </a:p>
          <a:p>
            <a:pPr lvl="1"/>
            <a:r>
              <a:rPr lang="en-US" dirty="0" smtClean="0"/>
              <a:t>isolationists</a:t>
            </a:r>
          </a:p>
          <a:p>
            <a:pPr lvl="1"/>
            <a:r>
              <a:rPr lang="en-US" dirty="0" smtClean="0"/>
              <a:t>maneuvers </a:t>
            </a:r>
          </a:p>
          <a:p>
            <a:pPr lvl="1"/>
            <a:r>
              <a:rPr lang="en-US" dirty="0" smtClean="0"/>
              <a:t>rationing</a:t>
            </a:r>
          </a:p>
          <a:p>
            <a:pPr lvl="1"/>
            <a:r>
              <a:rPr lang="en-US" dirty="0" smtClean="0"/>
              <a:t>victory garden</a:t>
            </a:r>
          </a:p>
          <a:p>
            <a:pPr lvl="1"/>
            <a:r>
              <a:rPr lang="en-US" dirty="0" smtClean="0"/>
              <a:t>war </a:t>
            </a:r>
            <a:r>
              <a:rPr lang="en-US" dirty="0" err="1" smtClean="0"/>
              <a:t>matériel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 Bill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1940 and 1972, political disputes in Louisiana focused on </a:t>
            </a:r>
            <a:r>
              <a:rPr lang="en-US" dirty="0" err="1" smtClean="0"/>
              <a:t>Longism</a:t>
            </a:r>
            <a:r>
              <a:rPr lang="en-US" dirty="0" smtClean="0"/>
              <a:t> and segregation.</a:t>
            </a:r>
          </a:p>
          <a:p>
            <a:r>
              <a:rPr lang="en-US" dirty="0" smtClean="0"/>
              <a:t>Events far beyond Louisiana, however, would profoundly shape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Countries around the world suffered economic depressions.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Germany suffered especially because it had agreed to high </a:t>
            </a:r>
            <a:r>
              <a:rPr lang="en-US" sz="2300" b="1" dirty="0" smtClean="0">
                <a:solidFill>
                  <a:srgbClr val="080808"/>
                </a:solidFill>
              </a:rPr>
              <a:t>reparations</a:t>
            </a:r>
            <a:r>
              <a:rPr lang="en-US" sz="2300" dirty="0" smtClean="0">
                <a:solidFill>
                  <a:srgbClr val="080808"/>
                </a:solidFill>
              </a:rPr>
              <a:t> payments following World War I. 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Struggling Germans took comfort in Adolf Hitler’s message, and he began a series of military actions designed to reclaim lands that he thought belonged to Germany.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Neighboring European nations watched with concern until Germany invaded Poland in 1939.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This caused France and the United Kingdom to declare war on Germany.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Japan’s aggression led to declarations of war in the Pacific region.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Worldwide struggle was underway by 1939.</a:t>
            </a: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States Avoids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United States was reluctant to go to war as many Americans were </a:t>
            </a:r>
            <a:r>
              <a:rPr lang="en-US" b="1" dirty="0" smtClean="0">
                <a:solidFill>
                  <a:srgbClr val="080808"/>
                </a:solidFill>
              </a:rPr>
              <a:t>isolationists, </a:t>
            </a:r>
            <a:r>
              <a:rPr lang="en-US" dirty="0" smtClean="0">
                <a:solidFill>
                  <a:srgbClr val="080808"/>
                </a:solidFill>
              </a:rPr>
              <a:t>people who wanted to avoid international political and economic relations.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Many felt America’s distance from Europe made us an unlikely target for attack.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This idea was called Fortress America, however, the United States Pacific Fleet at Pearl Harbor was stationed outside of that fortress.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82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On December 7, 1941, Japan attacked American airfields and the fleet of battleships at Pearl Harbor.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next day, the U.S. declared war on Japan.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Three days later, Germany declared war on the U.S.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America was drawn into both the Pacific theater and the European theater.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219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Countries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Axis Powers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Germany</a:t>
            </a:r>
            <a:endParaRPr lang="en-US" dirty="0"/>
          </a:p>
          <a:p>
            <a:r>
              <a:rPr lang="en-US" dirty="0"/>
              <a:t>Italy</a:t>
            </a:r>
          </a:p>
          <a:p>
            <a:r>
              <a:rPr lang="en-US" dirty="0"/>
              <a:t>Japan</a:t>
            </a:r>
          </a:p>
          <a:p>
            <a:r>
              <a:rPr lang="en-US" dirty="0" smtClean="0"/>
              <a:t>Bulgaria </a:t>
            </a:r>
          </a:p>
          <a:p>
            <a:r>
              <a:rPr lang="en-US" dirty="0" smtClean="0"/>
              <a:t>Hungary</a:t>
            </a:r>
            <a:endParaRPr lang="en-US" dirty="0"/>
          </a:p>
          <a:p>
            <a:r>
              <a:rPr lang="en-US" dirty="0"/>
              <a:t>Romania </a:t>
            </a:r>
            <a:endParaRPr lang="en-US" dirty="0" smtClean="0"/>
          </a:p>
          <a:p>
            <a:r>
              <a:rPr lang="en-US" dirty="0" smtClean="0"/>
              <a:t>Slovakia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Allied Powers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>
            <a:normAutofit/>
          </a:bodyPr>
          <a:lstStyle/>
          <a:p>
            <a:r>
              <a:rPr lang="en-US" dirty="0" smtClean="0"/>
              <a:t>Australia</a:t>
            </a:r>
            <a:endParaRPr lang="en-US" dirty="0"/>
          </a:p>
          <a:p>
            <a:r>
              <a:rPr lang="en-US" dirty="0"/>
              <a:t>Brazil</a:t>
            </a:r>
          </a:p>
          <a:p>
            <a:r>
              <a:rPr lang="en-US" dirty="0"/>
              <a:t>Canada</a:t>
            </a:r>
          </a:p>
          <a:p>
            <a:r>
              <a:rPr lang="en-US" dirty="0" smtClean="0"/>
              <a:t>New </a:t>
            </a:r>
            <a:r>
              <a:rPr lang="en-US" dirty="0"/>
              <a:t>Zealand</a:t>
            </a:r>
          </a:p>
          <a:p>
            <a:r>
              <a:rPr lang="en-US" dirty="0"/>
              <a:t>South Africa</a:t>
            </a:r>
          </a:p>
          <a:p>
            <a:r>
              <a:rPr lang="en-US" dirty="0"/>
              <a:t>Soviet </a:t>
            </a:r>
            <a:r>
              <a:rPr lang="en-US" dirty="0" smtClean="0"/>
              <a:t>Union</a:t>
            </a:r>
            <a:endParaRPr lang="en-US" dirty="0"/>
          </a:p>
          <a:p>
            <a:r>
              <a:rPr lang="en-US" dirty="0"/>
              <a:t>United Kingdom</a:t>
            </a:r>
          </a:p>
          <a:p>
            <a:r>
              <a:rPr lang="en-US" dirty="0"/>
              <a:t>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and others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321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3886200"/>
            <a:ext cx="5943600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886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Politics: Longs and Anti-Longs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World War II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Civil Rights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Military Preparedness and the Louisiana Maneuvers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One reason the United States delayed becoming involved in the war was because of the poor military preparedness.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George C. Marshall hoped that news coverage of military </a:t>
            </a:r>
            <a:r>
              <a:rPr lang="en-US" sz="3600" b="1" dirty="0" smtClean="0">
                <a:solidFill>
                  <a:srgbClr val="080808"/>
                </a:solidFill>
              </a:rPr>
              <a:t>maneuvers </a:t>
            </a:r>
            <a:r>
              <a:rPr lang="en-US" sz="3600" dirty="0" smtClean="0">
                <a:solidFill>
                  <a:srgbClr val="080808"/>
                </a:solidFill>
              </a:rPr>
              <a:t>(large-scale armed forces training exercises) would make the nation’s people and policy makers aware of the Army’s needs.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The army chose central Louisiana as the headquarters for military training and maneuvers in 1939.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The terrain was good testing for the Army’s new tank technology.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The Louisiana Maneuvers spread out across central Louisiana and into Mississippi, Arkansas, and Texas.</a:t>
            </a:r>
          </a:p>
          <a:p>
            <a:pPr marL="762000" indent="-762000">
              <a:lnSpc>
                <a:spcPct val="90000"/>
              </a:lnSpc>
            </a:pPr>
            <a:endParaRPr lang="en-US" dirty="0" smtClean="0">
              <a:solidFill>
                <a:srgbClr val="080808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20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Soldiers in Warfare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maneuvers prepared the nation’s troops for the rigors of warfare.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They also brought badly needed economic activity to Louisiana.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Once soldiers were trained, they traveled to faraway places and fought enemies, but their mission offered them moral clarity in the chaos of war.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92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Home Front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Citizens actively supported the war.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Mandatory wartime </a:t>
            </a:r>
            <a:r>
              <a:rPr lang="en-US" b="1" dirty="0" smtClean="0">
                <a:solidFill>
                  <a:srgbClr val="080808"/>
                </a:solidFill>
              </a:rPr>
              <a:t>rationing</a:t>
            </a:r>
            <a:r>
              <a:rPr lang="en-US" dirty="0" smtClean="0">
                <a:solidFill>
                  <a:srgbClr val="080808"/>
                </a:solidFill>
              </a:rPr>
              <a:t> (limiting the consumption of scarce resources or supplies) went into effect.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People in cities dug new gardens and grew their own food in </a:t>
            </a:r>
            <a:r>
              <a:rPr lang="en-US" b="1" dirty="0" smtClean="0">
                <a:solidFill>
                  <a:srgbClr val="080808"/>
                </a:solidFill>
              </a:rPr>
              <a:t>victory gardens</a:t>
            </a:r>
            <a:r>
              <a:rPr lang="en-US" dirty="0" smtClean="0">
                <a:solidFill>
                  <a:srgbClr val="080808"/>
                </a:solidFill>
              </a:rPr>
              <a:t>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Consumer goods became scarce, as they were now used to make </a:t>
            </a:r>
            <a:r>
              <a:rPr lang="en-US" b="1" dirty="0" smtClean="0">
                <a:solidFill>
                  <a:srgbClr val="080808"/>
                </a:solidFill>
              </a:rPr>
              <a:t>war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b="1" dirty="0" err="1" smtClean="0">
                <a:solidFill>
                  <a:srgbClr val="080808"/>
                </a:solidFill>
              </a:rPr>
              <a:t>matériel</a:t>
            </a:r>
            <a:r>
              <a:rPr lang="en-US" b="1" dirty="0" smtClean="0">
                <a:solidFill>
                  <a:srgbClr val="080808"/>
                </a:solidFill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(equipment and supplies used by soldiers).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603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Impact of the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war industries that developed in Louisiana brought new energy to the economy.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Women and African Americans were drawn into manufacturing jobs in New Orleans since so many men were serving overseas.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Many African Americans did not want to give up the economic rewards of jobs in industry after the war.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7540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Costs of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More than 70,000,000 men and women served in militaries around the world.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About 15,000,000 of them died in the six years of war.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number of civilians killed was a staggering estimated 45,000,000.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World War II brought on great tragedy, but it also gave way to acts of bravery, sacrifice, and nobility.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579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Louisiana in 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374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United States and Louisiana at War’s End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181600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After the war ended, America emerged as one of the war’s most victorious nations and as the most powerful nation on earth.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Louisiana benefited from the economic activity of wartime production.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state’s people changed as a result of World War II: many African Americans continued earning money with industrial work, and many women continued in the workforce.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Returning soldiers also needed employment, and the </a:t>
            </a:r>
            <a:r>
              <a:rPr lang="en-US" b="1" dirty="0" smtClean="0">
                <a:solidFill>
                  <a:srgbClr val="080808"/>
                </a:solidFill>
              </a:rPr>
              <a:t>GI Bill, </a:t>
            </a:r>
            <a:r>
              <a:rPr lang="en-US" dirty="0" smtClean="0">
                <a:solidFill>
                  <a:srgbClr val="080808"/>
                </a:solidFill>
              </a:rPr>
              <a:t>which gave a scholarship to anyone who had served in uniform during the war, helped them readjust to civilian life.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Many African American veterans returned with a new kind of restlessness and discontent.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Postwar life gave new energy into their quest for equal rights.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800" y="6096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National World War II Museum, New Orleans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403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dirty="0" smtClean="0"/>
              <a:t>Civil Rights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 How did the civil rights era </a:t>
            </a:r>
            <a:r>
              <a:rPr lang="en-US" smtClean="0">
                <a:solidFill>
                  <a:srgbClr val="080808"/>
                </a:solidFill>
              </a:rPr>
              <a:t>impact Louisiana?</a:t>
            </a:r>
            <a:endParaRPr lang="en-US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boycott </a:t>
            </a:r>
          </a:p>
          <a:p>
            <a:pPr lvl="1"/>
            <a:r>
              <a:rPr lang="en-US" i="1" dirty="0" smtClean="0"/>
              <a:t>Brown v. Board of Education</a:t>
            </a:r>
          </a:p>
          <a:p>
            <a:pPr lvl="1"/>
            <a:r>
              <a:rPr lang="en-US" dirty="0" smtClean="0"/>
              <a:t>Civil Rights Act of 1964</a:t>
            </a:r>
          </a:p>
          <a:p>
            <a:pPr lvl="1"/>
            <a:r>
              <a:rPr lang="en-US" dirty="0" smtClean="0"/>
              <a:t>Voting Rights Act of 1965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8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World War II was a new spark in the long-term struggle for civil rights.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African Americans had sought an equal place in the United States since the end of the Civil War.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i="1" dirty="0" err="1" smtClean="0"/>
              <a:t>Plessy</a:t>
            </a:r>
            <a:r>
              <a:rPr lang="en-US" dirty="0" smtClean="0"/>
              <a:t> “separate-but-equal” decision in 1896 began an era of segregation and inequality that would continue until the years following World War II.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Civil Rights in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America’s armed services were among the first places where segregation came to an end.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On July 26, 1948, President Truman signed Executive Order 9948, which was intended to end racial segregation in the military.</a:t>
            </a:r>
          </a:p>
          <a:p>
            <a:pPr marL="0" indent="0">
              <a:lnSpc>
                <a:spcPct val="100000"/>
              </a:lnSpc>
              <a:spcBef>
                <a:spcPts val="24"/>
              </a:spcBef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 smtClean="0"/>
              <a:t>Politics: Longs and Anti-Longs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Essential Question:</a:t>
            </a:r>
            <a:endParaRPr lang="en-US" sz="2800" dirty="0" smtClean="0"/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What were the similarities and differences of the programs of pro-Long and anti-Long governors in the 1940s – 1960s?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Civil Rights in Louisiana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Longer-term legal pursuits for social equality gained momentum after Truman’s order.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In Louisiana, local chapters of the NAACP challenged segregation laws in court.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The NAACP relied on white lawyers until the late 1930s, though, believing they would be more effective in the South’s judicial systems.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182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24"/>
              </a:spcBef>
            </a:pPr>
            <a:r>
              <a:rPr lang="en-US" sz="3200" dirty="0" smtClean="0">
                <a:cs typeface="Arial" charset="0"/>
              </a:rPr>
              <a:t>Louisiana-born A.P. </a:t>
            </a:r>
            <a:r>
              <a:rPr lang="en-US" sz="3200" dirty="0" err="1" smtClean="0">
                <a:cs typeface="Arial" charset="0"/>
              </a:rPr>
              <a:t>Tureaud</a:t>
            </a:r>
            <a:r>
              <a:rPr lang="en-US" sz="3200" dirty="0" smtClean="0">
                <a:cs typeface="Arial" charset="0"/>
              </a:rPr>
              <a:t> became the most prominent civil rights attorney in the state.</a:t>
            </a:r>
          </a:p>
          <a:p>
            <a:pPr>
              <a:spcBef>
                <a:spcPts val="24"/>
              </a:spcBef>
            </a:pPr>
            <a:r>
              <a:rPr lang="en-US" sz="3200" dirty="0" smtClean="0">
                <a:cs typeface="Arial" charset="0"/>
              </a:rPr>
              <a:t>From the 1940s to his death in 1972, </a:t>
            </a:r>
            <a:r>
              <a:rPr lang="en-US" sz="3200" dirty="0" err="1" smtClean="0">
                <a:cs typeface="Arial" charset="0"/>
              </a:rPr>
              <a:t>Tureaud</a:t>
            </a:r>
            <a:r>
              <a:rPr lang="en-US" sz="3200" dirty="0" smtClean="0">
                <a:cs typeface="Arial" charset="0"/>
              </a:rPr>
              <a:t> served as chief lawyer for most civil right cases in Louisiana.</a:t>
            </a:r>
          </a:p>
          <a:p>
            <a:pPr>
              <a:spcBef>
                <a:spcPts val="24"/>
              </a:spcBef>
            </a:pPr>
            <a:r>
              <a:rPr lang="en-US" sz="3200" dirty="0" smtClean="0">
                <a:cs typeface="Arial" charset="0"/>
              </a:rPr>
              <a:t>His perseverance and commitment ultimately led to many legal victories.</a:t>
            </a:r>
            <a:endParaRPr lang="en-US" dirty="0" smtClean="0">
              <a:cs typeface="Arial" charset="0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Influence of A.P. </a:t>
            </a:r>
            <a:r>
              <a:rPr lang="en-US" dirty="0" err="1" smtClean="0"/>
              <a:t>Tureaud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4953000"/>
          </a:xfrm>
        </p:spPr>
        <p:txBody>
          <a:bodyPr>
            <a:normAutofit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In 1953, African Americans in Baton Rouge staged a </a:t>
            </a:r>
            <a:r>
              <a:rPr lang="en-US" b="1" dirty="0" smtClean="0">
                <a:cs typeface="Arial" charset="0"/>
              </a:rPr>
              <a:t>boycott </a:t>
            </a:r>
            <a:r>
              <a:rPr lang="en-US" dirty="0" smtClean="0">
                <a:cs typeface="Arial" charset="0"/>
              </a:rPr>
              <a:t>(when people refuse to buy certain goods or services as a form of protest) of the city-run buses in response to their unequal treatment.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Ultimately, the </a:t>
            </a:r>
            <a:r>
              <a:rPr lang="en-US" dirty="0">
                <a:cs typeface="Arial" charset="0"/>
              </a:rPr>
              <a:t>b</a:t>
            </a:r>
            <a:r>
              <a:rPr lang="en-US" dirty="0" smtClean="0">
                <a:cs typeface="Arial" charset="0"/>
              </a:rPr>
              <a:t>oycotters and the city reached a compromise of better treatment and more access to seats.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Their partial victory provided a model for other civil rights advocates around the country.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Baton Rouge Bus Boycott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614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4953000"/>
          </a:xfrm>
        </p:spPr>
        <p:txBody>
          <a:bodyPr>
            <a:normAutofit lnSpcReduction="100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A major civil rights victory was achieved in 1954 in </a:t>
            </a:r>
            <a:r>
              <a:rPr lang="en-US" b="1" i="1" dirty="0" smtClean="0">
                <a:cs typeface="Arial" charset="0"/>
              </a:rPr>
              <a:t>Brown v. Board of Education</a:t>
            </a:r>
            <a:r>
              <a:rPr lang="en-US" dirty="0" smtClean="0">
                <a:cs typeface="Arial" charset="0"/>
              </a:rPr>
              <a:t>, which was a Supreme Court case that overturned “separate-but-equal.” 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It was not until 1960 that public schools in New Orleans began to integrate.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strategy of fighting back against the new federal requirement to desegregate was given the name “massive resistance.”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Although whites’ hostility to integration was strong, eventually federal legislation pushed southern states into compliance.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Slow Process of Integrating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203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229600" cy="5334000"/>
          </a:xfrm>
        </p:spPr>
        <p:txBody>
          <a:bodyPr>
            <a:normAutofit fontScale="925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Though he supported segregation, President Johnson signed two of the most important pieces of civil rights legislation: the </a:t>
            </a:r>
            <a:r>
              <a:rPr lang="en-US" b="1" dirty="0" smtClean="0">
                <a:cs typeface="Arial" charset="0"/>
              </a:rPr>
              <a:t>Civil Rights Act of 1964</a:t>
            </a:r>
            <a:r>
              <a:rPr lang="en-US" dirty="0" smtClean="0">
                <a:cs typeface="Arial" charset="0"/>
              </a:rPr>
              <a:t> and the </a:t>
            </a:r>
            <a:r>
              <a:rPr lang="en-US" b="1" dirty="0" smtClean="0">
                <a:cs typeface="Arial" charset="0"/>
              </a:rPr>
              <a:t>Voting Rights Act of 1965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Civil Rights Act of 1964 required that people be given equal access to public facilities regardless of their race.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Voting Rights Act of 1965 required southern states to allow African Americans to return to the voting rolls. It also outlawed poll taxes.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These two pieces of legislation led to profound shifts in society and in the electorate, especially in southern states like Louisiana.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President Johnson and 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835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5334000"/>
          </a:xfrm>
        </p:spPr>
        <p:txBody>
          <a:bodyPr>
            <a:normAutofit fontScale="925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By 1964, the federal government passed legislation outlawing segregation, which began a momentous transition in Louisiana.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Governor </a:t>
            </a:r>
            <a:r>
              <a:rPr lang="en-US" dirty="0" err="1" smtClean="0">
                <a:cs typeface="Arial" charset="0"/>
              </a:rPr>
              <a:t>McKeithen</a:t>
            </a:r>
            <a:r>
              <a:rPr lang="en-US" dirty="0" smtClean="0">
                <a:cs typeface="Arial" charset="0"/>
              </a:rPr>
              <a:t> worked to reduce bad feelings and violence in order to create a more racially integrated state.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return of large numbers of African Americans to the voting rolls after 1965 reshaped Louisiana’s electorate and its politics.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Beginning in the 1970s, Governor Edwin Edwards began pursuing the votes of African Americans, and his success in doing so would have a significant influence on recent Louisiana history.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Changes Come to Louisiana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1084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</a:t>
            </a:r>
            <a:r>
              <a:rPr lang="en-US" sz="1200" dirty="0" err="1" smtClean="0">
                <a:solidFill>
                  <a:schemeClr val="bg1"/>
                </a:solidFill>
              </a:rPr>
              <a:t>Miceli</a:t>
            </a:r>
            <a:r>
              <a:rPr lang="en-US" sz="1200" dirty="0" smtClean="0">
                <a:solidFill>
                  <a:schemeClr val="bg1"/>
                </a:solidFill>
              </a:rPr>
              <a:t> on Wikimedia Commons, Public Domain; Slide 2: Ken Thomas (alligator);  </a:t>
            </a:r>
            <a:r>
              <a:rPr lang="en-US" sz="1200" dirty="0" err="1" smtClean="0">
                <a:solidFill>
                  <a:schemeClr val="bg1"/>
                </a:solidFill>
              </a:rPr>
              <a:t>Jillian.E</a:t>
            </a:r>
            <a:r>
              <a:rPr lang="en-US" sz="1200" dirty="0" smtClean="0">
                <a:solidFill>
                  <a:schemeClr val="bg1"/>
                </a:solidFill>
              </a:rPr>
              <a:t> (Chicot State Park); City of Monroe, LA;  Albert Herring (Mardi Gras), </a:t>
            </a:r>
            <a:r>
              <a:rPr lang="en-US" sz="1200" dirty="0" err="1" smtClean="0">
                <a:solidFill>
                  <a:schemeClr val="bg1"/>
                </a:solidFill>
              </a:rPr>
              <a:t>Lael</a:t>
            </a:r>
            <a:r>
              <a:rPr lang="en-US" sz="1200" dirty="0" smtClean="0">
                <a:solidFill>
                  <a:schemeClr val="bg1"/>
                </a:solidFill>
              </a:rPr>
              <a:t> Butler (pelican); </a:t>
            </a:r>
            <a:r>
              <a:rPr lang="en-US" sz="1200" dirty="0" err="1" smtClean="0">
                <a:solidFill>
                  <a:schemeClr val="bg1"/>
                </a:solidFill>
              </a:rPr>
              <a:t>Jesper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Rautell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Balle</a:t>
            </a:r>
            <a:r>
              <a:rPr lang="en-US" sz="1200" dirty="0" smtClean="0">
                <a:solidFill>
                  <a:schemeClr val="bg1"/>
                </a:solidFill>
              </a:rPr>
              <a:t> (</a:t>
            </a:r>
            <a:r>
              <a:rPr lang="en-US" sz="1200" dirty="0" err="1" smtClean="0">
                <a:solidFill>
                  <a:schemeClr val="bg1"/>
                </a:solidFill>
              </a:rPr>
              <a:t>cajun</a:t>
            </a:r>
            <a:r>
              <a:rPr lang="en-US" sz="1200" dirty="0" smtClean="0">
                <a:solidFill>
                  <a:schemeClr val="bg1"/>
                </a:solidFill>
              </a:rPr>
              <a:t> meal); Susan Adams (</a:t>
            </a:r>
            <a:r>
              <a:rPr lang="en-US" sz="1200" dirty="0" err="1" smtClean="0">
                <a:solidFill>
                  <a:schemeClr val="bg1"/>
                </a:solidFill>
              </a:rPr>
              <a:t>Chemin</a:t>
            </a:r>
            <a:r>
              <a:rPr lang="en-US" sz="1200" dirty="0" smtClean="0">
                <a:solidFill>
                  <a:schemeClr val="bg1"/>
                </a:solidFill>
              </a:rPr>
              <a:t>-a-Haut State Park) on Wikimedia Commons; Image Credits Slide: </a:t>
            </a:r>
            <a:r>
              <a:rPr lang="en-US" sz="1200" dirty="0" err="1" smtClean="0">
                <a:solidFill>
                  <a:schemeClr val="bg1"/>
                </a:solidFill>
              </a:rPr>
              <a:t>Edd</a:t>
            </a:r>
            <a:r>
              <a:rPr lang="en-US" sz="1200" dirty="0" smtClean="0">
                <a:solidFill>
                  <a:schemeClr val="bg1"/>
                </a:solidFill>
              </a:rPr>
              <a:t>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Politics: Longs and Anti-Longs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s</a:t>
            </a:r>
            <a:r>
              <a:rPr lang="en-US" dirty="0" smtClean="0"/>
              <a:t>ervice system</a:t>
            </a:r>
          </a:p>
          <a:p>
            <a:pPr lvl="1"/>
            <a:r>
              <a:rPr lang="en-US" dirty="0" smtClean="0"/>
              <a:t>sales tax</a:t>
            </a:r>
          </a:p>
          <a:p>
            <a:pPr lvl="1"/>
            <a:r>
              <a:rPr lang="en-US" dirty="0" smtClean="0"/>
              <a:t>consecutive 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two main candidates for the governor’s office in 1940 were Earl Long and Sam Houston Jones. </a:t>
            </a: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Long had the advantages of being Huey Long’s brother and the interim governor, but the Louisiana Scandals made the public uneasy about the Long political machine.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Governorship of Sam Jones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cs typeface="Arial" charset="0"/>
              </a:rPr>
              <a:t>The election of Jones as governor reflected the public’s view.</a:t>
            </a:r>
          </a:p>
          <a:p>
            <a:r>
              <a:rPr lang="en-US" sz="2600" dirty="0" smtClean="0">
                <a:cs typeface="Arial" charset="0"/>
              </a:rPr>
              <a:t>Jones </a:t>
            </a:r>
            <a:r>
              <a:rPr lang="en-US" sz="2600" dirty="0">
                <a:cs typeface="Arial" charset="0"/>
              </a:rPr>
              <a:t>promised to keep many of the popular programs without </a:t>
            </a:r>
            <a:r>
              <a:rPr lang="en-US" sz="2600" dirty="0" smtClean="0">
                <a:cs typeface="Arial" charset="0"/>
              </a:rPr>
              <a:t>additional corruption</a:t>
            </a:r>
            <a:r>
              <a:rPr lang="en-US" sz="2600" dirty="0">
                <a:cs typeface="Arial" charset="0"/>
              </a:rPr>
              <a:t>.</a:t>
            </a:r>
          </a:p>
          <a:p>
            <a:r>
              <a:rPr lang="en-US" sz="2600" dirty="0">
                <a:cs typeface="Arial" charset="0"/>
              </a:rPr>
              <a:t>Jones got rid of the deduct system and also promoted legislation that set up the </a:t>
            </a:r>
            <a:r>
              <a:rPr lang="en-US" sz="2600" b="1" dirty="0">
                <a:cs typeface="Arial" charset="0"/>
              </a:rPr>
              <a:t>civil service </a:t>
            </a:r>
            <a:r>
              <a:rPr lang="en-US" sz="2600" b="1" dirty="0" smtClean="0">
                <a:cs typeface="Arial" charset="0"/>
              </a:rPr>
              <a:t>system, </a:t>
            </a:r>
            <a:r>
              <a:rPr lang="en-US" sz="2600" dirty="0" smtClean="0">
                <a:cs typeface="Arial" charset="0"/>
              </a:rPr>
              <a:t>which was designed to ensure that state jobs when to people on the basis of their experience and qualifications, rather than on the basis of political patronage.</a:t>
            </a:r>
            <a:endParaRPr lang="en-US" sz="2600" dirty="0"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Although he was only partially successful as a reformer, Jones brought dignity and stability back to the governor’s office.</a:t>
            </a:r>
          </a:p>
          <a:p>
            <a:pPr marL="762000" indent="-762000"/>
            <a:endParaRPr lang="en-US" sz="26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40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Jimmie Davis, the Singing Cowboy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In 1944, Jimmie Davis defeated Earl Long for the governorship.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Davis was best known as an entertainer.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caused no scandals during his term, but many argue that was because he spent so much time out of state pursuing his entertainment career.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released five songs and filmed the movie </a:t>
            </a:r>
            <a:r>
              <a:rPr lang="en-US" i="1" dirty="0" smtClean="0">
                <a:cs typeface="Arial" charset="0"/>
              </a:rPr>
              <a:t>Louisiana</a:t>
            </a:r>
            <a:r>
              <a:rPr lang="en-US" dirty="0" smtClean="0">
                <a:cs typeface="Arial" charset="0"/>
              </a:rPr>
              <a:t>, which premiered in his hometown Shreveport in 1947.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31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91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Earl Long Becomes Governor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Earl Long served his first elected term between 1948 and 1952.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Long repealed civil service reforms and brought back patronage hiring of state employees.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During his term, the state </a:t>
            </a:r>
            <a:r>
              <a:rPr lang="en-US" b="1" dirty="0" smtClean="0">
                <a:cs typeface="Arial" charset="0"/>
              </a:rPr>
              <a:t>sales tax </a:t>
            </a:r>
            <a:r>
              <a:rPr lang="en-US" dirty="0" smtClean="0"/>
              <a:t>(a tax paid on the purchase of goods and services and collected by the seller) 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doubled. 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Earl created new taxes but his attempt to reestablish the absolute control over state government fell short.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25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Kennon’s</a:t>
            </a:r>
            <a:r>
              <a:rPr lang="en-US" dirty="0" smtClean="0"/>
              <a:t> Term as Governor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Robert </a:t>
            </a:r>
            <a:r>
              <a:rPr lang="en-US" dirty="0" err="1" smtClean="0">
                <a:cs typeface="Arial" charset="0"/>
              </a:rPr>
              <a:t>Kennon</a:t>
            </a:r>
            <a:r>
              <a:rPr lang="en-US" dirty="0" smtClean="0">
                <a:cs typeface="Arial" charset="0"/>
              </a:rPr>
              <a:t> was elected governor in 1952.</a:t>
            </a:r>
          </a:p>
          <a:p>
            <a:pPr marL="762000" indent="-762000"/>
            <a:r>
              <a:rPr lang="en-US" dirty="0" err="1" smtClean="0">
                <a:cs typeface="Arial" charset="0"/>
              </a:rPr>
              <a:t>Kennon</a:t>
            </a:r>
            <a:r>
              <a:rPr lang="en-US" dirty="0" smtClean="0">
                <a:cs typeface="Arial" charset="0"/>
              </a:rPr>
              <a:t> pushed for more careful accounting of state spending.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worked to rebuild the state system of civil service that Earl Long had damaged.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Though he was a modern governor, </a:t>
            </a:r>
            <a:r>
              <a:rPr lang="en-US" dirty="0" err="1" smtClean="0">
                <a:cs typeface="Arial" charset="0"/>
              </a:rPr>
              <a:t>Kennon</a:t>
            </a:r>
            <a:r>
              <a:rPr lang="en-US" dirty="0" smtClean="0">
                <a:cs typeface="Arial" charset="0"/>
              </a:rPr>
              <a:t> rejected the order to integrate schools in 1954, and pledged to defend segregation.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155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15224</TotalTime>
  <Words>2346</Words>
  <Application>Microsoft Macintosh PowerPoint</Application>
  <PresentationFormat>On-screen Show (4:3)</PresentationFormat>
  <Paragraphs>263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Section 1: Politics: Longs and Anti-Longs</vt:lpstr>
      <vt:lpstr>Section 1: Politics: Longs and Anti-Longs</vt:lpstr>
      <vt:lpstr>Introduction</vt:lpstr>
      <vt:lpstr>The Governorship of Sam Jones</vt:lpstr>
      <vt:lpstr>Jimmie Davis, the Singing Cowboy</vt:lpstr>
      <vt:lpstr>Earl Long Becomes Governor</vt:lpstr>
      <vt:lpstr>Robert Kennon’s Term as Governor</vt:lpstr>
      <vt:lpstr>Earl Long’s Chaotic Second Term</vt:lpstr>
      <vt:lpstr>Politics after the Long Era</vt:lpstr>
      <vt:lpstr>John J. McKeithen’s Two Terms</vt:lpstr>
      <vt:lpstr>Section 2: World War II</vt:lpstr>
      <vt:lpstr>Section 2: World War II</vt:lpstr>
      <vt:lpstr>Introduction</vt:lpstr>
      <vt:lpstr>Causes of World War II</vt:lpstr>
      <vt:lpstr>The United States Avoids War</vt:lpstr>
      <vt:lpstr>Pearl Harbor</vt:lpstr>
      <vt:lpstr>World War II Countries</vt:lpstr>
      <vt:lpstr>Military Preparedness and the Louisiana Maneuvers</vt:lpstr>
      <vt:lpstr>Soldiers in Warfare</vt:lpstr>
      <vt:lpstr>Home Front Activities</vt:lpstr>
      <vt:lpstr>Economic Impact of the War</vt:lpstr>
      <vt:lpstr>The Costs of War</vt:lpstr>
      <vt:lpstr>The United States and Louisiana at War’s End</vt:lpstr>
      <vt:lpstr>Section 3: Civil Rights</vt:lpstr>
      <vt:lpstr>Section 3: Civil Rights</vt:lpstr>
      <vt:lpstr>Introduction</vt:lpstr>
      <vt:lpstr>Civil Rights in the Military</vt:lpstr>
      <vt:lpstr>Civil Rights in Louisiana</vt:lpstr>
      <vt:lpstr>The Influence of A.P. Tureaud</vt:lpstr>
      <vt:lpstr>The Baton Rouge Bus Boycott</vt:lpstr>
      <vt:lpstr>The Slow Process of Integrating Schools</vt:lpstr>
      <vt:lpstr>President Johnson and Civil Rights</vt:lpstr>
      <vt:lpstr>Changes Come to Louisiana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Emmett R. Mullins, Ed.D.</dc:creator>
  <cp:keywords/>
  <dc:description>Study presentation to accompany student textbook.</dc:description>
  <cp:lastModifiedBy>Emmett Mullins</cp:lastModifiedBy>
  <cp:revision>556</cp:revision>
  <dcterms:created xsi:type="dcterms:W3CDTF">2014-04-15T02:23:51Z</dcterms:created>
  <dcterms:modified xsi:type="dcterms:W3CDTF">2014-06-14T13:23:31Z</dcterms:modified>
  <cp:category/>
</cp:coreProperties>
</file>