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30"/>
  </p:notesMasterIdLst>
  <p:handoutMasterIdLst>
    <p:handoutMasterId r:id="rId31"/>
  </p:handoutMasterIdLst>
  <p:sldIdLst>
    <p:sldId id="259" r:id="rId2"/>
    <p:sldId id="260" r:id="rId3"/>
    <p:sldId id="258" r:id="rId4"/>
    <p:sldId id="268" r:id="rId5"/>
    <p:sldId id="370" r:id="rId6"/>
    <p:sldId id="265" r:id="rId7"/>
    <p:sldId id="356" r:id="rId8"/>
    <p:sldId id="361" r:id="rId9"/>
    <p:sldId id="360" r:id="rId10"/>
    <p:sldId id="359" r:id="rId11"/>
    <p:sldId id="270" r:id="rId12"/>
    <p:sldId id="276" r:id="rId13"/>
    <p:sldId id="357" r:id="rId14"/>
    <p:sldId id="374" r:id="rId15"/>
    <p:sldId id="371" r:id="rId16"/>
    <p:sldId id="362" r:id="rId17"/>
    <p:sldId id="368" r:id="rId18"/>
    <p:sldId id="367" r:id="rId19"/>
    <p:sldId id="366" r:id="rId20"/>
    <p:sldId id="365" r:id="rId21"/>
    <p:sldId id="364" r:id="rId22"/>
    <p:sldId id="372" r:id="rId23"/>
    <p:sldId id="306" r:id="rId24"/>
    <p:sldId id="307" r:id="rId25"/>
    <p:sldId id="373" r:id="rId26"/>
    <p:sldId id="363" r:id="rId27"/>
    <p:sldId id="369" r:id="rId28"/>
    <p:sldId id="31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F8D506"/>
    <a:srgbClr val="A20000"/>
    <a:srgbClr val="000000"/>
    <a:srgbClr val="2A63A8"/>
    <a:srgbClr val="10253F"/>
    <a:srgbClr val="F2F2F2"/>
    <a:srgbClr val="D9152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74" autoAdjust="0"/>
    <p:restoredTop sz="89046" autoAdjust="0"/>
  </p:normalViewPr>
  <p:slideViewPr>
    <p:cSldViewPr>
      <p:cViewPr varScale="1">
        <p:scale>
          <a:sx n="140" d="100"/>
          <a:sy n="140" d="100"/>
        </p:scale>
        <p:origin x="-158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3A19CD-9D74-41E9-B768-C71BE1364B6D}" type="datetimeFigureOut">
              <a:rPr lang="en-US" smtClean="0"/>
              <a:pPr/>
              <a:t>3/5/17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2E7B5C-58A7-4F03-B666-B00A14710F1D}" type="slidenum">
              <a:rPr lang="en-US" smtClean="0"/>
              <a:pPr/>
              <a:t>‹#›</a:t>
            </a:fld>
            <a:endParaRPr lang="en-US" dirty="0"/>
          </a:p>
        </p:txBody>
      </p:sp>
    </p:spTree>
    <p:extLst>
      <p:ext uri="{BB962C8B-B14F-4D97-AF65-F5344CB8AC3E}">
        <p14:creationId xmlns:p14="http://schemas.microsoft.com/office/powerpoint/2010/main" val="23642527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CB89C-0AB5-4304-9B4F-22E21E75F6E4}" type="datetimeFigureOut">
              <a:rPr lang="en-US" smtClean="0"/>
              <a:pPr/>
              <a:t>3/5/17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AE612-DB33-4ACD-A8E0-BFDFE9CE382C}" type="slidenum">
              <a:rPr lang="en-US" smtClean="0"/>
              <a:pPr/>
              <a:t>‹#›</a:t>
            </a:fld>
            <a:endParaRPr lang="en-US" dirty="0"/>
          </a:p>
        </p:txBody>
      </p:sp>
    </p:spTree>
    <p:extLst>
      <p:ext uri="{BB962C8B-B14F-4D97-AF65-F5344CB8AC3E}">
        <p14:creationId xmlns:p14="http://schemas.microsoft.com/office/powerpoint/2010/main" val="18963633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BA35DE-C53D-464B-87B2-9C182F7C043A}" type="datetime1">
              <a:rPr lang="en-US" smtClean="0"/>
              <a:pPr/>
              <a:t>3/5/17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858000" y="6492875"/>
            <a:ext cx="2133600" cy="365125"/>
          </a:xfrm>
        </p:spPr>
        <p:txBody>
          <a:bodyPr/>
          <a:lstStyle/>
          <a:p>
            <a:fld id="{5B75B92E-C504-4F72-91D6-D83D77D1C380}" type="slidenum">
              <a:rPr lang="en-US" smtClean="0"/>
              <a:pPr/>
              <a:t>‹#›</a:t>
            </a:fld>
            <a:endParaRPr lang="en-US" dirty="0"/>
          </a:p>
        </p:txBody>
      </p:sp>
      <p:pic>
        <p:nvPicPr>
          <p:cNvPr id="8" name="Picture 7"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758952" indent="-758952">
              <a:lnSpc>
                <a:spcPct val="80000"/>
              </a:lnSpc>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C3BC316-8B67-4C24-8B37-CF997F8807BD}" type="datetime1">
              <a:rPr lang="en-US" smtClean="0"/>
              <a:pPr/>
              <a:t>3/5/17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5B92E-C504-4F72-91D6-D83D77D1C380}" type="slidenum">
              <a:rPr lang="en-US" smtClean="0"/>
              <a:pPr/>
              <a:t>‹#›</a:t>
            </a:fld>
            <a:endParaRPr lang="en-US" dirty="0"/>
          </a:p>
        </p:txBody>
      </p:sp>
      <p:pic>
        <p:nvPicPr>
          <p:cNvPr id="8" name="Picture 7"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AB98E69-793B-4CF3-8D70-00DA8A1D08E0}" type="datetime1">
              <a:rPr lang="en-US" smtClean="0"/>
              <a:pPr/>
              <a:t>3/5/17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BDE952-5D3A-4424-A646-FA56798139B7}" type="slidenum">
              <a:rPr lang="en-US" smtClean="0"/>
              <a:pPr/>
              <a:t>‹#›</a:t>
            </a:fld>
            <a:endParaRPr lang="en-US" dirty="0"/>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pic>
        <p:nvPicPr>
          <p:cNvPr id="9" name="Picture 8"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640951-C29D-4786-935A-1F568872D7DC}" type="datetime1">
              <a:rPr lang="en-US" smtClean="0"/>
              <a:pPr/>
              <a:t>3/5/17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75B92E-C504-4F72-91D6-D83D77D1C380}" type="slidenum">
              <a:rPr lang="en-US" smtClean="0"/>
              <a:pPr/>
              <a:t>‹#›</a:t>
            </a:fld>
            <a:endParaRPr lang="en-US" dirty="0"/>
          </a:p>
        </p:txBody>
      </p:sp>
      <p:pic>
        <p:nvPicPr>
          <p:cNvPr id="11" name="Picture 10"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additive="base">
                                        <p:cTn id="3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 calcmode="lin" valueType="num">
                                      <p:cBhvr additive="base">
                                        <p:cTn id="4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txEl>
                                              <p:pRg st="3" end="3"/>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 calcmode="lin" valueType="num">
                                      <p:cBhvr additive="base">
                                        <p:cTn id="5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FE01F-2B5D-483B-B578-D0B7379AF51E}" type="datetime1">
              <a:rPr lang="en-US" smtClean="0"/>
              <a:pPr/>
              <a:t>3/5/17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a:t>
            </a:fld>
            <a:endParaRPr lang="en-US" dirty="0"/>
          </a:p>
        </p:txBody>
      </p:sp>
      <p:pic>
        <p:nvPicPr>
          <p:cNvPr id="6" name="Picture 5"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54A7D-03F0-4537-95DB-E5D029F5F344}" type="datetime1">
              <a:rPr lang="en-US" smtClean="0"/>
              <a:pPr/>
              <a:t>3/5/17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Rectangle 6"/>
          <p:cNvSpPr/>
          <p:nvPr/>
        </p:nvSpPr>
        <p:spPr>
          <a:xfrm>
            <a:off x="0" y="6477000"/>
            <a:ext cx="91440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6705600" y="6492875"/>
            <a:ext cx="2133600" cy="365125"/>
          </a:xfrm>
          <a:prstGeom prst="rect">
            <a:avLst/>
          </a:prstGeom>
        </p:spPr>
        <p:txBody>
          <a:bodyPr vert="horz" lIns="91440" tIns="45720" rIns="91440" bIns="45720" rtlCol="0" anchor="ctr"/>
          <a:lstStyle>
            <a:lvl1pPr algn="r">
              <a:defRPr sz="1400" b="1" baseline="0">
                <a:solidFill>
                  <a:schemeClr val="bg1"/>
                </a:solidFill>
                <a:latin typeface="Calibri" pitchFamily="34" charset="0"/>
              </a:defRPr>
            </a:lvl1pPr>
          </a:lstStyle>
          <a:p>
            <a:fld id="{F9FA8F0B-D33C-4076-B785-5A39BEA698E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 id="2147483703" r:id="rId4"/>
    <p:sldLayoutId id="2147483705" r:id="rId5"/>
  </p:sldLayoutIdLst>
  <p:transition xmlns:p14="http://schemas.microsoft.com/office/powerpoint/2010/main" spd="med">
    <p:wipe dir="r"/>
  </p:transition>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slide" Target="slide3.xml"/><Relationship Id="rId5" Type="http://schemas.openxmlformats.org/officeDocument/2006/relationships/slide" Target="slide11.xml"/><Relationship Id="rId6" Type="http://schemas.openxmlformats.org/officeDocument/2006/relationships/slide" Target="slide23.xm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slide" Target="slide2.xml"/><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pbs.org/wgbh/amex/reconstructio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4495800"/>
            <a:ext cx="7543800" cy="156966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Chapter 11:</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Reconstruction and Redemption</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STUDY PRESENTATION</a:t>
            </a:r>
            <a:endParaRPr lang="en-US" sz="3200" b="1" dirty="0">
              <a:ln w="17780" cmpd="sng">
                <a:noFill/>
                <a:prstDash val="solid"/>
                <a:miter lim="800000"/>
              </a:ln>
              <a:solidFill>
                <a:srgbClr val="F8D506"/>
              </a:solidFill>
              <a:effectLst>
                <a:outerShdw blurRad="55000" dist="50800" dir="5400000" algn="tl">
                  <a:srgbClr val="000000">
                    <a:alpha val="33000"/>
                  </a:srgbClr>
                </a:outerShdw>
              </a:effectLst>
            </a:endParaRPr>
          </a:p>
        </p:txBody>
      </p:sp>
      <p:sp>
        <p:nvSpPr>
          <p:cNvPr id="5" name="Text Box 4"/>
          <p:cNvSpPr txBox="1">
            <a:spLocks noChangeArrowheads="1"/>
          </p:cNvSpPr>
          <p:nvPr/>
        </p:nvSpPr>
        <p:spPr bwMode="auto">
          <a:xfrm>
            <a:off x="7543800" y="6545790"/>
            <a:ext cx="1600200" cy="246221"/>
          </a:xfrm>
          <a:prstGeom prst="rect">
            <a:avLst/>
          </a:prstGeom>
          <a:noFill/>
          <a:ln w="9525">
            <a:noFill/>
            <a:miter lim="800000"/>
            <a:headEnd/>
            <a:tailEnd/>
          </a:ln>
          <a:effectLst/>
        </p:spPr>
        <p:txBody>
          <a:bodyPr wrap="square">
            <a:spAutoFit/>
          </a:bodyPr>
          <a:lstStyle/>
          <a:p>
            <a:pPr algn="r">
              <a:spcBef>
                <a:spcPct val="50000"/>
              </a:spcBef>
            </a:pPr>
            <a:r>
              <a:rPr lang="en-US" sz="1000">
                <a:solidFill>
                  <a:srgbClr val="D9D9D9"/>
                </a:solidFill>
                <a:effectLst>
                  <a:outerShdw blurRad="38100" dist="38100" dir="2700000" algn="tl">
                    <a:srgbClr val="C0C0C0"/>
                  </a:outerShdw>
                </a:effectLst>
                <a:latin typeface="Arial" charset="0"/>
              </a:rPr>
              <a:t>© </a:t>
            </a:r>
            <a:r>
              <a:rPr lang="en-US" sz="1000" smtClean="0">
                <a:solidFill>
                  <a:srgbClr val="D9D9D9"/>
                </a:solidFill>
                <a:effectLst>
                  <a:outerShdw blurRad="38100" dist="38100" dir="2700000" algn="tl">
                    <a:srgbClr val="C0C0C0"/>
                  </a:outerShdw>
                </a:effectLst>
                <a:latin typeface="Arial" charset="0"/>
              </a:rPr>
              <a:t>2015 </a:t>
            </a:r>
            <a:r>
              <a:rPr lang="en-US" sz="1000" dirty="0" smtClean="0">
                <a:solidFill>
                  <a:srgbClr val="D9D9D9"/>
                </a:solidFill>
                <a:effectLst>
                  <a:outerShdw blurRad="38100" dist="38100" dir="2700000" algn="tl">
                    <a:srgbClr val="C0C0C0"/>
                  </a:outerShdw>
                </a:effectLst>
                <a:latin typeface="Arial" charset="0"/>
              </a:rPr>
              <a:t>Clairmont </a:t>
            </a:r>
            <a:r>
              <a:rPr lang="en-US" sz="1000" dirty="0">
                <a:solidFill>
                  <a:srgbClr val="D9D9D9"/>
                </a:solidFill>
                <a:effectLst>
                  <a:outerShdw blurRad="38100" dist="38100" dir="2700000" algn="tl">
                    <a:srgbClr val="C0C0C0"/>
                  </a:outerShdw>
                </a:effectLst>
                <a:latin typeface="Arial" charset="0"/>
              </a:rPr>
              <a:t>Press</a:t>
            </a:r>
          </a:p>
        </p:txBody>
      </p:sp>
      <p:grpSp>
        <p:nvGrpSpPr>
          <p:cNvPr id="9" name="Group 8"/>
          <p:cNvGrpSpPr/>
          <p:nvPr/>
        </p:nvGrpSpPr>
        <p:grpSpPr>
          <a:xfrm>
            <a:off x="6934200" y="228600"/>
            <a:ext cx="1961565" cy="1961565"/>
            <a:chOff x="6786458" y="1071459"/>
            <a:chExt cx="1961565" cy="1961565"/>
          </a:xfrm>
          <a:effectLst>
            <a:glow rad="228600">
              <a:srgbClr val="FFFF00">
                <a:alpha val="40000"/>
              </a:srgbClr>
            </a:glow>
          </a:effectLst>
        </p:grpSpPr>
        <p:sp>
          <p:nvSpPr>
            <p:cNvPr id="7" name="Rectangle 6"/>
            <p:cNvSpPr/>
            <p:nvPr/>
          </p:nvSpPr>
          <p:spPr>
            <a:xfrm>
              <a:off x="7081440" y="1480741"/>
              <a:ext cx="1371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Seal_of_Louisiana_2010.png"/>
            <p:cNvPicPr>
              <a:picLocks noChangeAspect="1"/>
            </p:cNvPicPr>
            <p:nvPr/>
          </p:nvPicPr>
          <p:blipFill>
            <a:blip r:embed="rId4" cstate="print"/>
            <a:stretch>
              <a:fillRect/>
            </a:stretch>
          </p:blipFill>
          <p:spPr>
            <a:xfrm rot="607130">
              <a:off x="6786458" y="1071459"/>
              <a:ext cx="1961565" cy="1961565"/>
            </a:xfrm>
            <a:prstGeom prst="rect">
              <a:avLst/>
            </a:prstGeom>
            <a:effectLst/>
          </p:spPr>
        </p:pic>
      </p:grpSp>
      <p:sp>
        <p:nvSpPr>
          <p:cNvPr id="8" name="Rectangle 7"/>
          <p:cNvSpPr/>
          <p:nvPr/>
        </p:nvSpPr>
        <p:spPr>
          <a:xfrm>
            <a:off x="381000" y="1143000"/>
            <a:ext cx="7315200" cy="2209800"/>
          </a:xfrm>
          <a:prstGeom prst="rect">
            <a:avLst/>
          </a:prstGeom>
          <a:noFill/>
          <a:effectLst>
            <a:glow rad="228600">
              <a:schemeClr val="accent3">
                <a:satMod val="175000"/>
                <a:alpha val="40000"/>
              </a:schemeClr>
            </a:glow>
          </a:effectLst>
        </p:spPr>
        <p:txBody>
          <a:bodyPr wrap="square" lIns="91440" tIns="45720" rIns="91440" bIns="4572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7200" b="1" cap="none" spc="0"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LOUISIANA:</a:t>
            </a:r>
          </a:p>
          <a:p>
            <a:r>
              <a:rPr lang="en-US" sz="7200" b="1"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Our History,</a:t>
            </a:r>
          </a:p>
          <a:p>
            <a:r>
              <a:rPr lang="en-US" sz="7200" b="1" cap="none" spc="0"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Our Home</a:t>
            </a:r>
            <a:endParaRPr lang="en-US" sz="7200" b="1" cap="none" spc="0" dirty="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The Mechanics’ Institute Riot</a:t>
            </a:r>
            <a:endParaRPr lang="en-US" dirty="0"/>
          </a:p>
        </p:txBody>
      </p:sp>
      <p:sp>
        <p:nvSpPr>
          <p:cNvPr id="6" name="Content Placeholder 5"/>
          <p:cNvSpPr>
            <a:spLocks noGrp="1"/>
          </p:cNvSpPr>
          <p:nvPr>
            <p:ph idx="1"/>
          </p:nvPr>
        </p:nvSpPr>
        <p:spPr>
          <a:xfrm>
            <a:off x="457200" y="1600200"/>
            <a:ext cx="8229600" cy="4648200"/>
          </a:xfrm>
        </p:spPr>
        <p:txBody>
          <a:bodyPr>
            <a:noAutofit/>
          </a:bodyPr>
          <a:lstStyle/>
          <a:p>
            <a:pPr marL="762000" indent="-762000"/>
            <a:r>
              <a:rPr lang="en-US" sz="2400" dirty="0" smtClean="0">
                <a:cs typeface="Arial" charset="0"/>
              </a:rPr>
              <a:t>The issue of whether slaves should be given full citizenship, including the right to vote, caused strong reactions in Louisiana and Congress.</a:t>
            </a:r>
          </a:p>
          <a:p>
            <a:pPr marL="762000" indent="-762000"/>
            <a:r>
              <a:rPr lang="en-US" sz="2400" dirty="0" smtClean="0">
                <a:cs typeface="Arial" charset="0"/>
              </a:rPr>
              <a:t>The 1864 Louisiana Constitution had a clause allowing later consideration of amendments concerning the freedmen.</a:t>
            </a:r>
          </a:p>
          <a:p>
            <a:pPr marL="762000" indent="-762000"/>
            <a:r>
              <a:rPr lang="en-US" sz="2400" dirty="0" smtClean="0">
                <a:cs typeface="Arial" charset="0"/>
              </a:rPr>
              <a:t>In 1866, the </a:t>
            </a:r>
            <a:r>
              <a:rPr lang="en-US" sz="2400" b="1" dirty="0" smtClean="0">
                <a:cs typeface="Arial" charset="0"/>
              </a:rPr>
              <a:t>Mechanics’ Institute Riot </a:t>
            </a:r>
            <a:r>
              <a:rPr lang="en-US" sz="2400" dirty="0" smtClean="0">
                <a:cs typeface="Arial" charset="0"/>
              </a:rPr>
              <a:t>took place in New Orleans, which left 37 supporters of giving freedmen the right to vote dead.</a:t>
            </a:r>
          </a:p>
          <a:p>
            <a:pPr marL="762000" indent="-762000"/>
            <a:r>
              <a:rPr lang="en-US" sz="2400" dirty="0" smtClean="0">
                <a:cs typeface="Arial" charset="0"/>
              </a:rPr>
              <a:t>The riot galvanized public opinion in the North and led to the election of additional Radical Republicans to Congress.</a:t>
            </a:r>
          </a:p>
          <a:p>
            <a:pPr marL="762000" indent="-762000"/>
            <a:r>
              <a:rPr lang="en-US" sz="2400" dirty="0" smtClean="0">
                <a:cs typeface="Arial" charset="0"/>
              </a:rPr>
              <a:t>As a result, the Republicans could pass stricter legislation forcing the South to give the freedmen civil rights.</a:t>
            </a:r>
          </a:p>
        </p:txBody>
      </p:sp>
      <p:sp>
        <p:nvSpPr>
          <p:cNvPr id="7" name="Slide Number Placeholder 6"/>
          <p:cNvSpPr>
            <a:spLocks noGrp="1"/>
          </p:cNvSpPr>
          <p:nvPr>
            <p:ph type="sldNum" sz="quarter" idx="12"/>
          </p:nvPr>
        </p:nvSpPr>
        <p:spPr/>
        <p:txBody>
          <a:bodyPr/>
          <a:lstStyle/>
          <a:p>
            <a:fld id="{5B75B92E-C504-4F72-91D6-D83D77D1C380}" type="slidenum">
              <a:rPr lang="en-US" smtClean="0"/>
              <a:pPr/>
              <a:t>10</a:t>
            </a:fld>
            <a:endParaRPr lang="en-US" dirty="0"/>
          </a:p>
        </p:txBody>
      </p:sp>
    </p:spTree>
    <p:extLst>
      <p:ext uri="{BB962C8B-B14F-4D97-AF65-F5344CB8AC3E}">
        <p14:creationId xmlns:p14="http://schemas.microsoft.com/office/powerpoint/2010/main" val="143301754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effectLst>
                  <a:outerShdw blurRad="38100" dist="38100" dir="2700000" algn="tl">
                    <a:srgbClr val="000000">
                      <a:alpha val="43137"/>
                    </a:srgbClr>
                  </a:outerShdw>
                </a:effectLst>
              </a:rPr>
              <a:t>Section 2: Military Reconstruction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Essential Question:</a:t>
            </a:r>
          </a:p>
          <a:p>
            <a:pPr lvl="1"/>
            <a:r>
              <a:rPr lang="en-US" dirty="0" smtClean="0"/>
              <a:t>Describe the upheaval and political turmoil during military reconstruction in Louisiana.</a:t>
            </a:r>
            <a:endParaRPr lang="en-US" dirty="0" smtClean="0">
              <a:solidFill>
                <a:srgbClr val="080808"/>
              </a:solidFill>
            </a:endParaRPr>
          </a:p>
          <a:p>
            <a:pPr lvl="1">
              <a:buFontTx/>
              <a:buNone/>
            </a:pPr>
            <a:r>
              <a:rPr lang="en-US" dirty="0" smtClean="0">
                <a:solidFill>
                  <a:srgbClr val="080808"/>
                </a:solidFill>
                <a:latin typeface="Arial" charset="0"/>
              </a:rPr>
              <a:t> </a:t>
            </a:r>
          </a:p>
          <a:p>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11</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Section 2: </a:t>
            </a:r>
            <a:r>
              <a:rPr lang="en-US" dirty="0"/>
              <a:t>Military Reconstruction</a:t>
            </a:r>
          </a:p>
        </p:txBody>
      </p:sp>
      <p:sp>
        <p:nvSpPr>
          <p:cNvPr id="3" name="Content Placeholder 2"/>
          <p:cNvSpPr>
            <a:spLocks noGrp="1"/>
          </p:cNvSpPr>
          <p:nvPr>
            <p:ph idx="1"/>
          </p:nvPr>
        </p:nvSpPr>
        <p:spPr>
          <a:xfrm>
            <a:off x="457200" y="1066800"/>
            <a:ext cx="8229600" cy="4800600"/>
          </a:xfrm>
        </p:spPr>
        <p:txBody>
          <a:bodyPr>
            <a:normAutofit/>
          </a:bodyPr>
          <a:lstStyle/>
          <a:p>
            <a:r>
              <a:rPr lang="en-US" dirty="0" smtClean="0"/>
              <a:t>What terms do I need to know? </a:t>
            </a:r>
          </a:p>
          <a:p>
            <a:pPr lvl="1"/>
            <a:r>
              <a:rPr lang="en-US" dirty="0" smtClean="0"/>
              <a:t>Reconstruction Acts</a:t>
            </a:r>
          </a:p>
          <a:p>
            <a:pPr lvl="1"/>
            <a:r>
              <a:rPr lang="en-US" dirty="0" smtClean="0"/>
              <a:t>disfranchise</a:t>
            </a:r>
          </a:p>
          <a:p>
            <a:pPr lvl="1"/>
            <a:r>
              <a:rPr lang="en-US" dirty="0" smtClean="0"/>
              <a:t>carpetbaggers</a:t>
            </a:r>
          </a:p>
          <a:p>
            <a:pPr lvl="1"/>
            <a:r>
              <a:rPr lang="en-US" dirty="0" smtClean="0"/>
              <a:t>Knights of the White Camellia</a:t>
            </a:r>
          </a:p>
          <a:p>
            <a:pPr lvl="1"/>
            <a:r>
              <a:rPr lang="en-US" dirty="0" smtClean="0"/>
              <a:t>returning board</a:t>
            </a:r>
          </a:p>
          <a:p>
            <a:pPr lvl="1"/>
            <a:r>
              <a:rPr lang="en-US" dirty="0" smtClean="0"/>
              <a:t>Colfax Massacre</a:t>
            </a:r>
          </a:p>
          <a:p>
            <a:pPr lvl="1"/>
            <a:r>
              <a:rPr lang="en-US" dirty="0" smtClean="0"/>
              <a:t>White League</a:t>
            </a:r>
          </a:p>
          <a:p>
            <a:pPr lvl="1"/>
            <a:r>
              <a:rPr lang="en-US" dirty="0" smtClean="0"/>
              <a:t>Battle of Liberty Place</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12</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Introduction</a:t>
            </a:r>
            <a:endParaRPr lang="en-US" dirty="0"/>
          </a:p>
        </p:txBody>
      </p:sp>
      <p:sp>
        <p:nvSpPr>
          <p:cNvPr id="6" name="Content Placeholder 5"/>
          <p:cNvSpPr>
            <a:spLocks noGrp="1"/>
          </p:cNvSpPr>
          <p:nvPr>
            <p:ph idx="1"/>
          </p:nvPr>
        </p:nvSpPr>
        <p:spPr/>
        <p:txBody>
          <a:bodyPr>
            <a:normAutofit/>
          </a:bodyPr>
          <a:lstStyle/>
          <a:p>
            <a:pPr marL="762000" indent="-762000"/>
            <a:r>
              <a:rPr lang="en-US" dirty="0" smtClean="0">
                <a:cs typeface="Arial" charset="0"/>
              </a:rPr>
              <a:t>In 1867 and 1868 Congress passed the </a:t>
            </a:r>
            <a:r>
              <a:rPr lang="en-US" b="1" dirty="0" smtClean="0">
                <a:cs typeface="Arial" charset="0"/>
              </a:rPr>
              <a:t>Reconstruction Acts</a:t>
            </a:r>
            <a:r>
              <a:rPr lang="en-US" dirty="0" smtClean="0">
                <a:cs typeface="Arial" charset="0"/>
              </a:rPr>
              <a:t>.</a:t>
            </a:r>
          </a:p>
          <a:p>
            <a:pPr marL="762000" indent="-762000"/>
            <a:r>
              <a:rPr lang="en-US" dirty="0" smtClean="0">
                <a:cs typeface="Arial" charset="0"/>
              </a:rPr>
              <a:t>These acts divided the states of the former Confederacy into five districts and put them under military control; some call this period Military Reconstruction.</a:t>
            </a:r>
          </a:p>
        </p:txBody>
      </p:sp>
      <p:sp>
        <p:nvSpPr>
          <p:cNvPr id="7" name="Slide Number Placeholder 6"/>
          <p:cNvSpPr>
            <a:spLocks noGrp="1"/>
          </p:cNvSpPr>
          <p:nvPr>
            <p:ph type="sldNum" sz="quarter" idx="12"/>
          </p:nvPr>
        </p:nvSpPr>
        <p:spPr/>
        <p:txBody>
          <a:bodyPr/>
          <a:lstStyle/>
          <a:p>
            <a:fld id="{5B75B92E-C504-4F72-91D6-D83D77D1C380}" type="slidenum">
              <a:rPr lang="en-US" smtClean="0"/>
              <a:pPr/>
              <a:t>13</a:t>
            </a:fld>
            <a:endParaRPr lang="en-US" dirty="0"/>
          </a:p>
        </p:txBody>
      </p:sp>
    </p:spTree>
    <p:extLst>
      <p:ext uri="{BB962C8B-B14F-4D97-AF65-F5344CB8AC3E}">
        <p14:creationId xmlns:p14="http://schemas.microsoft.com/office/powerpoint/2010/main" val="279271365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solidFill>
                  <a:schemeClr val="bg1"/>
                </a:solidFill>
              </a:rPr>
              <a:t>Military Reconstruction Districts</a:t>
            </a:r>
            <a:endParaRPr lang="en-US" dirty="0">
              <a:solidFill>
                <a:schemeClr val="bg1"/>
              </a:solidFill>
            </a:endParaRPr>
          </a:p>
        </p:txBody>
      </p:sp>
      <p:pic>
        <p:nvPicPr>
          <p:cNvPr id="5" name="Content Placeholder 4" descr="Screen Shot 2014-05-29 at 5.36.27 PM.png"/>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t="318" b="-55"/>
          <a:stretch/>
        </p:blipFill>
        <p:spPr>
          <a:xfrm>
            <a:off x="1051481" y="1066800"/>
            <a:ext cx="7041039" cy="4876800"/>
          </a:xfrm>
        </p:spPr>
      </p:pic>
      <p:sp>
        <p:nvSpPr>
          <p:cNvPr id="4" name="Slide Number Placeholder 3"/>
          <p:cNvSpPr>
            <a:spLocks noGrp="1"/>
          </p:cNvSpPr>
          <p:nvPr>
            <p:ph type="sldNum" sz="quarter" idx="12"/>
          </p:nvPr>
        </p:nvSpPr>
        <p:spPr/>
        <p:txBody>
          <a:bodyPr/>
          <a:lstStyle/>
          <a:p>
            <a:fld id="{5B75B92E-C504-4F72-91D6-D83D77D1C380}" type="slidenum">
              <a:rPr lang="en-US" smtClean="0"/>
              <a:pPr/>
              <a:t>14</a:t>
            </a:fld>
            <a:endParaRPr lang="en-US" dirty="0"/>
          </a:p>
        </p:txBody>
      </p:sp>
    </p:spTree>
    <p:extLst>
      <p:ext uri="{BB962C8B-B14F-4D97-AF65-F5344CB8AC3E}">
        <p14:creationId xmlns:p14="http://schemas.microsoft.com/office/powerpoint/2010/main" val="64259575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868362"/>
          </a:xfrm>
        </p:spPr>
        <p:txBody>
          <a:bodyPr>
            <a:normAutofit/>
          </a:bodyPr>
          <a:lstStyle/>
          <a:p>
            <a:r>
              <a:rPr lang="en-US" dirty="0" smtClean="0"/>
              <a:t>The Radicals Triumph</a:t>
            </a:r>
            <a:endParaRPr lang="en-US" dirty="0"/>
          </a:p>
        </p:txBody>
      </p:sp>
      <p:sp>
        <p:nvSpPr>
          <p:cNvPr id="6" name="Content Placeholder 5"/>
          <p:cNvSpPr>
            <a:spLocks noGrp="1"/>
          </p:cNvSpPr>
          <p:nvPr>
            <p:ph idx="1"/>
          </p:nvPr>
        </p:nvSpPr>
        <p:spPr>
          <a:xfrm>
            <a:off x="457200" y="1143000"/>
            <a:ext cx="8229600" cy="5257800"/>
          </a:xfrm>
        </p:spPr>
        <p:txBody>
          <a:bodyPr>
            <a:normAutofit fontScale="92500" lnSpcReduction="10000"/>
          </a:bodyPr>
          <a:lstStyle/>
          <a:p>
            <a:pPr marL="762000" indent="-762000">
              <a:lnSpc>
                <a:spcPct val="100000"/>
              </a:lnSpc>
            </a:pPr>
            <a:r>
              <a:rPr lang="en-US" dirty="0" smtClean="0">
                <a:cs typeface="Arial" charset="0"/>
              </a:rPr>
              <a:t>The districts’ military commanders were empowered to dissolve state governments where former Confederate Democrats had control.</a:t>
            </a:r>
          </a:p>
          <a:p>
            <a:pPr marL="762000" indent="-762000">
              <a:lnSpc>
                <a:spcPct val="100000"/>
              </a:lnSpc>
            </a:pPr>
            <a:r>
              <a:rPr lang="en-US" dirty="0" smtClean="0">
                <a:cs typeface="Arial" charset="0"/>
              </a:rPr>
              <a:t>The Reconstruction Acts required the reconstructed states to ratify the Fourteenth Amendment and to register former slaves and free men of color to vote.</a:t>
            </a:r>
          </a:p>
          <a:p>
            <a:pPr marL="762000" indent="-762000">
              <a:lnSpc>
                <a:spcPct val="100000"/>
              </a:lnSpc>
            </a:pPr>
            <a:r>
              <a:rPr lang="en-US" dirty="0" smtClean="0">
                <a:cs typeface="Arial" charset="0"/>
              </a:rPr>
              <a:t>Many former Confederates lost the right to vote because of the new rules in the Reconstruction Acts.</a:t>
            </a:r>
          </a:p>
        </p:txBody>
      </p:sp>
      <p:sp>
        <p:nvSpPr>
          <p:cNvPr id="7" name="Slide Number Placeholder 6"/>
          <p:cNvSpPr>
            <a:spLocks noGrp="1"/>
          </p:cNvSpPr>
          <p:nvPr>
            <p:ph type="sldNum" sz="quarter" idx="12"/>
          </p:nvPr>
        </p:nvSpPr>
        <p:spPr/>
        <p:txBody>
          <a:bodyPr/>
          <a:lstStyle/>
          <a:p>
            <a:fld id="{5B75B92E-C504-4F72-91D6-D83D77D1C380}" type="slidenum">
              <a:rPr lang="en-US" smtClean="0"/>
              <a:pPr/>
              <a:t>15</a:t>
            </a:fld>
            <a:endParaRPr lang="en-US" dirty="0"/>
          </a:p>
        </p:txBody>
      </p:sp>
    </p:spTree>
    <p:extLst>
      <p:ext uri="{BB962C8B-B14F-4D97-AF65-F5344CB8AC3E}">
        <p14:creationId xmlns:p14="http://schemas.microsoft.com/office/powerpoint/2010/main" val="34791854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The 1868 Constitution</a:t>
            </a:r>
            <a:endParaRPr lang="en-US" dirty="0"/>
          </a:p>
        </p:txBody>
      </p:sp>
      <p:sp>
        <p:nvSpPr>
          <p:cNvPr id="6" name="Content Placeholder 5"/>
          <p:cNvSpPr>
            <a:spLocks noGrp="1"/>
          </p:cNvSpPr>
          <p:nvPr>
            <p:ph idx="1"/>
          </p:nvPr>
        </p:nvSpPr>
        <p:spPr>
          <a:xfrm>
            <a:off x="457200" y="1066800"/>
            <a:ext cx="8229600" cy="5059363"/>
          </a:xfrm>
        </p:spPr>
        <p:txBody>
          <a:bodyPr>
            <a:noAutofit/>
          </a:bodyPr>
          <a:lstStyle/>
          <a:p>
            <a:pPr marL="762000" indent="-762000"/>
            <a:r>
              <a:rPr lang="en-US" sz="2800" dirty="0" smtClean="0">
                <a:cs typeface="Arial" charset="0"/>
              </a:rPr>
              <a:t>The Louisiana Constitution of 1868 contained more equality for the people of Louisiana than any that preceded it.</a:t>
            </a:r>
          </a:p>
          <a:p>
            <a:pPr marL="762000" indent="-762000"/>
            <a:r>
              <a:rPr lang="en-US" sz="2800" dirty="0" smtClean="0">
                <a:cs typeface="Arial" charset="0"/>
              </a:rPr>
              <a:t>It extended civil rights to former slaves and voting rights to black males.</a:t>
            </a:r>
          </a:p>
          <a:p>
            <a:pPr marL="762000" indent="-762000"/>
            <a:r>
              <a:rPr lang="en-US" sz="2800" dirty="0" smtClean="0">
                <a:cs typeface="Arial" charset="0"/>
              </a:rPr>
              <a:t>The constitution abolished the 1865 Black Codes.</a:t>
            </a:r>
          </a:p>
          <a:p>
            <a:pPr marL="762000" indent="-762000"/>
            <a:r>
              <a:rPr lang="en-US" sz="2800" dirty="0" smtClean="0">
                <a:cs typeface="Arial" charset="0"/>
              </a:rPr>
              <a:t>It formally </a:t>
            </a:r>
            <a:r>
              <a:rPr lang="en-US" sz="2800" b="1" dirty="0" smtClean="0">
                <a:cs typeface="Arial" charset="0"/>
              </a:rPr>
              <a:t>disfranchised, </a:t>
            </a:r>
            <a:r>
              <a:rPr lang="en-US" sz="2800" dirty="0" smtClean="0">
                <a:cs typeface="Arial" charset="0"/>
              </a:rPr>
              <a:t>took away the right to vote from, former Confederates.</a:t>
            </a:r>
          </a:p>
          <a:p>
            <a:pPr marL="762000" indent="-762000"/>
            <a:r>
              <a:rPr lang="en-US" sz="2800" dirty="0" smtClean="0">
                <a:cs typeface="Arial" charset="0"/>
              </a:rPr>
              <a:t>The outcome in the 1868 elections for state officials reflected the disfranchisement of many Democrats since Republicans took control of the state government.</a:t>
            </a:r>
          </a:p>
        </p:txBody>
      </p:sp>
      <p:sp>
        <p:nvSpPr>
          <p:cNvPr id="7" name="Slide Number Placeholder 6"/>
          <p:cNvSpPr>
            <a:spLocks noGrp="1"/>
          </p:cNvSpPr>
          <p:nvPr>
            <p:ph type="sldNum" sz="quarter" idx="12"/>
          </p:nvPr>
        </p:nvSpPr>
        <p:spPr/>
        <p:txBody>
          <a:bodyPr/>
          <a:lstStyle/>
          <a:p>
            <a:fld id="{5B75B92E-C504-4F72-91D6-D83D77D1C380}" type="slidenum">
              <a:rPr lang="en-US" smtClean="0"/>
              <a:pPr/>
              <a:t>16</a:t>
            </a:fld>
            <a:endParaRPr lang="en-US" dirty="0"/>
          </a:p>
        </p:txBody>
      </p:sp>
    </p:spTree>
    <p:extLst>
      <p:ext uri="{BB962C8B-B14F-4D97-AF65-F5344CB8AC3E}">
        <p14:creationId xmlns:p14="http://schemas.microsoft.com/office/powerpoint/2010/main" val="251176145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645"/>
            <a:ext cx="8229600" cy="997245"/>
          </a:xfrm>
        </p:spPr>
        <p:txBody>
          <a:bodyPr>
            <a:normAutofit/>
          </a:bodyPr>
          <a:lstStyle/>
          <a:p>
            <a:r>
              <a:rPr lang="en-US" dirty="0" smtClean="0"/>
              <a:t>Republican Governance</a:t>
            </a:r>
            <a:endParaRPr lang="en-US" dirty="0"/>
          </a:p>
        </p:txBody>
      </p:sp>
      <p:sp>
        <p:nvSpPr>
          <p:cNvPr id="6" name="Content Placeholder 5"/>
          <p:cNvSpPr>
            <a:spLocks noGrp="1"/>
          </p:cNvSpPr>
          <p:nvPr>
            <p:ph idx="1"/>
          </p:nvPr>
        </p:nvSpPr>
        <p:spPr>
          <a:xfrm>
            <a:off x="457200" y="1066800"/>
            <a:ext cx="8229600" cy="5486400"/>
          </a:xfrm>
        </p:spPr>
        <p:txBody>
          <a:bodyPr>
            <a:noAutofit/>
          </a:bodyPr>
          <a:lstStyle/>
          <a:p>
            <a:pPr marL="762000" indent="-762000">
              <a:lnSpc>
                <a:spcPct val="90000"/>
              </a:lnSpc>
            </a:pPr>
            <a:r>
              <a:rPr lang="en-US" sz="2500" dirty="0" smtClean="0">
                <a:cs typeface="Arial" charset="0"/>
              </a:rPr>
              <a:t>Republican Henry Clay Warmouth, from Illinois, was elected governor in the 1868 elections.</a:t>
            </a:r>
          </a:p>
          <a:p>
            <a:pPr marL="762000" indent="-762000">
              <a:lnSpc>
                <a:spcPct val="90000"/>
              </a:lnSpc>
            </a:pPr>
            <a:r>
              <a:rPr lang="en-US" sz="2500" dirty="0" smtClean="0">
                <a:cs typeface="Arial" charset="0"/>
              </a:rPr>
              <a:t>Native-Louisianans referred to him as a </a:t>
            </a:r>
            <a:r>
              <a:rPr lang="en-US" sz="2500" b="1" dirty="0" smtClean="0">
                <a:cs typeface="Arial" charset="0"/>
              </a:rPr>
              <a:t>carpetbagger, </a:t>
            </a:r>
            <a:r>
              <a:rPr lang="en-US" sz="2500" dirty="0" smtClean="0">
                <a:cs typeface="Arial" charset="0"/>
              </a:rPr>
              <a:t>an insult that suggested he arrived from the North with only a small suitcase.</a:t>
            </a:r>
          </a:p>
          <a:p>
            <a:pPr marL="762000" indent="-762000">
              <a:lnSpc>
                <a:spcPct val="90000"/>
              </a:lnSpc>
            </a:pPr>
            <a:r>
              <a:rPr lang="en-US" sz="2500" dirty="0" smtClean="0">
                <a:cs typeface="Arial" charset="0"/>
              </a:rPr>
              <a:t>Southerners suspected that carpetbaggers would take advantage of the chaotic postwar conditions.</a:t>
            </a:r>
          </a:p>
          <a:p>
            <a:pPr marL="762000" indent="-762000">
              <a:lnSpc>
                <a:spcPct val="90000"/>
              </a:lnSpc>
            </a:pPr>
            <a:r>
              <a:rPr lang="en-US" sz="2500" dirty="0" smtClean="0">
                <a:cs typeface="Arial" charset="0"/>
              </a:rPr>
              <a:t>Oscar J. Dunn, Warmouth’s lieutenant governor, was the first African American elected to statewide office in Louisiana.</a:t>
            </a:r>
          </a:p>
          <a:p>
            <a:pPr marL="762000" indent="-762000">
              <a:lnSpc>
                <a:spcPct val="90000"/>
              </a:lnSpc>
            </a:pPr>
            <a:r>
              <a:rPr lang="en-US" sz="2500" dirty="0" smtClean="0">
                <a:cs typeface="Arial" charset="0"/>
              </a:rPr>
              <a:t>Democrats realized they would not be able to regain political office if African Americans continued voting for Republicans.</a:t>
            </a:r>
          </a:p>
        </p:txBody>
      </p:sp>
      <p:sp>
        <p:nvSpPr>
          <p:cNvPr id="7" name="Slide Number Placeholder 6"/>
          <p:cNvSpPr>
            <a:spLocks noGrp="1"/>
          </p:cNvSpPr>
          <p:nvPr>
            <p:ph type="sldNum" sz="quarter" idx="12"/>
          </p:nvPr>
        </p:nvSpPr>
        <p:spPr/>
        <p:txBody>
          <a:bodyPr/>
          <a:lstStyle/>
          <a:p>
            <a:fld id="{5B75B92E-C504-4F72-91D6-D83D77D1C380}" type="slidenum">
              <a:rPr lang="en-US" smtClean="0"/>
              <a:pPr/>
              <a:t>17</a:t>
            </a:fld>
            <a:endParaRPr lang="en-US" dirty="0"/>
          </a:p>
        </p:txBody>
      </p:sp>
    </p:spTree>
    <p:extLst>
      <p:ext uri="{BB962C8B-B14F-4D97-AF65-F5344CB8AC3E}">
        <p14:creationId xmlns:p14="http://schemas.microsoft.com/office/powerpoint/2010/main" val="421655714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52400" y="838200"/>
            <a:ext cx="8839200" cy="5334000"/>
          </a:xfrm>
        </p:spPr>
        <p:txBody>
          <a:bodyPr>
            <a:noAutofit/>
          </a:bodyPr>
          <a:lstStyle/>
          <a:p>
            <a:pPr marL="762000" indent="-762000"/>
            <a:r>
              <a:rPr lang="en-US" sz="2400" dirty="0" smtClean="0">
                <a:cs typeface="Arial" charset="0"/>
              </a:rPr>
              <a:t>Many Democrats formed paramilitary groups after the 1868 Republican election victory to try and keep African Americans from voting by using intimidation and threats of violence.</a:t>
            </a:r>
          </a:p>
          <a:p>
            <a:pPr marL="762000" indent="-762000"/>
            <a:r>
              <a:rPr lang="en-US" sz="2400" dirty="0" smtClean="0">
                <a:cs typeface="Arial" charset="0"/>
              </a:rPr>
              <a:t>The </a:t>
            </a:r>
            <a:r>
              <a:rPr lang="en-US" sz="2400" b="1" dirty="0" smtClean="0">
                <a:cs typeface="Arial" charset="0"/>
              </a:rPr>
              <a:t>Knights of the White Camellia </a:t>
            </a:r>
            <a:r>
              <a:rPr lang="en-US" sz="2400" dirty="0" smtClean="0">
                <a:cs typeface="Arial" charset="0"/>
              </a:rPr>
              <a:t>was the largest of these groups.</a:t>
            </a:r>
          </a:p>
          <a:p>
            <a:pPr marL="762000" indent="-762000"/>
            <a:r>
              <a:rPr lang="en-US" sz="2400" dirty="0" smtClean="0">
                <a:cs typeface="Arial" charset="0"/>
              </a:rPr>
              <a:t>It is estimated that three hundred African Americans were killed leading up to the 1868 elections.</a:t>
            </a:r>
          </a:p>
          <a:p>
            <a:pPr marL="762000" indent="-762000"/>
            <a:r>
              <a:rPr lang="en-US" sz="2400" dirty="0" smtClean="0">
                <a:cs typeface="Arial" charset="0"/>
              </a:rPr>
              <a:t>Governor Warmouth established a </a:t>
            </a:r>
            <a:r>
              <a:rPr lang="en-US" sz="2400" b="1" dirty="0" smtClean="0">
                <a:cs typeface="Arial" charset="0"/>
              </a:rPr>
              <a:t>returning board</a:t>
            </a:r>
            <a:r>
              <a:rPr lang="en-US" sz="2400" dirty="0" smtClean="0">
                <a:cs typeface="Arial" charset="0"/>
              </a:rPr>
              <a:t> to see if elections were legitimate or the result of intimidation. </a:t>
            </a:r>
          </a:p>
          <a:p>
            <a:pPr marL="762000" indent="-762000"/>
            <a:r>
              <a:rPr lang="en-US" sz="2400" dirty="0" smtClean="0">
                <a:cs typeface="Arial" charset="0"/>
              </a:rPr>
              <a:t>During the 1872 governor elections, </a:t>
            </a:r>
            <a:r>
              <a:rPr lang="en-US" sz="2400" smtClean="0">
                <a:cs typeface="Arial" charset="0"/>
              </a:rPr>
              <a:t>both </a:t>
            </a:r>
            <a:r>
              <a:rPr lang="en-US" sz="2400" smtClean="0">
                <a:cs typeface="Arial" charset="0"/>
              </a:rPr>
              <a:t>John </a:t>
            </a:r>
            <a:r>
              <a:rPr lang="en-US" sz="2400" dirty="0" err="1" smtClean="0">
                <a:cs typeface="Arial" charset="0"/>
              </a:rPr>
              <a:t>McEnery</a:t>
            </a:r>
            <a:r>
              <a:rPr lang="en-US" sz="2400" dirty="0" smtClean="0">
                <a:cs typeface="Arial" charset="0"/>
              </a:rPr>
              <a:t> </a:t>
            </a:r>
            <a:r>
              <a:rPr lang="en-US" sz="2400" dirty="0" smtClean="0">
                <a:cs typeface="Arial" charset="0"/>
              </a:rPr>
              <a:t>(Democrat) and William Pitt Kellogg (Republican) claimed to have won the race.</a:t>
            </a:r>
          </a:p>
          <a:p>
            <a:pPr marL="762000" indent="-762000"/>
            <a:r>
              <a:rPr lang="en-US" sz="2400" dirty="0" smtClean="0">
                <a:cs typeface="Arial" charset="0"/>
              </a:rPr>
              <a:t>President Grant, a Republican, sided in favor of Kellogg.</a:t>
            </a:r>
          </a:p>
        </p:txBody>
      </p:sp>
      <p:sp>
        <p:nvSpPr>
          <p:cNvPr id="7" name="Slide Number Placeholder 6"/>
          <p:cNvSpPr>
            <a:spLocks noGrp="1"/>
          </p:cNvSpPr>
          <p:nvPr>
            <p:ph type="sldNum" sz="quarter" idx="12"/>
          </p:nvPr>
        </p:nvSpPr>
        <p:spPr/>
        <p:txBody>
          <a:bodyPr/>
          <a:lstStyle/>
          <a:p>
            <a:fld id="{5B75B92E-C504-4F72-91D6-D83D77D1C380}" type="slidenum">
              <a:rPr lang="en-US" smtClean="0"/>
              <a:pPr/>
              <a:t>18</a:t>
            </a:fld>
            <a:endParaRPr lang="en-US" dirty="0"/>
          </a:p>
        </p:txBody>
      </p:sp>
      <p:sp>
        <p:nvSpPr>
          <p:cNvPr id="5" name="Title 4"/>
          <p:cNvSpPr>
            <a:spLocks noGrp="1"/>
          </p:cNvSpPr>
          <p:nvPr>
            <p:ph type="title"/>
          </p:nvPr>
        </p:nvSpPr>
        <p:spPr>
          <a:xfrm>
            <a:off x="457200" y="0"/>
            <a:ext cx="8229600" cy="1143000"/>
          </a:xfrm>
        </p:spPr>
        <p:txBody>
          <a:bodyPr>
            <a:normAutofit/>
          </a:bodyPr>
          <a:lstStyle/>
          <a:p>
            <a:r>
              <a:rPr lang="en-US" dirty="0" smtClean="0"/>
              <a:t>Violence in Politics</a:t>
            </a:r>
            <a:endParaRPr lang="en-US" dirty="0"/>
          </a:p>
        </p:txBody>
      </p:sp>
    </p:spTree>
    <p:extLst>
      <p:ext uri="{BB962C8B-B14F-4D97-AF65-F5344CB8AC3E}">
        <p14:creationId xmlns:p14="http://schemas.microsoft.com/office/powerpoint/2010/main" val="40870127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332"/>
            <a:ext cx="8229600" cy="1143000"/>
          </a:xfrm>
        </p:spPr>
        <p:txBody>
          <a:bodyPr>
            <a:normAutofit/>
          </a:bodyPr>
          <a:lstStyle/>
          <a:p>
            <a:r>
              <a:rPr lang="en-US" dirty="0" smtClean="0"/>
              <a:t>Tragedy at Colfax</a:t>
            </a:r>
            <a:endParaRPr lang="en-US" dirty="0"/>
          </a:p>
        </p:txBody>
      </p:sp>
      <p:sp>
        <p:nvSpPr>
          <p:cNvPr id="6" name="Content Placeholder 5"/>
          <p:cNvSpPr>
            <a:spLocks noGrp="1"/>
          </p:cNvSpPr>
          <p:nvPr>
            <p:ph idx="1"/>
          </p:nvPr>
        </p:nvSpPr>
        <p:spPr>
          <a:xfrm>
            <a:off x="457200" y="1143000"/>
            <a:ext cx="8229600" cy="4525963"/>
          </a:xfrm>
        </p:spPr>
        <p:txBody>
          <a:bodyPr>
            <a:noAutofit/>
          </a:bodyPr>
          <a:lstStyle/>
          <a:p>
            <a:pPr marL="762000" indent="-762000">
              <a:lnSpc>
                <a:spcPct val="90000"/>
              </a:lnSpc>
            </a:pPr>
            <a:r>
              <a:rPr lang="en-US" sz="2800" dirty="0" smtClean="0">
                <a:cs typeface="Arial" charset="0"/>
              </a:rPr>
              <a:t>A dispute over who had won the elections for local offices in Grant Parish led to the 1873 </a:t>
            </a:r>
            <a:r>
              <a:rPr lang="en-US" sz="2800" b="1" dirty="0" smtClean="0">
                <a:cs typeface="Arial" charset="0"/>
              </a:rPr>
              <a:t>Colfax Massacre</a:t>
            </a:r>
            <a:r>
              <a:rPr lang="en-US" sz="2800" dirty="0" smtClean="0">
                <a:cs typeface="Arial" charset="0"/>
              </a:rPr>
              <a:t>.</a:t>
            </a:r>
          </a:p>
          <a:p>
            <a:pPr marL="762000" indent="-762000">
              <a:lnSpc>
                <a:spcPct val="90000"/>
              </a:lnSpc>
            </a:pPr>
            <a:r>
              <a:rPr lang="en-US" sz="2800" dirty="0" smtClean="0">
                <a:cs typeface="Arial" charset="0"/>
              </a:rPr>
              <a:t>After claiming victory in a local election in 1873, Republicans, all of which were African American, occupied the parish courthouse. The Democrats also claimed to have won the elections. After a night of violence between 48 to 150 Republicans were dead. </a:t>
            </a:r>
          </a:p>
          <a:p>
            <a:pPr marL="762000" indent="-762000">
              <a:lnSpc>
                <a:spcPct val="90000"/>
              </a:lnSpc>
            </a:pPr>
            <a:r>
              <a:rPr lang="en-US" sz="2800" dirty="0" smtClean="0">
                <a:cs typeface="Arial" charset="0"/>
              </a:rPr>
              <a:t>The tragedy was the deadliest single instance of politically motivated violence in the United States at any time during Reconstruction.</a:t>
            </a:r>
          </a:p>
          <a:p>
            <a:pPr marL="762000" indent="-762000"/>
            <a:endParaRPr lang="en-US" sz="2800" dirty="0" smtClean="0">
              <a:cs typeface="Arial" charset="0"/>
            </a:endParaRPr>
          </a:p>
        </p:txBody>
      </p:sp>
      <p:sp>
        <p:nvSpPr>
          <p:cNvPr id="7" name="Slide Number Placeholder 6"/>
          <p:cNvSpPr>
            <a:spLocks noGrp="1"/>
          </p:cNvSpPr>
          <p:nvPr>
            <p:ph type="sldNum" sz="quarter" idx="12"/>
          </p:nvPr>
        </p:nvSpPr>
        <p:spPr/>
        <p:txBody>
          <a:bodyPr/>
          <a:lstStyle/>
          <a:p>
            <a:fld id="{5B75B92E-C504-4F72-91D6-D83D77D1C380}" type="slidenum">
              <a:rPr lang="en-US" smtClean="0"/>
              <a:pPr/>
              <a:t>19</a:t>
            </a:fld>
            <a:endParaRPr lang="en-US" dirty="0"/>
          </a:p>
        </p:txBody>
      </p:sp>
    </p:spTree>
    <p:extLst>
      <p:ext uri="{BB962C8B-B14F-4D97-AF65-F5344CB8AC3E}">
        <p14:creationId xmlns:p14="http://schemas.microsoft.com/office/powerpoint/2010/main" val="59492600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200400" y="3886200"/>
            <a:ext cx="5943600" cy="1066800"/>
          </a:xfrm>
          <a:prstGeom prst="rect">
            <a:avLst/>
          </a:prstGeom>
          <a:solidFill>
            <a:srgbClr val="10253F">
              <a:alpha val="8196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4" name="TextBox 3"/>
          <p:cNvSpPr txBox="1"/>
          <p:nvPr/>
        </p:nvSpPr>
        <p:spPr>
          <a:xfrm>
            <a:off x="3352800" y="3886200"/>
            <a:ext cx="5791200" cy="1015663"/>
          </a:xfrm>
          <a:prstGeom prst="rect">
            <a:avLst/>
          </a:prstGeom>
          <a:noFill/>
        </p:spPr>
        <p:txBody>
          <a:bodyPr wrap="square" rtlCol="0">
            <a:spAutoFit/>
          </a:bodyPr>
          <a:lstStyle/>
          <a:p>
            <a:r>
              <a:rPr lang="en-US" sz="2000" b="1" dirty="0" smtClean="0">
                <a:solidFill>
                  <a:srgbClr val="F8D506"/>
                </a:solidFill>
                <a:effectLst>
                  <a:outerShdw blurRad="38100" dist="38100" dir="2700000" algn="tl">
                    <a:srgbClr val="000000">
                      <a:alpha val="43137"/>
                    </a:srgbClr>
                  </a:outerShdw>
                </a:effectLst>
              </a:rPr>
              <a:t>Section 1:</a:t>
            </a:r>
            <a:r>
              <a:rPr lang="en-US" sz="2000" b="1" dirty="0" smtClean="0">
                <a:solidFill>
                  <a:schemeClr val="accent1">
                    <a:lumMod val="20000"/>
                    <a:lumOff val="80000"/>
                  </a:schemeClr>
                </a:solidFill>
                <a:effectLst>
                  <a:outerShdw blurRad="38100" dist="38100" dir="2700000" algn="tl">
                    <a:srgbClr val="000000">
                      <a:alpha val="43137"/>
                    </a:srgbClr>
                  </a:outerShdw>
                </a:effectLst>
              </a:rPr>
              <a:t> </a:t>
            </a:r>
            <a:r>
              <a:rPr lang="en-US" sz="2000" b="1" u="sng" dirty="0" smtClean="0">
                <a:solidFill>
                  <a:srgbClr val="FF0000"/>
                </a:solidFill>
                <a:effectLst>
                  <a:outerShdw blurRad="38100" dist="38100" dir="2700000" algn="tl">
                    <a:srgbClr val="000000">
                      <a:alpha val="43137"/>
                    </a:srgbClr>
                  </a:outerShdw>
                </a:effectLst>
                <a:hlinkClick r:id="rId4" action="ppaction://hlinksldjump"/>
              </a:rPr>
              <a:t>Reconstruction Defined</a:t>
            </a:r>
            <a:endParaRPr lang="en-US" sz="2000" b="1" dirty="0" smtClean="0">
              <a:solidFill>
                <a:srgbClr val="FF0000"/>
              </a:solidFill>
              <a:effectLst>
                <a:outerShdw blurRad="38100" dist="38100" dir="2700000" algn="tl">
                  <a:srgbClr val="000000">
                    <a:alpha val="43137"/>
                  </a:srgbClr>
                </a:outerShdw>
              </a:effectLst>
            </a:endParaRPr>
          </a:p>
          <a:p>
            <a:r>
              <a:rPr lang="en-US" sz="2000" b="1" dirty="0" smtClean="0">
                <a:solidFill>
                  <a:srgbClr val="F8D506"/>
                </a:solidFill>
                <a:effectLst>
                  <a:outerShdw blurRad="38100" dist="38100" dir="2700000" algn="tl">
                    <a:srgbClr val="000000">
                      <a:alpha val="43137"/>
                    </a:srgbClr>
                  </a:outerShdw>
                </a:effectLst>
              </a:rPr>
              <a:t>Section 2: </a:t>
            </a:r>
            <a:r>
              <a:rPr lang="en-US" sz="2000" b="1" u="sng" dirty="0" smtClean="0">
                <a:solidFill>
                  <a:srgbClr val="FF0000"/>
                </a:solidFill>
                <a:effectLst>
                  <a:outerShdw blurRad="38100" dist="38100" dir="2700000" algn="tl">
                    <a:srgbClr val="000000">
                      <a:alpha val="43137"/>
                    </a:srgbClr>
                  </a:outerShdw>
                </a:effectLst>
                <a:hlinkClick r:id="rId5" action="ppaction://hlinksldjump"/>
              </a:rPr>
              <a:t>Military Reconstruction</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a:p>
            <a:r>
              <a:rPr lang="en-US" sz="2000" b="1" dirty="0" smtClean="0">
                <a:solidFill>
                  <a:srgbClr val="F8D506"/>
                </a:solidFill>
                <a:effectLst>
                  <a:outerShdw blurRad="38100" dist="38100" dir="2700000" algn="tl">
                    <a:srgbClr val="000000">
                      <a:alpha val="43137"/>
                    </a:srgbClr>
                  </a:outerShdw>
                </a:effectLst>
              </a:rPr>
              <a:t>Section 3:</a:t>
            </a:r>
            <a:r>
              <a:rPr lang="en-US" sz="2000" b="1" dirty="0">
                <a:solidFill>
                  <a:schemeClr val="accent1">
                    <a:lumMod val="20000"/>
                    <a:lumOff val="80000"/>
                  </a:schemeClr>
                </a:solidFill>
                <a:effectLst>
                  <a:outerShdw blurRad="38100" dist="38100" dir="2700000" algn="tl">
                    <a:srgbClr val="000000">
                      <a:alpha val="43137"/>
                    </a:srgbClr>
                  </a:outerShdw>
                </a:effectLst>
              </a:rPr>
              <a:t> </a:t>
            </a:r>
            <a:r>
              <a:rPr lang="en-US" sz="2000" b="1" u="sng" dirty="0" smtClean="0">
                <a:solidFill>
                  <a:srgbClr val="FF0000"/>
                </a:solidFill>
                <a:effectLst>
                  <a:outerShdw blurRad="38100" dist="38100" dir="2700000" algn="tl">
                    <a:srgbClr val="000000">
                      <a:alpha val="43137"/>
                    </a:srgbClr>
                  </a:outerShdw>
                </a:effectLst>
                <a:hlinkClick r:id="rId6" action="ppaction://hlinksldjump"/>
              </a:rPr>
              <a:t>The End of Military Reconstruction</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p:txBody>
      </p:sp>
      <p:sp>
        <p:nvSpPr>
          <p:cNvPr id="10" name="Slide Number Placeholder 4"/>
          <p:cNvSpPr>
            <a:spLocks noGrp="1"/>
          </p:cNvSpPr>
          <p:nvPr>
            <p:ph type="sldNum" sz="quarter" idx="12"/>
          </p:nvPr>
        </p:nvSpPr>
        <p:spPr>
          <a:xfrm>
            <a:off x="6705600" y="6492875"/>
            <a:ext cx="2133600" cy="365125"/>
          </a:xfrm>
        </p:spPr>
        <p:txBody>
          <a:bodyPr/>
          <a:lstStyle/>
          <a:p>
            <a:fld id="{5B75B92E-C504-4F72-91D6-D83D77D1C380}" type="slidenum">
              <a:rPr lang="en-US" smtClean="0"/>
              <a:pPr/>
              <a:t>2</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Murders in Coushatta</a:t>
            </a:r>
            <a:endParaRPr lang="en-US" dirty="0"/>
          </a:p>
        </p:txBody>
      </p:sp>
      <p:sp>
        <p:nvSpPr>
          <p:cNvPr id="6" name="Content Placeholder 5"/>
          <p:cNvSpPr>
            <a:spLocks noGrp="1"/>
          </p:cNvSpPr>
          <p:nvPr>
            <p:ph idx="1"/>
          </p:nvPr>
        </p:nvSpPr>
        <p:spPr/>
        <p:txBody>
          <a:bodyPr>
            <a:normAutofit lnSpcReduction="10000"/>
          </a:bodyPr>
          <a:lstStyle/>
          <a:p>
            <a:pPr marL="762000" indent="-762000"/>
            <a:r>
              <a:rPr lang="en-US" dirty="0" smtClean="0">
                <a:cs typeface="Arial" charset="0"/>
              </a:rPr>
              <a:t>The </a:t>
            </a:r>
            <a:r>
              <a:rPr lang="en-US" b="1" dirty="0" smtClean="0">
                <a:cs typeface="Arial" charset="0"/>
              </a:rPr>
              <a:t>White League, </a:t>
            </a:r>
            <a:r>
              <a:rPr lang="en-US" dirty="0" smtClean="0">
                <a:cs typeface="Arial" charset="0"/>
              </a:rPr>
              <a:t>a paramilitary group,</a:t>
            </a:r>
            <a:r>
              <a:rPr lang="en-US" b="1" dirty="0" smtClean="0">
                <a:cs typeface="Arial" charset="0"/>
              </a:rPr>
              <a:t> </a:t>
            </a:r>
            <a:r>
              <a:rPr lang="en-US" dirty="0" smtClean="0">
                <a:cs typeface="Arial" charset="0"/>
              </a:rPr>
              <a:t>formed in 1874.</a:t>
            </a:r>
          </a:p>
          <a:p>
            <a:pPr marL="762000" indent="-762000"/>
            <a:r>
              <a:rPr lang="en-US" dirty="0" smtClean="0">
                <a:cs typeface="Arial" charset="0"/>
              </a:rPr>
              <a:t>Democratic paramilitary groups continued their violence without punishment after Colfax.</a:t>
            </a:r>
          </a:p>
          <a:p>
            <a:pPr marL="762000" indent="-762000"/>
            <a:r>
              <a:rPr lang="en-US" dirty="0" smtClean="0">
                <a:cs typeface="Arial" charset="0"/>
              </a:rPr>
              <a:t>White League members captured six white Republicans in Coushatta; the group was overtaken and the six were killed.</a:t>
            </a:r>
          </a:p>
          <a:p>
            <a:pPr marL="762000" indent="-762000"/>
            <a:r>
              <a:rPr lang="en-US" dirty="0" smtClean="0">
                <a:cs typeface="Arial" charset="0"/>
              </a:rPr>
              <a:t>Paramilitary groups killing not only blacks but also the groups’ white Republican opponents created outrage.</a:t>
            </a:r>
          </a:p>
        </p:txBody>
      </p:sp>
      <p:sp>
        <p:nvSpPr>
          <p:cNvPr id="7" name="Slide Number Placeholder 6"/>
          <p:cNvSpPr>
            <a:spLocks noGrp="1"/>
          </p:cNvSpPr>
          <p:nvPr>
            <p:ph type="sldNum" sz="quarter" idx="12"/>
          </p:nvPr>
        </p:nvSpPr>
        <p:spPr/>
        <p:txBody>
          <a:bodyPr/>
          <a:lstStyle/>
          <a:p>
            <a:fld id="{5B75B92E-C504-4F72-91D6-D83D77D1C380}" type="slidenum">
              <a:rPr lang="en-US" smtClean="0"/>
              <a:pPr/>
              <a:t>20</a:t>
            </a:fld>
            <a:endParaRPr lang="en-US" dirty="0"/>
          </a:p>
        </p:txBody>
      </p:sp>
    </p:spTree>
    <p:extLst>
      <p:ext uri="{BB962C8B-B14F-4D97-AF65-F5344CB8AC3E}">
        <p14:creationId xmlns:p14="http://schemas.microsoft.com/office/powerpoint/2010/main" val="140393178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The 1874 Unification Movement</a:t>
            </a:r>
            <a:endParaRPr lang="en-US" dirty="0"/>
          </a:p>
        </p:txBody>
      </p:sp>
      <p:sp>
        <p:nvSpPr>
          <p:cNvPr id="6" name="Content Placeholder 5"/>
          <p:cNvSpPr>
            <a:spLocks noGrp="1"/>
          </p:cNvSpPr>
          <p:nvPr>
            <p:ph idx="1"/>
          </p:nvPr>
        </p:nvSpPr>
        <p:spPr/>
        <p:txBody>
          <a:bodyPr>
            <a:normAutofit/>
          </a:bodyPr>
          <a:lstStyle/>
          <a:p>
            <a:pPr marL="762000" indent="-762000"/>
            <a:r>
              <a:rPr lang="en-US" dirty="0" smtClean="0">
                <a:cs typeface="Arial" charset="0"/>
              </a:rPr>
              <a:t>A group of prominent men from both political parties met in New Orleans to discuss a solution for both sides. </a:t>
            </a:r>
          </a:p>
          <a:p>
            <a:pPr marL="762000" indent="-762000"/>
            <a:r>
              <a:rPr lang="en-US" dirty="0" smtClean="0">
                <a:cs typeface="Arial" charset="0"/>
              </a:rPr>
              <a:t>Proposals included dividing political offices between Republicans and Democrats, blacks and whites.</a:t>
            </a:r>
          </a:p>
          <a:p>
            <a:pPr marL="762000" indent="-762000"/>
            <a:r>
              <a:rPr lang="en-US" dirty="0" smtClean="0">
                <a:cs typeface="Arial" charset="0"/>
              </a:rPr>
              <a:t>The solutions were not satisfactory, and the group’s proposals met a quick end.</a:t>
            </a:r>
          </a:p>
        </p:txBody>
      </p:sp>
      <p:sp>
        <p:nvSpPr>
          <p:cNvPr id="7" name="Slide Number Placeholder 6"/>
          <p:cNvSpPr>
            <a:spLocks noGrp="1"/>
          </p:cNvSpPr>
          <p:nvPr>
            <p:ph type="sldNum" sz="quarter" idx="12"/>
          </p:nvPr>
        </p:nvSpPr>
        <p:spPr/>
        <p:txBody>
          <a:bodyPr/>
          <a:lstStyle/>
          <a:p>
            <a:fld id="{5B75B92E-C504-4F72-91D6-D83D77D1C380}" type="slidenum">
              <a:rPr lang="en-US" smtClean="0"/>
              <a:pPr/>
              <a:t>21</a:t>
            </a:fld>
            <a:endParaRPr lang="en-US" dirty="0"/>
          </a:p>
        </p:txBody>
      </p:sp>
    </p:spTree>
    <p:extLst>
      <p:ext uri="{BB962C8B-B14F-4D97-AF65-F5344CB8AC3E}">
        <p14:creationId xmlns:p14="http://schemas.microsoft.com/office/powerpoint/2010/main" val="164553449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The Battle of Liberty Place</a:t>
            </a:r>
            <a:endParaRPr lang="en-US" dirty="0"/>
          </a:p>
        </p:txBody>
      </p:sp>
      <p:sp>
        <p:nvSpPr>
          <p:cNvPr id="6" name="Content Placeholder 5"/>
          <p:cNvSpPr>
            <a:spLocks noGrp="1"/>
          </p:cNvSpPr>
          <p:nvPr>
            <p:ph idx="1"/>
          </p:nvPr>
        </p:nvSpPr>
        <p:spPr/>
        <p:txBody>
          <a:bodyPr>
            <a:noAutofit/>
          </a:bodyPr>
          <a:lstStyle/>
          <a:p>
            <a:pPr marL="762000" indent="-762000"/>
            <a:r>
              <a:rPr lang="en-US" sz="2800" dirty="0" smtClean="0">
                <a:cs typeface="Arial" charset="0"/>
              </a:rPr>
              <a:t>White Leaguers were impatient to rid their city of Republican rule and to replace the current governor with a Democrat.</a:t>
            </a:r>
          </a:p>
          <a:p>
            <a:pPr marL="762000" indent="-762000"/>
            <a:r>
              <a:rPr lang="en-US" sz="2800" dirty="0" smtClean="0">
                <a:cs typeface="Arial" charset="0"/>
              </a:rPr>
              <a:t>The 1874 </a:t>
            </a:r>
            <a:r>
              <a:rPr lang="en-US" sz="2800" b="1" dirty="0" smtClean="0">
                <a:cs typeface="Arial" charset="0"/>
              </a:rPr>
              <a:t>Battle of Liberty Place </a:t>
            </a:r>
            <a:r>
              <a:rPr lang="en-US" sz="2800" dirty="0" smtClean="0">
                <a:cs typeface="Arial" charset="0"/>
              </a:rPr>
              <a:t>between Republicans and the White League resulted in the White Leaguers gaining control of the city’s government.</a:t>
            </a:r>
          </a:p>
          <a:p>
            <a:pPr marL="762000" indent="-762000"/>
            <a:r>
              <a:rPr lang="en-US" sz="2800" dirty="0" smtClean="0">
                <a:cs typeface="Arial" charset="0"/>
              </a:rPr>
              <a:t>The group’s plans were thwarted when federal troops arrived the next day.</a:t>
            </a:r>
          </a:p>
          <a:p>
            <a:pPr marL="762000" indent="-762000"/>
            <a:r>
              <a:rPr lang="en-US" sz="2800" dirty="0" smtClean="0">
                <a:cs typeface="Arial" charset="0"/>
              </a:rPr>
              <a:t>The willingness of Democrats to fight and the federal government’s reluctance to intercede in southern states brought Reconstruction to an end.</a:t>
            </a:r>
          </a:p>
        </p:txBody>
      </p:sp>
      <p:sp>
        <p:nvSpPr>
          <p:cNvPr id="7" name="Slide Number Placeholder 6"/>
          <p:cNvSpPr>
            <a:spLocks noGrp="1"/>
          </p:cNvSpPr>
          <p:nvPr>
            <p:ph type="sldNum" sz="quarter" idx="12"/>
          </p:nvPr>
        </p:nvSpPr>
        <p:spPr/>
        <p:txBody>
          <a:bodyPr/>
          <a:lstStyle/>
          <a:p>
            <a:fld id="{5B75B92E-C504-4F72-91D6-D83D77D1C380}" type="slidenum">
              <a:rPr lang="en-US" smtClean="0"/>
              <a:pPr/>
              <a:t>22</a:t>
            </a:fld>
            <a:endParaRPr lang="en-US" dirty="0"/>
          </a:p>
        </p:txBody>
      </p:sp>
    </p:spTree>
    <p:extLst>
      <p:ext uri="{BB962C8B-B14F-4D97-AF65-F5344CB8AC3E}">
        <p14:creationId xmlns:p14="http://schemas.microsoft.com/office/powerpoint/2010/main" val="70382347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effectLst>
                  <a:outerShdw blurRad="38100" dist="38100" dir="2700000" algn="tl">
                    <a:srgbClr val="000000">
                      <a:alpha val="43137"/>
                    </a:srgbClr>
                  </a:outerShdw>
                </a:effectLst>
              </a:rPr>
              <a:t>Section 3: </a:t>
            </a:r>
            <a:r>
              <a:rPr lang="en-US" dirty="0" smtClean="0"/>
              <a:t>The End of Military Reconstruction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81200"/>
            <a:ext cx="8229600" cy="4144963"/>
          </a:xfrm>
        </p:spPr>
        <p:txBody>
          <a:bodyPr/>
          <a:lstStyle/>
          <a:p>
            <a:r>
              <a:rPr lang="en-US" dirty="0" smtClean="0"/>
              <a:t>Essential Question:</a:t>
            </a:r>
          </a:p>
          <a:p>
            <a:pPr lvl="1"/>
            <a:r>
              <a:rPr lang="en-US" dirty="0" smtClean="0">
                <a:solidFill>
                  <a:srgbClr val="080808"/>
                </a:solidFill>
              </a:rPr>
              <a:t>How did the end of military reconstruction allow Democrats to regain power in Louisiana?</a:t>
            </a:r>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23</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Section 3: </a:t>
            </a:r>
            <a:r>
              <a:rPr lang="en-US" dirty="0"/>
              <a:t>The End of Military Reconstruction</a:t>
            </a:r>
          </a:p>
        </p:txBody>
      </p:sp>
      <p:sp>
        <p:nvSpPr>
          <p:cNvPr id="3" name="Content Placeholder 2"/>
          <p:cNvSpPr>
            <a:spLocks noGrp="1"/>
          </p:cNvSpPr>
          <p:nvPr>
            <p:ph idx="1"/>
          </p:nvPr>
        </p:nvSpPr>
        <p:spPr>
          <a:xfrm>
            <a:off x="685800" y="1905000"/>
            <a:ext cx="8229600" cy="4419600"/>
          </a:xfrm>
        </p:spPr>
        <p:txBody>
          <a:bodyPr>
            <a:normAutofit/>
          </a:bodyPr>
          <a:lstStyle/>
          <a:p>
            <a:r>
              <a:rPr lang="en-US" dirty="0" smtClean="0"/>
              <a:t>What terms do I need to know? </a:t>
            </a:r>
          </a:p>
          <a:p>
            <a:pPr lvl="1"/>
            <a:r>
              <a:rPr lang="en-US" dirty="0" smtClean="0"/>
              <a:t>Redeemers</a:t>
            </a:r>
          </a:p>
          <a:p>
            <a:pPr lvl="1"/>
            <a:r>
              <a:rPr lang="en-US" dirty="0" smtClean="0"/>
              <a:t>home rule </a:t>
            </a:r>
          </a:p>
          <a:p>
            <a:pPr lvl="1"/>
            <a:endParaRPr lang="en-US" dirty="0" smtClean="0"/>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24</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The 1876 election for governor and other offices had no clear winner; both Republicans and Democrats claimed victory.</a:t>
            </a:r>
          </a:p>
          <a:p>
            <a:r>
              <a:rPr lang="en-US" dirty="0" smtClean="0"/>
              <a:t>Both political parties set-up governments.</a:t>
            </a:r>
          </a:p>
          <a:p>
            <a:r>
              <a:rPr lang="en-US" dirty="0" smtClean="0"/>
              <a:t>Democratic governor Francis T. Nicholls ordered an attack on the Cabildo, which was home to the Metropolitan police and state Supreme Court.</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25</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The Compromise of 1877</a:t>
            </a:r>
            <a:endParaRPr lang="en-US" dirty="0"/>
          </a:p>
        </p:txBody>
      </p:sp>
      <p:sp>
        <p:nvSpPr>
          <p:cNvPr id="6" name="Content Placeholder 5"/>
          <p:cNvSpPr>
            <a:spLocks noGrp="1"/>
          </p:cNvSpPr>
          <p:nvPr>
            <p:ph idx="1"/>
          </p:nvPr>
        </p:nvSpPr>
        <p:spPr>
          <a:xfrm>
            <a:off x="457200" y="1219200"/>
            <a:ext cx="8229600" cy="5181600"/>
          </a:xfrm>
        </p:spPr>
        <p:txBody>
          <a:bodyPr>
            <a:noAutofit/>
          </a:bodyPr>
          <a:lstStyle/>
          <a:p>
            <a:pPr marL="762000" indent="-762000">
              <a:lnSpc>
                <a:spcPct val="90000"/>
              </a:lnSpc>
            </a:pPr>
            <a:r>
              <a:rPr lang="en-US" sz="2600" dirty="0" smtClean="0">
                <a:cs typeface="Arial" charset="0"/>
              </a:rPr>
              <a:t>The 1876 presidential election was hotly contested as there was uncertainty whether the winner was Republican Rutherford B. Hayes or Democrat Samuel Tilden.</a:t>
            </a:r>
          </a:p>
          <a:p>
            <a:pPr marL="762000" indent="-762000">
              <a:lnSpc>
                <a:spcPct val="90000"/>
              </a:lnSpc>
            </a:pPr>
            <a:r>
              <a:rPr lang="en-US" sz="2600" dirty="0" smtClean="0">
                <a:cs typeface="Arial" charset="0"/>
              </a:rPr>
              <a:t>After several months, the Supreme Court decided Hayes was president.</a:t>
            </a:r>
          </a:p>
          <a:p>
            <a:pPr marL="762000" indent="-762000">
              <a:lnSpc>
                <a:spcPct val="90000"/>
              </a:lnSpc>
            </a:pPr>
            <a:r>
              <a:rPr lang="en-US" sz="2600" dirty="0" smtClean="0">
                <a:cs typeface="Arial" charset="0"/>
              </a:rPr>
              <a:t>This decision angered many Americans.</a:t>
            </a:r>
          </a:p>
          <a:p>
            <a:pPr marL="762000" indent="-762000">
              <a:lnSpc>
                <a:spcPct val="90000"/>
              </a:lnSpc>
            </a:pPr>
            <a:r>
              <a:rPr lang="en-US" sz="2600" dirty="0" smtClean="0">
                <a:cs typeface="Arial" charset="0"/>
              </a:rPr>
              <a:t>Hayes made promises to Southern Democrats such as removing federal troops from the South.</a:t>
            </a:r>
          </a:p>
          <a:p>
            <a:pPr marL="762000" indent="-762000">
              <a:lnSpc>
                <a:spcPct val="90000"/>
              </a:lnSpc>
            </a:pPr>
            <a:r>
              <a:rPr lang="en-US" sz="2600" dirty="0" smtClean="0">
                <a:cs typeface="Arial" charset="0"/>
              </a:rPr>
              <a:t>By agreeing to this, he ended the government’s commitment to Reconstruction and gave control back to Democrats.</a:t>
            </a:r>
          </a:p>
        </p:txBody>
      </p:sp>
      <p:sp>
        <p:nvSpPr>
          <p:cNvPr id="7" name="Slide Number Placeholder 6"/>
          <p:cNvSpPr>
            <a:spLocks noGrp="1"/>
          </p:cNvSpPr>
          <p:nvPr>
            <p:ph type="sldNum" sz="quarter" idx="12"/>
          </p:nvPr>
        </p:nvSpPr>
        <p:spPr/>
        <p:txBody>
          <a:bodyPr/>
          <a:lstStyle/>
          <a:p>
            <a:fld id="{5B75B92E-C504-4F72-91D6-D83D77D1C380}" type="slidenum">
              <a:rPr lang="en-US" smtClean="0"/>
              <a:pPr/>
              <a:t>26</a:t>
            </a:fld>
            <a:endParaRPr lang="en-US" dirty="0"/>
          </a:p>
        </p:txBody>
      </p:sp>
    </p:spTree>
    <p:extLst>
      <p:ext uri="{BB962C8B-B14F-4D97-AF65-F5344CB8AC3E}">
        <p14:creationId xmlns:p14="http://schemas.microsoft.com/office/powerpoint/2010/main" val="161514719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The Redeemers</a:t>
            </a:r>
            <a:endParaRPr lang="en-US" dirty="0"/>
          </a:p>
        </p:txBody>
      </p:sp>
      <p:sp>
        <p:nvSpPr>
          <p:cNvPr id="6" name="Content Placeholder 5"/>
          <p:cNvSpPr>
            <a:spLocks noGrp="1"/>
          </p:cNvSpPr>
          <p:nvPr>
            <p:ph idx="1"/>
          </p:nvPr>
        </p:nvSpPr>
        <p:spPr>
          <a:xfrm>
            <a:off x="457200" y="1295400"/>
            <a:ext cx="8229600" cy="5105400"/>
          </a:xfrm>
        </p:spPr>
        <p:txBody>
          <a:bodyPr>
            <a:noAutofit/>
          </a:bodyPr>
          <a:lstStyle/>
          <a:p>
            <a:pPr marL="762000" indent="-762000">
              <a:lnSpc>
                <a:spcPct val="90000"/>
              </a:lnSpc>
            </a:pPr>
            <a:r>
              <a:rPr lang="en-US" sz="2700" dirty="0" smtClean="0">
                <a:cs typeface="Arial" charset="0"/>
              </a:rPr>
              <a:t>Democrats called themselves </a:t>
            </a:r>
            <a:r>
              <a:rPr lang="en-US" sz="2700" b="1" dirty="0" smtClean="0">
                <a:cs typeface="Arial" charset="0"/>
              </a:rPr>
              <a:t>Redeemers</a:t>
            </a:r>
            <a:r>
              <a:rPr lang="en-US" sz="2700" dirty="0" smtClean="0">
                <a:cs typeface="Arial" charset="0"/>
              </a:rPr>
              <a:t> and they enforced their </a:t>
            </a:r>
            <a:r>
              <a:rPr lang="en-US" sz="2700" b="1" dirty="0" smtClean="0">
                <a:cs typeface="Arial" charset="0"/>
              </a:rPr>
              <a:t>home rule.</a:t>
            </a:r>
          </a:p>
          <a:p>
            <a:pPr marL="762000" indent="-762000">
              <a:lnSpc>
                <a:spcPct val="90000"/>
              </a:lnSpc>
            </a:pPr>
            <a:r>
              <a:rPr lang="en-US" sz="2700" dirty="0" smtClean="0">
                <a:cs typeface="Arial" charset="0"/>
              </a:rPr>
              <a:t>The end of Reconstruction constituted a form of redemption for Democrats and their states.</a:t>
            </a:r>
          </a:p>
          <a:p>
            <a:pPr marL="762000" indent="-762000">
              <a:lnSpc>
                <a:spcPct val="90000"/>
              </a:lnSpc>
            </a:pPr>
            <a:r>
              <a:rPr lang="en-US" sz="2700" dirty="0" smtClean="0">
                <a:cs typeface="Arial" charset="0"/>
              </a:rPr>
              <a:t>Francis T. Nicholls became the sole governor of Louisiana by 1877.</a:t>
            </a:r>
          </a:p>
          <a:p>
            <a:pPr marL="762000" indent="-762000">
              <a:lnSpc>
                <a:spcPct val="90000"/>
              </a:lnSpc>
            </a:pPr>
            <a:r>
              <a:rPr lang="en-US" sz="2700" dirty="0" smtClean="0">
                <a:cs typeface="Arial" charset="0"/>
              </a:rPr>
              <a:t>Governor Nicholls struggled with many issues, including opposition within his own party.</a:t>
            </a:r>
          </a:p>
          <a:p>
            <a:pPr marL="762000" indent="-762000">
              <a:lnSpc>
                <a:spcPct val="90000"/>
              </a:lnSpc>
            </a:pPr>
            <a:r>
              <a:rPr lang="en-US" sz="2700" dirty="0" smtClean="0">
                <a:cs typeface="Arial" charset="0"/>
              </a:rPr>
              <a:t>Democrats ended Nicholls’ term as governor one year early in 1880.</a:t>
            </a:r>
          </a:p>
          <a:p>
            <a:pPr marL="762000" indent="-762000">
              <a:lnSpc>
                <a:spcPct val="90000"/>
              </a:lnSpc>
            </a:pPr>
            <a:r>
              <a:rPr lang="en-US" sz="2700" dirty="0" smtClean="0">
                <a:cs typeface="Arial" charset="0"/>
              </a:rPr>
              <a:t>Disagreements continued to plague politics even after Democrats regained leadership.</a:t>
            </a:r>
          </a:p>
        </p:txBody>
      </p:sp>
      <p:sp>
        <p:nvSpPr>
          <p:cNvPr id="7" name="Slide Number Placeholder 6"/>
          <p:cNvSpPr>
            <a:spLocks noGrp="1"/>
          </p:cNvSpPr>
          <p:nvPr>
            <p:ph type="sldNum" sz="quarter" idx="12"/>
          </p:nvPr>
        </p:nvSpPr>
        <p:spPr/>
        <p:txBody>
          <a:bodyPr/>
          <a:lstStyle/>
          <a:p>
            <a:fld id="{5B75B92E-C504-4F72-91D6-D83D77D1C380}" type="slidenum">
              <a:rPr lang="en-US" smtClean="0"/>
              <a:pPr/>
              <a:t>27</a:t>
            </a:fld>
            <a:endParaRPr lang="en-US" dirty="0"/>
          </a:p>
        </p:txBody>
      </p:sp>
    </p:spTree>
    <p:extLst>
      <p:ext uri="{BB962C8B-B14F-4D97-AF65-F5344CB8AC3E}">
        <p14:creationId xmlns:p14="http://schemas.microsoft.com/office/powerpoint/2010/main" val="144704945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867400" y="6488668"/>
            <a:ext cx="2214581" cy="369332"/>
          </a:xfrm>
          <a:prstGeom prst="rect">
            <a:avLst/>
          </a:prstGeom>
          <a:noFill/>
          <a:effectLst>
            <a:softEdge rad="31750"/>
          </a:effectLst>
        </p:spPr>
        <p:txBody>
          <a:bodyPr wrap="none" rtlCol="0">
            <a:spAutoFit/>
          </a:bodyPr>
          <a:lstStyle/>
          <a:p>
            <a:r>
              <a:rPr lang="en-US" dirty="0" smtClean="0">
                <a:hlinkClick r:id="rId4" action="ppaction://hlinksldjump"/>
              </a:rPr>
              <a:t>Return to Main Menu</a:t>
            </a:r>
            <a:endParaRPr lang="en-US" dirty="0"/>
          </a:p>
        </p:txBody>
      </p:sp>
      <p:sp>
        <p:nvSpPr>
          <p:cNvPr id="4" name="Slide Number Placeholder 3"/>
          <p:cNvSpPr>
            <a:spLocks noGrp="1"/>
          </p:cNvSpPr>
          <p:nvPr>
            <p:ph type="sldNum" sz="quarter" idx="12"/>
          </p:nvPr>
        </p:nvSpPr>
        <p:spPr>
          <a:xfrm>
            <a:off x="6629400" y="6492875"/>
            <a:ext cx="2133600" cy="365125"/>
          </a:xfrm>
        </p:spPr>
        <p:txBody>
          <a:bodyPr/>
          <a:lstStyle/>
          <a:p>
            <a:fld id="{5B75B92E-C504-4F72-91D6-D83D77D1C380}" type="slidenum">
              <a:rPr lang="en-US" smtClean="0"/>
              <a:pPr/>
              <a:t>28</a:t>
            </a:fld>
            <a:endParaRPr lang="en-US" dirty="0"/>
          </a:p>
        </p:txBody>
      </p:sp>
      <p:sp>
        <p:nvSpPr>
          <p:cNvPr id="5" name="TextBox 4"/>
          <p:cNvSpPr txBox="1"/>
          <p:nvPr/>
        </p:nvSpPr>
        <p:spPr>
          <a:xfrm>
            <a:off x="533400" y="3657600"/>
            <a:ext cx="7924800" cy="1292662"/>
          </a:xfrm>
          <a:prstGeom prst="rect">
            <a:avLst/>
          </a:prstGeom>
          <a:noFill/>
        </p:spPr>
        <p:txBody>
          <a:bodyPr wrap="square" rtlCol="0">
            <a:spAutoFit/>
          </a:bodyPr>
          <a:lstStyle/>
          <a:p>
            <a:r>
              <a:rPr lang="en-US" dirty="0" smtClean="0">
                <a:solidFill>
                  <a:schemeClr val="bg1"/>
                </a:solidFill>
              </a:rPr>
              <a:t>Image Credits</a:t>
            </a:r>
          </a:p>
          <a:p>
            <a:endParaRPr lang="en-US" sz="1200" dirty="0" smtClean="0">
              <a:solidFill>
                <a:schemeClr val="bg1"/>
              </a:solidFill>
            </a:endParaRPr>
          </a:p>
          <a:p>
            <a:r>
              <a:rPr lang="en-US" sz="1200" dirty="0" smtClean="0">
                <a:solidFill>
                  <a:schemeClr val="bg1"/>
                </a:solidFill>
              </a:rPr>
              <a:t>Slide 1: Chris Miceli on Wikimedia Commons, Public Domain; Slide 2: Ken Thomas (alligator);  Jillian.E (Chicot State Park); City of Monroe, LA;  Albert Herring (Mardi Gras), Lael Butler (pelican); Jesper Rautell Balle (cajun meal); Susan Adams (Chemin-a-Haut State Park) on Wikimedia Commons; maps copyright Clairmont Press; Image Credits Slide: Edd Prince on Wikimedia Commons; all others public domain</a:t>
            </a:r>
            <a:endParaRPr lang="en-US" sz="1200" dirty="0">
              <a:solidFill>
                <a:schemeClr val="bg1"/>
              </a:solidFill>
            </a:endParaRPr>
          </a:p>
        </p:txBody>
      </p:sp>
      <p:sp>
        <p:nvSpPr>
          <p:cNvPr id="6" name="TextBox 5"/>
          <p:cNvSpPr txBox="1"/>
          <p:nvPr/>
        </p:nvSpPr>
        <p:spPr>
          <a:xfrm>
            <a:off x="7086600" y="6172200"/>
            <a:ext cx="2057400" cy="215444"/>
          </a:xfrm>
          <a:prstGeom prst="rect">
            <a:avLst/>
          </a:prstGeom>
          <a:noFill/>
        </p:spPr>
        <p:txBody>
          <a:bodyPr wrap="square" rtlCol="0">
            <a:spAutoFit/>
          </a:bodyPr>
          <a:lstStyle/>
          <a:p>
            <a:pPr algn="r"/>
            <a:r>
              <a:rPr lang="en-US" sz="800" i="1" dirty="0" smtClean="0">
                <a:solidFill>
                  <a:schemeClr val="bg1">
                    <a:lumMod val="50000"/>
                  </a:schemeClr>
                </a:solidFill>
                <a:effectLst>
                  <a:outerShdw blurRad="38100" dist="38100" dir="2700000" algn="tl">
                    <a:srgbClr val="000000">
                      <a:alpha val="43137"/>
                    </a:srgbClr>
                  </a:outerShdw>
                </a:effectLst>
              </a:rPr>
              <a:t>Shown here: Fontainebleau State Park</a:t>
            </a:r>
            <a:endParaRPr lang="en-US" sz="800" i="1" dirty="0">
              <a:solidFill>
                <a:schemeClr val="bg1">
                  <a:lumMod val="50000"/>
                </a:schemeClr>
              </a:solidFill>
              <a:effectLst>
                <a:outerShdw blurRad="38100" dist="38100" dir="2700000" algn="tl">
                  <a:srgbClr val="000000">
                    <a:alpha val="43137"/>
                  </a:srgbClr>
                </a:outerShdw>
              </a:effectLst>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effectLst>
                  <a:outerShdw blurRad="38100" dist="38100" dir="2700000" algn="tl">
                    <a:srgbClr val="000000">
                      <a:alpha val="43137"/>
                    </a:srgbClr>
                  </a:outerShdw>
                </a:effectLst>
              </a:rPr>
              <a:t>Section 1: </a:t>
            </a:r>
            <a:r>
              <a:rPr lang="en-US" dirty="0" smtClean="0"/>
              <a:t>Reconstruction Defined</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342900" lvl="1" indent="-342900">
              <a:buFont typeface="Wingdings" pitchFamily="2" charset="2"/>
              <a:buChar char="Ø"/>
            </a:pPr>
            <a:r>
              <a:rPr lang="en-US" sz="3200" dirty="0" smtClean="0"/>
              <a:t>Essential Question:</a:t>
            </a:r>
            <a:endParaRPr lang="en-US" sz="2800" dirty="0" smtClean="0"/>
          </a:p>
          <a:p>
            <a:pPr marL="742950" lvl="2" indent="-342900">
              <a:buFont typeface="Arial" pitchFamily="34" charset="0"/>
              <a:buChar char="•"/>
            </a:pPr>
            <a:r>
              <a:rPr lang="en-US" sz="2800" dirty="0" smtClean="0"/>
              <a:t>What were the first years of Reconstruction like in Louisiana?</a:t>
            </a:r>
          </a:p>
          <a:p>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Section 1: </a:t>
            </a:r>
            <a:r>
              <a:rPr lang="en-US" dirty="0"/>
              <a:t>Reconstruction Defined</a:t>
            </a:r>
          </a:p>
        </p:txBody>
      </p:sp>
      <p:sp>
        <p:nvSpPr>
          <p:cNvPr id="3" name="Content Placeholder 2"/>
          <p:cNvSpPr>
            <a:spLocks noGrp="1"/>
          </p:cNvSpPr>
          <p:nvPr>
            <p:ph idx="1"/>
          </p:nvPr>
        </p:nvSpPr>
        <p:spPr/>
        <p:txBody>
          <a:bodyPr>
            <a:normAutofit lnSpcReduction="10000"/>
          </a:bodyPr>
          <a:lstStyle/>
          <a:p>
            <a:r>
              <a:rPr lang="en-US" dirty="0" smtClean="0"/>
              <a:t>What terms do I need to know? </a:t>
            </a:r>
          </a:p>
          <a:p>
            <a:pPr lvl="1"/>
            <a:r>
              <a:rPr lang="en-US" dirty="0" smtClean="0"/>
              <a:t>Reconstruction</a:t>
            </a:r>
          </a:p>
          <a:p>
            <a:pPr lvl="1"/>
            <a:r>
              <a:rPr lang="en-US" dirty="0" smtClean="0"/>
              <a:t>freedmen</a:t>
            </a:r>
          </a:p>
          <a:p>
            <a:pPr lvl="1"/>
            <a:r>
              <a:rPr lang="en-US" dirty="0" smtClean="0"/>
              <a:t>ten percent plan</a:t>
            </a:r>
          </a:p>
          <a:p>
            <a:pPr lvl="1"/>
            <a:r>
              <a:rPr lang="en-US" dirty="0" smtClean="0"/>
              <a:t>Radical Republicans</a:t>
            </a:r>
          </a:p>
          <a:p>
            <a:pPr lvl="1"/>
            <a:r>
              <a:rPr lang="en-US" dirty="0" smtClean="0"/>
              <a:t>impeachment </a:t>
            </a:r>
          </a:p>
          <a:p>
            <a:pPr lvl="1"/>
            <a:r>
              <a:rPr lang="en-US" dirty="0" smtClean="0"/>
              <a:t>Freedmen’s Bureau</a:t>
            </a:r>
          </a:p>
          <a:p>
            <a:pPr lvl="1"/>
            <a:r>
              <a:rPr lang="en-US" dirty="0" smtClean="0"/>
              <a:t>Black Codes</a:t>
            </a:r>
          </a:p>
          <a:p>
            <a:pPr lvl="1"/>
            <a:r>
              <a:rPr lang="en-US" dirty="0" smtClean="0"/>
              <a:t>Mechanics’ Institute Riot</a:t>
            </a:r>
          </a:p>
          <a:p>
            <a:pPr lvl="1"/>
            <a:endParaRPr lang="en-US" dirty="0" smtClean="0"/>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4</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Introduction</a:t>
            </a:r>
            <a:endParaRPr lang="en-US" dirty="0"/>
          </a:p>
        </p:txBody>
      </p:sp>
      <p:sp>
        <p:nvSpPr>
          <p:cNvPr id="6" name="Content Placeholder 5"/>
          <p:cNvSpPr>
            <a:spLocks noGrp="1"/>
          </p:cNvSpPr>
          <p:nvPr>
            <p:ph idx="1"/>
          </p:nvPr>
        </p:nvSpPr>
        <p:spPr/>
        <p:txBody>
          <a:bodyPr>
            <a:normAutofit/>
          </a:bodyPr>
          <a:lstStyle/>
          <a:p>
            <a:r>
              <a:rPr lang="en-US" sz="2400" b="1" dirty="0" smtClean="0"/>
              <a:t>Reconstruction </a:t>
            </a:r>
            <a:r>
              <a:rPr lang="en-US" sz="2400" dirty="0" smtClean="0"/>
              <a:t>is the period of time from the end of the Civil War until the last federal troops were withdrawn in 1877 when the federal government attempted to reconstruct the nation.</a:t>
            </a:r>
          </a:p>
          <a:p>
            <a:r>
              <a:rPr lang="en-US" sz="2400" dirty="0" smtClean="0"/>
              <a:t>After 1877, the fate and legal status of the </a:t>
            </a:r>
            <a:r>
              <a:rPr lang="en-US" sz="2400" b="1" dirty="0" smtClean="0"/>
              <a:t>freedmen </a:t>
            </a:r>
            <a:r>
              <a:rPr lang="en-US" sz="2400" dirty="0" smtClean="0"/>
              <a:t>(freed slaves) played a critical role in shaping the social and political debates of the era.</a:t>
            </a:r>
          </a:p>
          <a:p>
            <a:r>
              <a:rPr lang="en-US" sz="2400" dirty="0" smtClean="0"/>
              <a:t>At the end of Reconstruction, the problem of how the freedmen should be treated remained unresolved.</a:t>
            </a:r>
          </a:p>
          <a:p>
            <a:r>
              <a:rPr lang="en-US" sz="2400" dirty="0" smtClean="0"/>
              <a:t>Louisiana’s events attracted national attention and impacted Reconstruction at a national level.</a:t>
            </a:r>
          </a:p>
          <a:p>
            <a:endParaRPr lang="en-US" sz="2400" dirty="0" smtClean="0"/>
          </a:p>
          <a:p>
            <a:endParaRPr lang="en-US" sz="2400" dirty="0" smtClean="0"/>
          </a:p>
          <a:p>
            <a:endParaRPr lang="en-US" sz="2400" dirty="0" smtClean="0"/>
          </a:p>
          <a:p>
            <a:endParaRPr lang="en-US" sz="2400"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5</a:t>
            </a:fld>
            <a:endParaRPr lang="en-US" dirty="0"/>
          </a:p>
        </p:txBody>
      </p:sp>
      <p:sp>
        <p:nvSpPr>
          <p:cNvPr id="2" name="TextBox 1"/>
          <p:cNvSpPr txBox="1"/>
          <p:nvPr/>
        </p:nvSpPr>
        <p:spPr>
          <a:xfrm>
            <a:off x="5029200" y="5867400"/>
            <a:ext cx="4114800" cy="369332"/>
          </a:xfrm>
          <a:prstGeom prst="rect">
            <a:avLst/>
          </a:prstGeom>
          <a:noFill/>
        </p:spPr>
        <p:txBody>
          <a:bodyPr wrap="square" rtlCol="0">
            <a:spAutoFit/>
          </a:bodyPr>
          <a:lstStyle/>
          <a:p>
            <a:r>
              <a:rPr lang="en-US" dirty="0" smtClean="0">
                <a:hlinkClick r:id="rId3"/>
              </a:rPr>
              <a:t>More information on Reconstruction</a:t>
            </a:r>
            <a:endParaRPr lang="en-US" dirty="0"/>
          </a:p>
        </p:txBody>
      </p:sp>
    </p:spTree>
    <p:extLst>
      <p:ext uri="{BB962C8B-B14F-4D97-AF65-F5344CB8AC3E}">
        <p14:creationId xmlns:p14="http://schemas.microsoft.com/office/powerpoint/2010/main" val="61034705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Presidential Reconstruction</a:t>
            </a:r>
            <a:endParaRPr lang="en-US" dirty="0"/>
          </a:p>
        </p:txBody>
      </p:sp>
      <p:sp>
        <p:nvSpPr>
          <p:cNvPr id="6" name="Content Placeholder 5"/>
          <p:cNvSpPr>
            <a:spLocks noGrp="1"/>
          </p:cNvSpPr>
          <p:nvPr>
            <p:ph idx="1"/>
          </p:nvPr>
        </p:nvSpPr>
        <p:spPr>
          <a:xfrm>
            <a:off x="457200" y="1066800"/>
            <a:ext cx="8229600" cy="5334000"/>
          </a:xfrm>
        </p:spPr>
        <p:txBody>
          <a:bodyPr>
            <a:noAutofit/>
          </a:bodyPr>
          <a:lstStyle/>
          <a:p>
            <a:pPr marL="762000" indent="-762000">
              <a:lnSpc>
                <a:spcPct val="90000"/>
              </a:lnSpc>
            </a:pPr>
            <a:r>
              <a:rPr lang="en-US" sz="2600" dirty="0" smtClean="0">
                <a:cs typeface="Arial" charset="0"/>
              </a:rPr>
              <a:t>In 1863, President Lincoln introduced the </a:t>
            </a:r>
            <a:r>
              <a:rPr lang="en-US" sz="2600" b="1" dirty="0" smtClean="0">
                <a:cs typeface="Arial" charset="0"/>
              </a:rPr>
              <a:t>ten percent plan</a:t>
            </a:r>
            <a:r>
              <a:rPr lang="en-US" sz="2600" dirty="0" smtClean="0">
                <a:cs typeface="Arial" charset="0"/>
              </a:rPr>
              <a:t>, which stated that once ten percent of men who voted in the 1860 election swore a loyalty oath to the Union, a state was allowed to begin the process of rejoining the Union.</a:t>
            </a:r>
          </a:p>
          <a:p>
            <a:pPr marL="762000" indent="-762000">
              <a:lnSpc>
                <a:spcPct val="90000"/>
              </a:lnSpc>
            </a:pPr>
            <a:r>
              <a:rPr lang="en-US" sz="2600" b="1" dirty="0" smtClean="0">
                <a:cs typeface="Arial" charset="0"/>
              </a:rPr>
              <a:t>Radical Republicans </a:t>
            </a:r>
            <a:r>
              <a:rPr lang="en-US" sz="2600" dirty="0" smtClean="0">
                <a:cs typeface="Arial" charset="0"/>
              </a:rPr>
              <a:t>felt that the plan was too forgiving on people of the South.</a:t>
            </a:r>
          </a:p>
          <a:p>
            <a:pPr marL="762000" indent="-762000">
              <a:lnSpc>
                <a:spcPct val="90000"/>
              </a:lnSpc>
            </a:pPr>
            <a:r>
              <a:rPr lang="en-US" sz="2600" dirty="0" smtClean="0">
                <a:cs typeface="Arial" charset="0"/>
              </a:rPr>
              <a:t>Michael Hahn, a Union loyalist and Republican, was elected governor of Louisiana in 1864. </a:t>
            </a:r>
          </a:p>
          <a:p>
            <a:pPr marL="762000" indent="-762000">
              <a:lnSpc>
                <a:spcPct val="90000"/>
              </a:lnSpc>
            </a:pPr>
            <a:r>
              <a:rPr lang="en-US" sz="2600" dirty="0" smtClean="0">
                <a:cs typeface="Arial" charset="0"/>
              </a:rPr>
              <a:t>The Louisiana Constitution of 1864 acknowledged the end of slavery but did not give the right to vote to former slaves or even men of color who had been free before the war.</a:t>
            </a:r>
          </a:p>
        </p:txBody>
      </p:sp>
      <p:sp>
        <p:nvSpPr>
          <p:cNvPr id="7" name="Slide Number Placeholder 6"/>
          <p:cNvSpPr>
            <a:spLocks noGrp="1"/>
          </p:cNvSpPr>
          <p:nvPr>
            <p:ph type="sldNum" sz="quarter" idx="12"/>
          </p:nvPr>
        </p:nvSpPr>
        <p:spPr/>
        <p:txBody>
          <a:bodyPr/>
          <a:lstStyle/>
          <a:p>
            <a:fld id="{5B75B92E-C504-4F72-91D6-D83D77D1C380}" type="slidenum">
              <a:rPr lang="en-US" smtClean="0"/>
              <a:pPr/>
              <a:t>6</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President Johnson and Reconstruction</a:t>
            </a:r>
            <a:endParaRPr lang="en-US" dirty="0"/>
          </a:p>
        </p:txBody>
      </p:sp>
      <p:sp>
        <p:nvSpPr>
          <p:cNvPr id="6" name="Content Placeholder 5"/>
          <p:cNvSpPr>
            <a:spLocks noGrp="1"/>
          </p:cNvSpPr>
          <p:nvPr>
            <p:ph idx="1"/>
          </p:nvPr>
        </p:nvSpPr>
        <p:spPr/>
        <p:txBody>
          <a:bodyPr>
            <a:noAutofit/>
          </a:bodyPr>
          <a:lstStyle/>
          <a:p>
            <a:pPr marL="762000" indent="-762000"/>
            <a:r>
              <a:rPr lang="en-US" sz="2800" dirty="0" smtClean="0">
                <a:cs typeface="Arial" charset="0"/>
              </a:rPr>
              <a:t>After the end of the war and Lincoln’s assassination, President Johnson preferred quick reintegration of the rebel states rather than punishment.</a:t>
            </a:r>
          </a:p>
          <a:p>
            <a:pPr marL="762000" indent="-762000"/>
            <a:r>
              <a:rPr lang="en-US" sz="2800" dirty="0" smtClean="0">
                <a:cs typeface="Arial" charset="0"/>
              </a:rPr>
              <a:t>Congress became so angry with Johnson’s leniency with former Confederates that they tried him on </a:t>
            </a:r>
            <a:r>
              <a:rPr lang="en-US" sz="2800" b="1" dirty="0" smtClean="0">
                <a:cs typeface="Arial" charset="0"/>
              </a:rPr>
              <a:t>impeachment</a:t>
            </a:r>
            <a:r>
              <a:rPr lang="en-US" sz="2800" dirty="0" smtClean="0">
                <a:cs typeface="Arial" charset="0"/>
              </a:rPr>
              <a:t> charges.</a:t>
            </a:r>
          </a:p>
          <a:p>
            <a:pPr marL="762000" indent="-762000"/>
            <a:r>
              <a:rPr lang="en-US" sz="2800" dirty="0" smtClean="0"/>
              <a:t>Impeachment is the process of bringing charges of wrongdoing against a public official while that official is still in office.</a:t>
            </a:r>
          </a:p>
          <a:p>
            <a:pPr marL="762000" indent="-762000"/>
            <a:r>
              <a:rPr lang="en-US" sz="2800" dirty="0" smtClean="0">
                <a:cs typeface="Arial" charset="0"/>
              </a:rPr>
              <a:t>Johnson avoided being forced from office by a one-vote margin.</a:t>
            </a:r>
          </a:p>
        </p:txBody>
      </p:sp>
      <p:sp>
        <p:nvSpPr>
          <p:cNvPr id="7" name="Slide Number Placeholder 6"/>
          <p:cNvSpPr>
            <a:spLocks noGrp="1"/>
          </p:cNvSpPr>
          <p:nvPr>
            <p:ph type="sldNum" sz="quarter" idx="12"/>
          </p:nvPr>
        </p:nvSpPr>
        <p:spPr/>
        <p:txBody>
          <a:bodyPr/>
          <a:lstStyle/>
          <a:p>
            <a:fld id="{5B75B92E-C504-4F72-91D6-D83D77D1C380}" type="slidenum">
              <a:rPr lang="en-US" smtClean="0"/>
              <a:pPr/>
              <a:t>7</a:t>
            </a:fld>
            <a:endParaRPr lang="en-US" dirty="0"/>
          </a:p>
        </p:txBody>
      </p:sp>
    </p:spTree>
    <p:extLst>
      <p:ext uri="{BB962C8B-B14F-4D97-AF65-F5344CB8AC3E}">
        <p14:creationId xmlns:p14="http://schemas.microsoft.com/office/powerpoint/2010/main" val="168902795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The Freedmen’s Bureau</a:t>
            </a:r>
            <a:endParaRPr lang="en-US" dirty="0"/>
          </a:p>
        </p:txBody>
      </p:sp>
      <p:sp>
        <p:nvSpPr>
          <p:cNvPr id="6" name="Content Placeholder 5"/>
          <p:cNvSpPr>
            <a:spLocks noGrp="1"/>
          </p:cNvSpPr>
          <p:nvPr>
            <p:ph idx="1"/>
          </p:nvPr>
        </p:nvSpPr>
        <p:spPr/>
        <p:txBody>
          <a:bodyPr>
            <a:normAutofit/>
          </a:bodyPr>
          <a:lstStyle/>
          <a:p>
            <a:pPr marL="762000" indent="-762000"/>
            <a:r>
              <a:rPr lang="en-US" sz="2800" dirty="0" smtClean="0">
                <a:cs typeface="Arial" charset="0"/>
              </a:rPr>
              <a:t>The government established the </a:t>
            </a:r>
            <a:r>
              <a:rPr lang="en-US" sz="2800" b="1" dirty="0" smtClean="0">
                <a:cs typeface="Arial" charset="0"/>
              </a:rPr>
              <a:t>Freedmen’s Bureau</a:t>
            </a:r>
            <a:r>
              <a:rPr lang="en-US" sz="2800" dirty="0">
                <a:cs typeface="Arial" charset="0"/>
              </a:rPr>
              <a:t> in hopes of resolving problems concerning freed slaves and white</a:t>
            </a:r>
            <a:r>
              <a:rPr lang="en-US" sz="2800" dirty="0" smtClean="0">
                <a:cs typeface="Arial" charset="0"/>
              </a:rPr>
              <a:t> southern </a:t>
            </a:r>
            <a:r>
              <a:rPr lang="en-US" sz="2800" dirty="0">
                <a:cs typeface="Arial" charset="0"/>
              </a:rPr>
              <a:t>refugees. </a:t>
            </a:r>
            <a:endParaRPr lang="en-US" sz="2800" dirty="0" smtClean="0">
              <a:cs typeface="Arial" charset="0"/>
            </a:endParaRPr>
          </a:p>
          <a:p>
            <a:pPr marL="762000" indent="-762000"/>
            <a:r>
              <a:rPr lang="en-US" sz="2800" dirty="0" smtClean="0">
                <a:cs typeface="Arial" charset="0"/>
              </a:rPr>
              <a:t>The Bureau’s central focus was on trying to reestablish and regulate labor relations between former slaves and former masters.</a:t>
            </a:r>
          </a:p>
          <a:p>
            <a:pPr marL="762000" indent="-762000"/>
            <a:r>
              <a:rPr lang="en-US" sz="2800" dirty="0" smtClean="0">
                <a:cs typeface="Arial" charset="0"/>
              </a:rPr>
              <a:t>Other functions of the Bureau included: providing emergency relief to poor southerners, establishing schools for former slaves, and performing marriages between former slaves.</a:t>
            </a:r>
          </a:p>
        </p:txBody>
      </p:sp>
      <p:sp>
        <p:nvSpPr>
          <p:cNvPr id="7" name="Slide Number Placeholder 6"/>
          <p:cNvSpPr>
            <a:spLocks noGrp="1"/>
          </p:cNvSpPr>
          <p:nvPr>
            <p:ph type="sldNum" sz="quarter" idx="12"/>
          </p:nvPr>
        </p:nvSpPr>
        <p:spPr/>
        <p:txBody>
          <a:bodyPr/>
          <a:lstStyle/>
          <a:p>
            <a:fld id="{5B75B92E-C504-4F72-91D6-D83D77D1C380}" type="slidenum">
              <a:rPr lang="en-US" smtClean="0"/>
              <a:pPr/>
              <a:t>8</a:t>
            </a:fld>
            <a:endParaRPr lang="en-US" dirty="0"/>
          </a:p>
        </p:txBody>
      </p:sp>
    </p:spTree>
    <p:extLst>
      <p:ext uri="{BB962C8B-B14F-4D97-AF65-F5344CB8AC3E}">
        <p14:creationId xmlns:p14="http://schemas.microsoft.com/office/powerpoint/2010/main" val="45045395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Postwar Black Codes</a:t>
            </a:r>
            <a:endParaRPr lang="en-US" dirty="0"/>
          </a:p>
        </p:txBody>
      </p:sp>
      <p:sp>
        <p:nvSpPr>
          <p:cNvPr id="6" name="Content Placeholder 5"/>
          <p:cNvSpPr>
            <a:spLocks noGrp="1"/>
          </p:cNvSpPr>
          <p:nvPr>
            <p:ph idx="1"/>
          </p:nvPr>
        </p:nvSpPr>
        <p:spPr/>
        <p:txBody>
          <a:bodyPr>
            <a:normAutofit fontScale="92500"/>
          </a:bodyPr>
          <a:lstStyle/>
          <a:p>
            <a:pPr marL="762000" indent="-762000"/>
            <a:r>
              <a:rPr lang="en-US" dirty="0" smtClean="0">
                <a:cs typeface="Arial" charset="0"/>
              </a:rPr>
              <a:t>Many southern states passed </a:t>
            </a:r>
            <a:r>
              <a:rPr lang="en-US" b="1" dirty="0" smtClean="0">
                <a:cs typeface="Arial" charset="0"/>
              </a:rPr>
              <a:t>Black Codes</a:t>
            </a:r>
            <a:r>
              <a:rPr lang="en-US" dirty="0" smtClean="0">
                <a:cs typeface="Arial" charset="0"/>
              </a:rPr>
              <a:t> that placed strict conditions on freed people. Freedmen were required to sign a contract promising to work for a single employer for a full year.</a:t>
            </a:r>
          </a:p>
          <a:p>
            <a:pPr marL="762000" indent="-762000"/>
            <a:r>
              <a:rPr lang="en-US" dirty="0" smtClean="0">
                <a:cs typeface="Arial" charset="0"/>
              </a:rPr>
              <a:t>Louisiana passed the Black Codes in 1865.</a:t>
            </a:r>
            <a:endParaRPr lang="en-US" dirty="0">
              <a:cs typeface="Arial" charset="0"/>
            </a:endParaRPr>
          </a:p>
          <a:p>
            <a:pPr marL="762000" indent="-762000"/>
            <a:r>
              <a:rPr lang="en-US" dirty="0" smtClean="0">
                <a:cs typeface="Arial" charset="0"/>
              </a:rPr>
              <a:t>Passage of these codes created a strong backlash from northerners.</a:t>
            </a:r>
          </a:p>
          <a:p>
            <a:pPr marL="762000" indent="-762000"/>
            <a:r>
              <a:rPr lang="en-US" dirty="0" smtClean="0">
                <a:cs typeface="Arial" charset="0"/>
              </a:rPr>
              <a:t>Radicals in Congress were convinced they had to pass harsh legislation to protect the freedmen and to punish southerners.</a:t>
            </a:r>
          </a:p>
        </p:txBody>
      </p:sp>
      <p:sp>
        <p:nvSpPr>
          <p:cNvPr id="7" name="Slide Number Placeholder 6"/>
          <p:cNvSpPr>
            <a:spLocks noGrp="1"/>
          </p:cNvSpPr>
          <p:nvPr>
            <p:ph type="sldNum" sz="quarter" idx="12"/>
          </p:nvPr>
        </p:nvSpPr>
        <p:spPr/>
        <p:txBody>
          <a:bodyPr/>
          <a:lstStyle/>
          <a:p>
            <a:fld id="{5B75B92E-C504-4F72-91D6-D83D77D1C380}" type="slidenum">
              <a:rPr lang="en-US" smtClean="0"/>
              <a:pPr/>
              <a:t>9</a:t>
            </a:fld>
            <a:endParaRPr lang="en-US" dirty="0"/>
          </a:p>
        </p:txBody>
      </p:sp>
    </p:spTree>
    <p:extLst>
      <p:ext uri="{BB962C8B-B14F-4D97-AF65-F5344CB8AC3E}">
        <p14:creationId xmlns:p14="http://schemas.microsoft.com/office/powerpoint/2010/main" val="91987750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C000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31200</TotalTime>
  <Words>1766</Words>
  <Application>Microsoft Macintosh PowerPoint</Application>
  <PresentationFormat>On-screen Show (4:3)</PresentationFormat>
  <Paragraphs>176</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Section 1: Reconstruction Defined</vt:lpstr>
      <vt:lpstr>Section 1: Reconstruction Defined</vt:lpstr>
      <vt:lpstr>Introduction</vt:lpstr>
      <vt:lpstr>Presidential Reconstruction</vt:lpstr>
      <vt:lpstr>President Johnson and Reconstruction</vt:lpstr>
      <vt:lpstr>The Freedmen’s Bureau</vt:lpstr>
      <vt:lpstr>Postwar Black Codes</vt:lpstr>
      <vt:lpstr>The Mechanics’ Institute Riot</vt:lpstr>
      <vt:lpstr>Section 2: Military Reconstruction</vt:lpstr>
      <vt:lpstr>Section 2: Military Reconstruction</vt:lpstr>
      <vt:lpstr>Introduction</vt:lpstr>
      <vt:lpstr>Military Reconstruction Districts</vt:lpstr>
      <vt:lpstr>The Radicals Triumph</vt:lpstr>
      <vt:lpstr>The 1868 Constitution</vt:lpstr>
      <vt:lpstr>Republican Governance</vt:lpstr>
      <vt:lpstr>Violence in Politics</vt:lpstr>
      <vt:lpstr>Tragedy at Colfax</vt:lpstr>
      <vt:lpstr>Murders in Coushatta</vt:lpstr>
      <vt:lpstr>The 1874 Unification Movement</vt:lpstr>
      <vt:lpstr>The Battle of Liberty Place</vt:lpstr>
      <vt:lpstr>Section 3: The End of Military Reconstruction</vt:lpstr>
      <vt:lpstr>Section 3: The End of Military Reconstruction</vt:lpstr>
      <vt:lpstr>Introduction</vt:lpstr>
      <vt:lpstr>The Compromise of 1877</vt:lpstr>
      <vt:lpstr>The Redeemers</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Our History, Our Home</dc:title>
  <dc:subject>©2015 Clairmont Press</dc:subject>
  <dc:creator>Emmett R. Mullins, Ed.D.</dc:creator>
  <cp:keywords/>
  <dc:description>Study presentation to accompany student textbook.</dc:description>
  <cp:lastModifiedBy>Marion Lankford</cp:lastModifiedBy>
  <cp:revision>556</cp:revision>
  <cp:lastPrinted>2014-04-03T23:54:56Z</cp:lastPrinted>
  <dcterms:created xsi:type="dcterms:W3CDTF">2014-04-03T23:44:55Z</dcterms:created>
  <dcterms:modified xsi:type="dcterms:W3CDTF">2017-03-05T21:18:16Z</dcterms:modified>
  <cp:category/>
</cp:coreProperties>
</file>